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wmf" ContentType="image/x-wmf"/>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s/slide7.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68.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s/slide66.xml" ContentType="application/vnd.openxmlformats-officedocument.presentationml.slide+xml"/>
  <Override PartName="/ppt/slideLayouts/slideLayout7.xml" ContentType="application/vnd.openxmlformats-officedocument.presentationml.slideLayout+xml"/>
  <Default Extension="bin" ContentType="application/vnd.openxmlformats-officedocument.oleObject"/>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slides/slide64.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Override PartName="/ppt/slides/slide71.xml" ContentType="application/vnd.openxmlformats-officedocument.presentationml.slide+xml"/>
  <Override PartName="/ppt/slideLayouts/slideLayout3.xml" ContentType="application/vnd.openxmlformats-officedocument.presentationml.slideLayout+xml"/>
  <Default Extension="emf" ContentType="image/x-emf"/>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0.xml" ContentType="application/vnd.openxmlformats-officedocument.presentationml.slideLayout+xml"/>
  <Default Extension="vml" ContentType="application/vnd.openxmlformats-officedocument.vmlDrawing"/>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9" r:id="rId1"/>
  </p:sldMasterIdLst>
  <p:notesMasterIdLst>
    <p:notesMasterId r:id="rId73"/>
  </p:notesMasterIdLst>
  <p:sldIdLst>
    <p:sldId id="257" r:id="rId2"/>
    <p:sldId id="542" r:id="rId3"/>
    <p:sldId id="533" r:id="rId4"/>
    <p:sldId id="449" r:id="rId5"/>
    <p:sldId id="517" r:id="rId6"/>
    <p:sldId id="537" r:id="rId7"/>
    <p:sldId id="536" r:id="rId8"/>
    <p:sldId id="445" r:id="rId9"/>
    <p:sldId id="429" r:id="rId10"/>
    <p:sldId id="508" r:id="rId11"/>
    <p:sldId id="460" r:id="rId12"/>
    <p:sldId id="452" r:id="rId13"/>
    <p:sldId id="457" r:id="rId14"/>
    <p:sldId id="455" r:id="rId15"/>
    <p:sldId id="456" r:id="rId16"/>
    <p:sldId id="432" r:id="rId17"/>
    <p:sldId id="458" r:id="rId18"/>
    <p:sldId id="549" r:id="rId19"/>
    <p:sldId id="525" r:id="rId20"/>
    <p:sldId id="551" r:id="rId21"/>
    <p:sldId id="441" r:id="rId22"/>
    <p:sldId id="502" r:id="rId23"/>
    <p:sldId id="431" r:id="rId24"/>
    <p:sldId id="505" r:id="rId25"/>
    <p:sldId id="547" r:id="rId26"/>
    <p:sldId id="550" r:id="rId27"/>
    <p:sldId id="544" r:id="rId28"/>
    <p:sldId id="530" r:id="rId29"/>
    <p:sldId id="509" r:id="rId30"/>
    <p:sldId id="510" r:id="rId31"/>
    <p:sldId id="511" r:id="rId32"/>
    <p:sldId id="512" r:id="rId33"/>
    <p:sldId id="513" r:id="rId34"/>
    <p:sldId id="514" r:id="rId35"/>
    <p:sldId id="515" r:id="rId36"/>
    <p:sldId id="531" r:id="rId37"/>
    <p:sldId id="552" r:id="rId38"/>
    <p:sldId id="553" r:id="rId39"/>
    <p:sldId id="554" r:id="rId40"/>
    <p:sldId id="555" r:id="rId41"/>
    <p:sldId id="556" r:id="rId42"/>
    <p:sldId id="557" r:id="rId43"/>
    <p:sldId id="558" r:id="rId44"/>
    <p:sldId id="538" r:id="rId45"/>
    <p:sldId id="539" r:id="rId46"/>
    <p:sldId id="516" r:id="rId47"/>
    <p:sldId id="518" r:id="rId48"/>
    <p:sldId id="519" r:id="rId49"/>
    <p:sldId id="520" r:id="rId50"/>
    <p:sldId id="521" r:id="rId51"/>
    <p:sldId id="437" r:id="rId52"/>
    <p:sldId id="507" r:id="rId53"/>
    <p:sldId id="477" r:id="rId54"/>
    <p:sldId id="442" r:id="rId55"/>
    <p:sldId id="483" r:id="rId56"/>
    <p:sldId id="484" r:id="rId57"/>
    <p:sldId id="485" r:id="rId58"/>
    <p:sldId id="486" r:id="rId59"/>
    <p:sldId id="487" r:id="rId60"/>
    <p:sldId id="488" r:id="rId61"/>
    <p:sldId id="489" r:id="rId62"/>
    <p:sldId id="490" r:id="rId63"/>
    <p:sldId id="491" r:id="rId64"/>
    <p:sldId id="492" r:id="rId65"/>
    <p:sldId id="493" r:id="rId66"/>
    <p:sldId id="494" r:id="rId67"/>
    <p:sldId id="495" r:id="rId68"/>
    <p:sldId id="496" r:id="rId69"/>
    <p:sldId id="368" r:id="rId70"/>
    <p:sldId id="375" r:id="rId71"/>
    <p:sldId id="395" r:id="rId72"/>
  </p:sldIdLst>
  <p:sldSz cx="9144000" cy="6858000" type="screen4x3"/>
  <p:notesSz cx="6858000" cy="9144000"/>
  <p:defaultTextStyle>
    <a:defPPr>
      <a:defRPr lang="en-US"/>
    </a:defPPr>
    <a:lvl1pPr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1pPr>
    <a:lvl2pPr marL="4572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2pPr>
    <a:lvl3pPr marL="9144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3pPr>
    <a:lvl4pPr marL="13716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4pPr>
    <a:lvl5pPr marL="1828800" algn="l" rtl="0" fontAlgn="base">
      <a:spcBef>
        <a:spcPct val="0"/>
      </a:spcBef>
      <a:spcAft>
        <a:spcPct val="0"/>
      </a:spcAft>
      <a:defRPr kumimoji="1" sz="2000" b="1" kern="1200">
        <a:solidFill>
          <a:schemeClr val="tx1"/>
        </a:solidFill>
        <a:latin typeface="Times New Roman" pitchFamily="18" charset="0"/>
        <a:ea typeface="楷体_GB2312" pitchFamily="49" charset="-122"/>
        <a:cs typeface="+mn-cs"/>
      </a:defRPr>
    </a:lvl5pPr>
    <a:lvl6pPr marL="2286000" algn="l" defTabSz="914400" rtl="0" eaLnBrk="1" latinLnBrk="0" hangingPunct="1">
      <a:defRPr kumimoji="1" sz="2000" b="1" kern="1200">
        <a:solidFill>
          <a:schemeClr val="tx1"/>
        </a:solidFill>
        <a:latin typeface="Times New Roman" pitchFamily="18" charset="0"/>
        <a:ea typeface="楷体_GB2312" pitchFamily="49" charset="-122"/>
        <a:cs typeface="+mn-cs"/>
      </a:defRPr>
    </a:lvl6pPr>
    <a:lvl7pPr marL="2743200" algn="l" defTabSz="914400" rtl="0" eaLnBrk="1" latinLnBrk="0" hangingPunct="1">
      <a:defRPr kumimoji="1" sz="2000" b="1" kern="1200">
        <a:solidFill>
          <a:schemeClr val="tx1"/>
        </a:solidFill>
        <a:latin typeface="Times New Roman" pitchFamily="18" charset="0"/>
        <a:ea typeface="楷体_GB2312" pitchFamily="49" charset="-122"/>
        <a:cs typeface="+mn-cs"/>
      </a:defRPr>
    </a:lvl7pPr>
    <a:lvl8pPr marL="3200400" algn="l" defTabSz="914400" rtl="0" eaLnBrk="1" latinLnBrk="0" hangingPunct="1">
      <a:defRPr kumimoji="1" sz="2000" b="1" kern="1200">
        <a:solidFill>
          <a:schemeClr val="tx1"/>
        </a:solidFill>
        <a:latin typeface="Times New Roman" pitchFamily="18" charset="0"/>
        <a:ea typeface="楷体_GB2312" pitchFamily="49" charset="-122"/>
        <a:cs typeface="+mn-cs"/>
      </a:defRPr>
    </a:lvl8pPr>
    <a:lvl9pPr marL="3657600" algn="l" defTabSz="914400" rtl="0" eaLnBrk="1" latinLnBrk="0" hangingPunct="1">
      <a:defRPr kumimoji="1" sz="2000" b="1" kern="1200">
        <a:solidFill>
          <a:schemeClr val="tx1"/>
        </a:solidFill>
        <a:latin typeface="Times New Roman" pitchFamily="18" charset="0"/>
        <a:ea typeface="楷体_GB2312" pitchFamily="49"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6600"/>
    <a:srgbClr val="333399"/>
    <a:srgbClr val="CC0000"/>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aximized">
    <p:restoredLeft sz="34587" autoAdjust="0"/>
    <p:restoredTop sz="96475" autoAdjust="0"/>
  </p:normalViewPr>
  <p:slideViewPr>
    <p:cSldViewPr>
      <p:cViewPr varScale="1">
        <p:scale>
          <a:sx n="110" d="100"/>
          <a:sy n="110" d="100"/>
        </p:scale>
        <p:origin x="-1644" y="-78"/>
      </p:cViewPr>
      <p:guideLst>
        <p:guide orient="horz" pos="2160"/>
        <p:guide pos="2880"/>
      </p:guideLst>
    </p:cSldViewPr>
  </p:slideViewPr>
  <p:outlineViewPr>
    <p:cViewPr>
      <p:scale>
        <a:sx n="33" d="100"/>
        <a:sy n="33" d="100"/>
      </p:scale>
      <p:origin x="0" y="0"/>
    </p:cViewPr>
    <p:sldLst>
      <p:sld r:id="rId1" collapse="1"/>
      <p:sld r:id="rId2" collapse="1"/>
      <p:sld r:id="rId3" collapse="1"/>
      <p:sld r:id="rId4" collapse="1"/>
      <p:sld r:id="rId5" collapse="1"/>
    </p:sldLst>
  </p:outlin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s>
</file>

<file path=ppt/_rels/viewProps.xml.rels><?xml version="1.0" encoding="UTF-8" standalone="yes"?>
<Relationships xmlns="http://schemas.openxmlformats.org/package/2006/relationships"><Relationship Id="rId3" Type="http://schemas.openxmlformats.org/officeDocument/2006/relationships/slide" Target="slides/slide24.xml"/><Relationship Id="rId2" Type="http://schemas.openxmlformats.org/officeDocument/2006/relationships/slide" Target="slides/slide10.xml"/><Relationship Id="rId1" Type="http://schemas.openxmlformats.org/officeDocument/2006/relationships/slide" Target="slides/slide4.xml"/><Relationship Id="rId5" Type="http://schemas.openxmlformats.org/officeDocument/2006/relationships/slide" Target="slides/slide69.xml"/><Relationship Id="rId4" Type="http://schemas.openxmlformats.org/officeDocument/2006/relationships/slide" Target="slides/slide44.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wmf"/></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39.wmf"/><Relationship Id="rId1" Type="http://schemas.openxmlformats.org/officeDocument/2006/relationships/image" Target="../media/image38.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40.wmf"/></Relationships>
</file>

<file path=ppt/drawings/_rels/vmlDrawing12.vml.rels><?xml version="1.0" encoding="UTF-8" standalone="yes"?>
<Relationships xmlns="http://schemas.openxmlformats.org/package/2006/relationships"><Relationship Id="rId3" Type="http://schemas.openxmlformats.org/officeDocument/2006/relationships/image" Target="../media/image47.wmf"/><Relationship Id="rId2" Type="http://schemas.openxmlformats.org/officeDocument/2006/relationships/image" Target="../media/image46.wmf"/><Relationship Id="rId1" Type="http://schemas.openxmlformats.org/officeDocument/2006/relationships/image" Target="../media/image45.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2.wmf"/></Relationships>
</file>

<file path=ppt/drawings/_rels/vmlDrawing14.vml.rels><?xml version="1.0" encoding="UTF-8" standalone="yes"?>
<Relationships xmlns="http://schemas.openxmlformats.org/package/2006/relationships"><Relationship Id="rId8" Type="http://schemas.openxmlformats.org/officeDocument/2006/relationships/image" Target="../media/image55.wmf"/><Relationship Id="rId3" Type="http://schemas.openxmlformats.org/officeDocument/2006/relationships/image" Target="../media/image50.wmf"/><Relationship Id="rId7" Type="http://schemas.openxmlformats.org/officeDocument/2006/relationships/image" Target="../media/image54.wmf"/><Relationship Id="rId2" Type="http://schemas.openxmlformats.org/officeDocument/2006/relationships/image" Target="../media/image49.wmf"/><Relationship Id="rId1" Type="http://schemas.openxmlformats.org/officeDocument/2006/relationships/image" Target="../media/image48.wmf"/><Relationship Id="rId6" Type="http://schemas.openxmlformats.org/officeDocument/2006/relationships/image" Target="../media/image53.wmf"/><Relationship Id="rId5" Type="http://schemas.openxmlformats.org/officeDocument/2006/relationships/image" Target="../media/image52.wmf"/><Relationship Id="rId10" Type="http://schemas.openxmlformats.org/officeDocument/2006/relationships/image" Target="../media/image57.wmf"/><Relationship Id="rId4" Type="http://schemas.openxmlformats.org/officeDocument/2006/relationships/image" Target="../media/image51.wmf"/><Relationship Id="rId9" Type="http://schemas.openxmlformats.org/officeDocument/2006/relationships/image" Target="../media/image56.w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65.w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66.wmf"/></Relationships>
</file>

<file path=ppt/drawings/_rels/vmlDrawing17.vml.rels><?xml version="1.0" encoding="UTF-8" standalone="yes"?>
<Relationships xmlns="http://schemas.openxmlformats.org/package/2006/relationships"><Relationship Id="rId2" Type="http://schemas.openxmlformats.org/officeDocument/2006/relationships/image" Target="../media/image68.wmf"/><Relationship Id="rId1" Type="http://schemas.openxmlformats.org/officeDocument/2006/relationships/image" Target="../media/image67.wmf"/></Relationships>
</file>

<file path=ppt/drawings/_rels/vmlDrawing18.vml.rels><?xml version="1.0" encoding="UTF-8" standalone="yes"?>
<Relationships xmlns="http://schemas.openxmlformats.org/package/2006/relationships"><Relationship Id="rId2" Type="http://schemas.openxmlformats.org/officeDocument/2006/relationships/image" Target="../media/image70.wmf"/><Relationship Id="rId1" Type="http://schemas.openxmlformats.org/officeDocument/2006/relationships/image" Target="../media/image69.w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7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7.w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72.w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73.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74.w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1.wmf"/></Relationships>
</file>

<file path=ppt/drawings/_rels/vmlDrawing24.vml.rels><?xml version="1.0" encoding="UTF-8" standalone="yes"?>
<Relationships xmlns="http://schemas.openxmlformats.org/package/2006/relationships"><Relationship Id="rId3" Type="http://schemas.openxmlformats.org/officeDocument/2006/relationships/image" Target="../media/image77.wmf"/><Relationship Id="rId2" Type="http://schemas.openxmlformats.org/officeDocument/2006/relationships/image" Target="../media/image76.wmf"/><Relationship Id="rId1" Type="http://schemas.openxmlformats.org/officeDocument/2006/relationships/image" Target="../media/image75.wmf"/><Relationship Id="rId4" Type="http://schemas.openxmlformats.org/officeDocument/2006/relationships/image" Target="../media/image78.wmf"/></Relationships>
</file>

<file path=ppt/drawings/_rels/vmlDrawing25.vml.rels><?xml version="1.0" encoding="UTF-8" standalone="yes"?>
<Relationships xmlns="http://schemas.openxmlformats.org/package/2006/relationships"><Relationship Id="rId2" Type="http://schemas.openxmlformats.org/officeDocument/2006/relationships/image" Target="../media/image84.wmf"/><Relationship Id="rId1" Type="http://schemas.openxmlformats.org/officeDocument/2006/relationships/image" Target="../media/image83.w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86.wmf"/></Relationships>
</file>

<file path=ppt/drawings/_rels/vmlDrawing27.vml.rels><?xml version="1.0" encoding="UTF-8" standalone="yes"?>
<Relationships xmlns="http://schemas.openxmlformats.org/package/2006/relationships"><Relationship Id="rId8" Type="http://schemas.openxmlformats.org/officeDocument/2006/relationships/image" Target="../media/image94.wmf"/><Relationship Id="rId3" Type="http://schemas.openxmlformats.org/officeDocument/2006/relationships/image" Target="../media/image89.wmf"/><Relationship Id="rId7" Type="http://schemas.openxmlformats.org/officeDocument/2006/relationships/image" Target="../media/image93.wmf"/><Relationship Id="rId2" Type="http://schemas.openxmlformats.org/officeDocument/2006/relationships/image" Target="../media/image88.wmf"/><Relationship Id="rId1" Type="http://schemas.openxmlformats.org/officeDocument/2006/relationships/image" Target="../media/image87.wmf"/><Relationship Id="rId6" Type="http://schemas.openxmlformats.org/officeDocument/2006/relationships/image" Target="../media/image92.wmf"/><Relationship Id="rId5" Type="http://schemas.openxmlformats.org/officeDocument/2006/relationships/image" Target="../media/image91.wmf"/><Relationship Id="rId4" Type="http://schemas.openxmlformats.org/officeDocument/2006/relationships/image" Target="../media/image90.w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96.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9.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2.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5.wmf"/></Relationships>
</file>

<file path=ppt/drawings/_rels/vmlDrawing6.vml.rels><?xml version="1.0" encoding="UTF-8" standalone="yes"?>
<Relationships xmlns="http://schemas.openxmlformats.org/package/2006/relationships"><Relationship Id="rId8" Type="http://schemas.openxmlformats.org/officeDocument/2006/relationships/image" Target="../media/image23.wmf"/><Relationship Id="rId3" Type="http://schemas.openxmlformats.org/officeDocument/2006/relationships/image" Target="../media/image18.wmf"/><Relationship Id="rId7" Type="http://schemas.openxmlformats.org/officeDocument/2006/relationships/image" Target="../media/image22.wmf"/><Relationship Id="rId12" Type="http://schemas.openxmlformats.org/officeDocument/2006/relationships/image" Target="../media/image27.wmf"/><Relationship Id="rId2" Type="http://schemas.openxmlformats.org/officeDocument/2006/relationships/image" Target="../media/image17.wmf"/><Relationship Id="rId1" Type="http://schemas.openxmlformats.org/officeDocument/2006/relationships/image" Target="../media/image16.wmf"/><Relationship Id="rId6" Type="http://schemas.openxmlformats.org/officeDocument/2006/relationships/image" Target="../media/image21.wmf"/><Relationship Id="rId11" Type="http://schemas.openxmlformats.org/officeDocument/2006/relationships/image" Target="../media/image26.wmf"/><Relationship Id="rId5" Type="http://schemas.openxmlformats.org/officeDocument/2006/relationships/image" Target="../media/image20.wmf"/><Relationship Id="rId10" Type="http://schemas.openxmlformats.org/officeDocument/2006/relationships/image" Target="../media/image25.wmf"/><Relationship Id="rId4" Type="http://schemas.openxmlformats.org/officeDocument/2006/relationships/image" Target="../media/image19.wmf"/><Relationship Id="rId9" Type="http://schemas.openxmlformats.org/officeDocument/2006/relationships/image" Target="../media/image24.w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29.wmf"/><Relationship Id="rId1" Type="http://schemas.openxmlformats.org/officeDocument/2006/relationships/image" Target="../media/image28.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30.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35.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b="0">
                <a:latin typeface="Tahoma" pitchFamily="34" charset="0"/>
                <a:ea typeface="宋体" pitchFamily="2" charset="-122"/>
              </a:defRPr>
            </a:lvl1pPr>
          </a:lstStyle>
          <a:p>
            <a:pPr>
              <a:defRPr/>
            </a:pPr>
            <a:endParaRPr lang="zh-CN" altLang="en-US"/>
          </a:p>
        </p:txBody>
      </p:sp>
      <p:sp>
        <p:nvSpPr>
          <p:cNvPr id="1027" name="Rectangle 3"/>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b="0">
                <a:latin typeface="Tahoma" pitchFamily="34" charset="0"/>
                <a:ea typeface="宋体" pitchFamily="2" charset="-122"/>
              </a:defRPr>
            </a:lvl1pPr>
          </a:lstStyle>
          <a:p>
            <a:pPr>
              <a:defRPr/>
            </a:pPr>
            <a:endParaRPr lang="en-US" altLang="zh-CN"/>
          </a:p>
        </p:txBody>
      </p:sp>
      <p:sp>
        <p:nvSpPr>
          <p:cNvPr id="82948"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1029"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1030"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b="0">
                <a:latin typeface="Tahoma" pitchFamily="34" charset="0"/>
                <a:ea typeface="宋体" pitchFamily="2" charset="-122"/>
              </a:defRPr>
            </a:lvl1pPr>
          </a:lstStyle>
          <a:p>
            <a:pPr>
              <a:defRPr/>
            </a:pPr>
            <a:endParaRPr lang="en-US" altLang="zh-CN"/>
          </a:p>
        </p:txBody>
      </p:sp>
      <p:sp>
        <p:nvSpPr>
          <p:cNvPr id="1031"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b="0">
                <a:latin typeface="Tahoma" pitchFamily="34" charset="0"/>
                <a:ea typeface="宋体" pitchFamily="2" charset="-122"/>
              </a:defRPr>
            </a:lvl1pPr>
          </a:lstStyle>
          <a:p>
            <a:pPr>
              <a:defRPr/>
            </a:pPr>
            <a:fld id="{9B48FAA1-3DC8-42B2-B473-EA026A0768C0}" type="slidenum">
              <a:rPr lang="zh-CN" altLang="en-US"/>
              <a:pPr>
                <a:defRPr/>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1pPr>
    <a:lvl2pPr marL="4572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2pPr>
    <a:lvl3pPr marL="9144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3pPr>
    <a:lvl4pPr marL="13716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4pPr>
    <a:lvl5pPr marL="18288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dirty="0" smtClean="0"/>
              <a:t>2020</a:t>
            </a:r>
            <a:r>
              <a:rPr lang="zh-CN" altLang="en-US" dirty="0" smtClean="0"/>
              <a:t>年春季</a:t>
            </a:r>
            <a:r>
              <a:rPr lang="en-US" altLang="zh-CN" dirty="0" smtClean="0"/>
              <a:t>48</a:t>
            </a:r>
            <a:r>
              <a:rPr lang="zh-CN" altLang="en-US" smtClean="0"/>
              <a:t>学时模电</a:t>
            </a:r>
            <a:endParaRPr lang="zh-CN" altLang="en-US" dirty="0"/>
          </a:p>
        </p:txBody>
      </p:sp>
      <p:sp>
        <p:nvSpPr>
          <p:cNvPr id="4" name="灯片编号占位符 3"/>
          <p:cNvSpPr>
            <a:spLocks noGrp="1"/>
          </p:cNvSpPr>
          <p:nvPr>
            <p:ph type="sldNum" sz="quarter" idx="10"/>
          </p:nvPr>
        </p:nvSpPr>
        <p:spPr/>
        <p:txBody>
          <a:bodyPr/>
          <a:lstStyle/>
          <a:p>
            <a:pPr>
              <a:defRPr/>
            </a:pPr>
            <a:fld id="{9B48FAA1-3DC8-42B2-B473-EA026A0768C0}" type="slidenum">
              <a:rPr lang="zh-CN" altLang="en-US" smtClean="0"/>
              <a:pPr>
                <a:defRPr/>
              </a:pPr>
              <a:t>26</a:t>
            </a:fld>
            <a:endParaRPr lang="en-US" alt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p:cNvSpPr>
            <a:spLocks noGrp="1" noChangeArrowheads="1"/>
          </p:cNvSpPr>
          <p:nvPr>
            <p:ph type="sldNum" sz="quarter" idx="5"/>
          </p:nvPr>
        </p:nvSpPr>
        <p:spPr>
          <a:noFill/>
        </p:spPr>
        <p:txBody>
          <a:bodyPr/>
          <a:lstStyle/>
          <a:p>
            <a:fld id="{756D4C88-F494-4D55-85D1-74B419AD630B}" type="slidenum">
              <a:rPr lang="zh-CN" altLang="en-US" smtClean="0"/>
              <a:pPr/>
              <a:t>55</a:t>
            </a:fld>
            <a:endParaRPr lang="en-US" altLang="zh-CN" smtClean="0"/>
          </a:p>
        </p:txBody>
      </p:sp>
      <p:sp>
        <p:nvSpPr>
          <p:cNvPr id="83971" name="Rectangle 2"/>
          <p:cNvSpPr>
            <a:spLocks noGrp="1" noRot="1" noChangeAspect="1" noChangeArrowheads="1" noTextEdit="1"/>
          </p:cNvSpPr>
          <p:nvPr>
            <p:ph type="sldImg"/>
          </p:nvPr>
        </p:nvSpPr>
        <p:spPr>
          <a:ln/>
        </p:spPr>
      </p:sp>
      <p:sp>
        <p:nvSpPr>
          <p:cNvPr id="83972" name="Rectangle 3"/>
          <p:cNvSpPr>
            <a:spLocks noGrp="1" noChangeArrowheads="1"/>
          </p:cNvSpPr>
          <p:nvPr>
            <p:ph type="body" idx="1"/>
          </p:nvPr>
        </p:nvSpPr>
        <p:spPr>
          <a:xfrm>
            <a:off x="685800" y="4343400"/>
            <a:ext cx="5486400" cy="4114800"/>
          </a:xfrm>
          <a:noFill/>
          <a:ln/>
        </p:spPr>
        <p:txBody>
          <a:bodyPr/>
          <a:lstStyle/>
          <a:p>
            <a:pPr eaLnBrk="1" hangingPunct="1"/>
            <a:r>
              <a:rPr lang="zh-CN" altLang="en-US" smtClean="0"/>
              <a:t>复习－</a:t>
            </a:r>
            <a:r>
              <a:rPr lang="en-US" altLang="zh-CN" smtClean="0"/>
              <a:t>2</a:t>
            </a:r>
            <a:r>
              <a:rPr lang="zh-CN" altLang="en-US" smtClean="0"/>
              <a:t>学时</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a:spLocks noGrp="1" noChangeArrowheads="1"/>
          </p:cNvSpPr>
          <p:nvPr>
            <p:ph type="sldNum" sz="quarter" idx="5"/>
          </p:nvPr>
        </p:nvSpPr>
        <p:spPr>
          <a:noFill/>
        </p:spPr>
        <p:txBody>
          <a:bodyPr/>
          <a:lstStyle/>
          <a:p>
            <a:fld id="{8AB6782E-EC72-4858-97F8-53A3AF0D5380}" type="slidenum">
              <a:rPr lang="zh-CN" altLang="en-US" smtClean="0"/>
              <a:pPr/>
              <a:t>57</a:t>
            </a:fld>
            <a:endParaRPr lang="en-US" altLang="zh-CN" smtClean="0"/>
          </a:p>
        </p:txBody>
      </p:sp>
      <p:sp>
        <p:nvSpPr>
          <p:cNvPr id="84995" name="Rectangle 2"/>
          <p:cNvSpPr>
            <a:spLocks noGrp="1" noRot="1" noChangeAspect="1" noChangeArrowheads="1" noTextEdit="1"/>
          </p:cNvSpPr>
          <p:nvPr>
            <p:ph type="sldImg"/>
          </p:nvPr>
        </p:nvSpPr>
        <p:spPr>
          <a:ln/>
        </p:spPr>
      </p:sp>
      <p:sp>
        <p:nvSpPr>
          <p:cNvPr id="84996" name="Rectangle 3"/>
          <p:cNvSpPr>
            <a:spLocks noGrp="1" noChangeArrowheads="1"/>
          </p:cNvSpPr>
          <p:nvPr>
            <p:ph type="body" idx="1"/>
          </p:nvPr>
        </p:nvSpPr>
        <p:spPr>
          <a:xfrm>
            <a:off x="685800" y="4343400"/>
            <a:ext cx="5486400" cy="4114800"/>
          </a:xfrm>
          <a:noFill/>
          <a:ln/>
        </p:spPr>
        <p:txBody>
          <a:bodyPr/>
          <a:lstStyle/>
          <a:p>
            <a:pPr eaLnBrk="1" hangingPunct="1"/>
            <a:r>
              <a:rPr lang="en-US" altLang="zh-CN" smtClean="0"/>
              <a:t>2012 — </a:t>
            </a:r>
            <a:r>
              <a:rPr lang="zh-CN" altLang="en-US" smtClean="0"/>
              <a:t>修改</a:t>
            </a:r>
            <a:r>
              <a:rPr lang="en-US" altLang="zh-CN" smtClean="0"/>
              <a:t>(1)</a:t>
            </a:r>
            <a:r>
              <a:rPr lang="zh-CN" altLang="en-US" smtClean="0"/>
              <a:t>理顺思路</a:t>
            </a:r>
            <a:r>
              <a:rPr lang="en-US" altLang="zh-CN" smtClean="0"/>
              <a:t>(</a:t>
            </a:r>
            <a:r>
              <a:rPr lang="zh-CN" altLang="en-US" smtClean="0"/>
              <a:t>感觉有点乱</a:t>
            </a:r>
            <a:r>
              <a:rPr lang="en-US" altLang="zh-CN" smtClean="0"/>
              <a:t>)=</a:t>
            </a:r>
            <a:r>
              <a:rPr lang="zh-CN" altLang="en-US" smtClean="0"/>
              <a:t>在目录页加引导语和小结；</a:t>
            </a:r>
            <a:r>
              <a:rPr lang="en-US" altLang="zh-CN" smtClean="0"/>
              <a:t>(2)</a:t>
            </a:r>
            <a:r>
              <a:rPr lang="zh-CN" altLang="en-US" smtClean="0"/>
              <a:t>拟加入</a:t>
            </a:r>
            <a:r>
              <a:rPr lang="en-US" altLang="zh-CN" smtClean="0"/>
              <a:t>I/V,V/I</a:t>
            </a:r>
            <a:r>
              <a:rPr lang="zh-CN" altLang="en-US" smtClean="0"/>
              <a:t>转换电路；</a:t>
            </a:r>
            <a:r>
              <a:rPr lang="en-US" altLang="zh-CN" smtClean="0"/>
              <a:t>(3)</a:t>
            </a:r>
            <a:r>
              <a:rPr lang="zh-CN" altLang="en-US" smtClean="0"/>
              <a:t>加入综合设计例，如习题</a:t>
            </a:r>
            <a:r>
              <a:rPr lang="en-US" altLang="zh-CN" smtClean="0"/>
              <a:t>1.5.5</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7"/>
          <p:cNvSpPr>
            <a:spLocks noGrp="1" noChangeArrowheads="1"/>
          </p:cNvSpPr>
          <p:nvPr>
            <p:ph type="sldNum" sz="quarter" idx="5"/>
          </p:nvPr>
        </p:nvSpPr>
        <p:spPr>
          <a:noFill/>
        </p:spPr>
        <p:txBody>
          <a:bodyPr/>
          <a:lstStyle/>
          <a:p>
            <a:fld id="{EAA024DD-2747-4AD4-A8CB-930E35089491}" type="slidenum">
              <a:rPr lang="zh-CN" altLang="en-US" smtClean="0"/>
              <a:pPr/>
              <a:t>58</a:t>
            </a:fld>
            <a:endParaRPr lang="en-US" altLang="zh-CN" smtClean="0"/>
          </a:p>
        </p:txBody>
      </p:sp>
      <p:sp>
        <p:nvSpPr>
          <p:cNvPr id="86019" name="Rectangle 2"/>
          <p:cNvSpPr>
            <a:spLocks noGrp="1" noRot="1" noChangeAspect="1" noChangeArrowheads="1" noTextEdit="1"/>
          </p:cNvSpPr>
          <p:nvPr>
            <p:ph type="sldImg"/>
          </p:nvPr>
        </p:nvSpPr>
        <p:spPr>
          <a:ln/>
        </p:spPr>
      </p:sp>
      <p:sp>
        <p:nvSpPr>
          <p:cNvPr id="86020" name="Rectangle 3"/>
          <p:cNvSpPr>
            <a:spLocks noGrp="1" noChangeArrowheads="1"/>
          </p:cNvSpPr>
          <p:nvPr>
            <p:ph type="body" idx="1"/>
          </p:nvPr>
        </p:nvSpPr>
        <p:spPr>
          <a:xfrm>
            <a:off x="685800" y="4343400"/>
            <a:ext cx="5486400" cy="4114800"/>
          </a:xfrm>
          <a:noFill/>
          <a:ln/>
        </p:spPr>
        <p:txBody>
          <a:bodyPr/>
          <a:lstStyle/>
          <a:p>
            <a:pPr eaLnBrk="1" hangingPunct="1"/>
            <a:r>
              <a:rPr lang="zh-CN" altLang="en-US" smtClean="0"/>
              <a:t>计划学时：</a:t>
            </a:r>
            <a:r>
              <a:rPr lang="en-US" altLang="zh-CN" smtClean="0"/>
              <a:t>4</a:t>
            </a:r>
            <a:r>
              <a:rPr lang="zh-CN" altLang="en-US" smtClean="0"/>
              <a:t>；争取</a:t>
            </a:r>
            <a:r>
              <a:rPr lang="en-US" altLang="zh-CN" smtClean="0"/>
              <a:t>3</a:t>
            </a:r>
            <a:r>
              <a:rPr lang="zh-CN" altLang="en-US" smtClean="0"/>
              <a:t>学时。课件只能做</a:t>
            </a:r>
            <a:r>
              <a:rPr lang="en-US" altLang="zh-CN" smtClean="0"/>
              <a:t>30</a:t>
            </a:r>
            <a:r>
              <a:rPr lang="zh-CN" altLang="en-US" smtClean="0"/>
              <a:t>页。</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p:cNvSpPr>
            <a:spLocks noGrp="1" noChangeArrowheads="1"/>
          </p:cNvSpPr>
          <p:nvPr>
            <p:ph type="sldNum" sz="quarter" idx="5"/>
          </p:nvPr>
        </p:nvSpPr>
        <p:spPr>
          <a:noFill/>
        </p:spPr>
        <p:txBody>
          <a:bodyPr/>
          <a:lstStyle/>
          <a:p>
            <a:fld id="{A5FBCDA7-22DB-423D-896E-61B692471E78}" type="slidenum">
              <a:rPr lang="zh-CN" altLang="en-US" smtClean="0"/>
              <a:pPr/>
              <a:t>60</a:t>
            </a:fld>
            <a:endParaRPr lang="en-US" altLang="zh-CN" smtClean="0"/>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xfrm>
            <a:off x="685800" y="4343400"/>
            <a:ext cx="5486400" cy="4114800"/>
          </a:xfrm>
          <a:noFill/>
          <a:ln/>
        </p:spPr>
        <p:txBody>
          <a:bodyPr/>
          <a:lstStyle/>
          <a:p>
            <a:pPr eaLnBrk="1" hangingPunct="1"/>
            <a:r>
              <a:rPr lang="zh-CN" altLang="en-US" smtClean="0"/>
              <a:t>计划</a:t>
            </a:r>
            <a:r>
              <a:rPr lang="en-US" altLang="zh-CN" smtClean="0"/>
              <a:t>14</a:t>
            </a:r>
            <a:r>
              <a:rPr lang="zh-CN" altLang="en-US" smtClean="0"/>
              <a:t>学时，做幻灯片</a:t>
            </a:r>
            <a:r>
              <a:rPr lang="en-US" altLang="zh-CN" smtClean="0"/>
              <a:t>140</a:t>
            </a:r>
            <a:r>
              <a:rPr lang="zh-CN" altLang="en-US" smtClean="0"/>
              <a:t>页。</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 name="Group 2"/>
          <p:cNvGrpSpPr>
            <a:grpSpLocks/>
          </p:cNvGrpSpPr>
          <p:nvPr/>
        </p:nvGrpSpPr>
        <p:grpSpPr bwMode="auto">
          <a:xfrm>
            <a:off x="0" y="1524000"/>
            <a:ext cx="9009063" cy="1052513"/>
            <a:chOff x="0" y="1536"/>
            <a:chExt cx="5675" cy="663"/>
          </a:xfrm>
        </p:grpSpPr>
        <p:grpSp>
          <p:nvGrpSpPr>
            <p:cNvPr id="5" name="Group 3"/>
            <p:cNvGrpSpPr>
              <a:grpSpLocks/>
            </p:cNvGrpSpPr>
            <p:nvPr/>
          </p:nvGrpSpPr>
          <p:grpSpPr bwMode="auto">
            <a:xfrm>
              <a:off x="185" y="1604"/>
              <a:ext cx="449" cy="299"/>
              <a:chOff x="720" y="336"/>
              <a:chExt cx="624" cy="432"/>
            </a:xfrm>
          </p:grpSpPr>
          <p:sp>
            <p:nvSpPr>
              <p:cNvPr id="12" name="Rectangle 4"/>
              <p:cNvSpPr>
                <a:spLocks noChangeArrowheads="1"/>
              </p:cNvSpPr>
              <p:nvPr/>
            </p:nvSpPr>
            <p:spPr bwMode="auto">
              <a:xfrm>
                <a:off x="720" y="336"/>
                <a:ext cx="384" cy="432"/>
              </a:xfrm>
              <a:prstGeom prst="rect">
                <a:avLst/>
              </a:prstGeom>
              <a:solidFill>
                <a:schemeClr val="folHlink"/>
              </a:solidFill>
              <a:ln w="9525">
                <a:noFill/>
                <a:miter lim="800000"/>
                <a:headEnd/>
                <a:tailEnd/>
              </a:ln>
              <a:effectLst/>
            </p:spPr>
            <p:txBody>
              <a:bodyPr wrap="none" anchor="ctr"/>
              <a:lstStyle/>
              <a:p>
                <a:pPr>
                  <a:defRPr/>
                </a:pPr>
                <a:endParaRPr lang="zh-CN" altLang="en-US"/>
              </a:p>
            </p:txBody>
          </p:sp>
          <p:sp>
            <p:nvSpPr>
              <p:cNvPr id="13" name="Rectangle 5"/>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w="9525">
                <a:noFill/>
                <a:miter lim="800000"/>
                <a:headEnd/>
                <a:tailEnd/>
              </a:ln>
              <a:effectLst/>
            </p:spPr>
            <p:txBody>
              <a:bodyPr wrap="none" anchor="ctr"/>
              <a:lstStyle/>
              <a:p>
                <a:pPr>
                  <a:defRPr/>
                </a:pPr>
                <a:endParaRPr lang="zh-CN" altLang="en-US"/>
              </a:p>
            </p:txBody>
          </p:sp>
        </p:grpSp>
        <p:grpSp>
          <p:nvGrpSpPr>
            <p:cNvPr id="6" name="Group 6"/>
            <p:cNvGrpSpPr>
              <a:grpSpLocks/>
            </p:cNvGrpSpPr>
            <p:nvPr/>
          </p:nvGrpSpPr>
          <p:grpSpPr bwMode="auto">
            <a:xfrm>
              <a:off x="263" y="1870"/>
              <a:ext cx="466" cy="299"/>
              <a:chOff x="912" y="2640"/>
              <a:chExt cx="672" cy="432"/>
            </a:xfrm>
          </p:grpSpPr>
          <p:sp>
            <p:nvSpPr>
              <p:cNvPr id="10" name="Rectangle 7"/>
              <p:cNvSpPr>
                <a:spLocks noChangeArrowheads="1"/>
              </p:cNvSpPr>
              <p:nvPr/>
            </p:nvSpPr>
            <p:spPr bwMode="auto">
              <a:xfrm>
                <a:off x="912" y="2640"/>
                <a:ext cx="384" cy="432"/>
              </a:xfrm>
              <a:prstGeom prst="rect">
                <a:avLst/>
              </a:prstGeom>
              <a:solidFill>
                <a:schemeClr val="accent2"/>
              </a:solidFill>
              <a:ln w="9525">
                <a:noFill/>
                <a:miter lim="800000"/>
                <a:headEnd/>
                <a:tailEnd/>
              </a:ln>
              <a:effectLst/>
            </p:spPr>
            <p:txBody>
              <a:bodyPr wrap="none" anchor="ctr"/>
              <a:lstStyle/>
              <a:p>
                <a:pPr>
                  <a:defRPr/>
                </a:pPr>
                <a:endParaRPr lang="zh-CN" altLang="en-US"/>
              </a:p>
            </p:txBody>
          </p:sp>
          <p:sp>
            <p:nvSpPr>
              <p:cNvPr id="11" name="Rectangle 8"/>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w="9525">
                <a:noFill/>
                <a:miter lim="800000"/>
                <a:headEnd/>
                <a:tailEnd/>
              </a:ln>
              <a:effectLst/>
            </p:spPr>
            <p:txBody>
              <a:bodyPr wrap="none" anchor="ctr"/>
              <a:lstStyle/>
              <a:p>
                <a:pPr>
                  <a:defRPr/>
                </a:pPr>
                <a:endParaRPr lang="zh-CN" altLang="en-US"/>
              </a:p>
            </p:txBody>
          </p:sp>
        </p:grpSp>
        <p:sp>
          <p:nvSpPr>
            <p:cNvPr id="7" name="Rectangle 9"/>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w="9525">
              <a:noFill/>
              <a:miter lim="800000"/>
              <a:headEnd/>
              <a:tailEnd/>
            </a:ln>
            <a:effectLst/>
          </p:spPr>
          <p:txBody>
            <a:bodyPr wrap="none" anchor="ctr"/>
            <a:lstStyle/>
            <a:p>
              <a:pPr>
                <a:defRPr/>
              </a:pPr>
              <a:endParaRPr lang="zh-CN" altLang="en-US"/>
            </a:p>
          </p:txBody>
        </p:sp>
        <p:sp>
          <p:nvSpPr>
            <p:cNvPr id="8" name="Rectangle 10"/>
            <p:cNvSpPr>
              <a:spLocks noChangeArrowheads="1"/>
            </p:cNvSpPr>
            <p:nvPr/>
          </p:nvSpPr>
          <p:spPr bwMode="auto">
            <a:xfrm>
              <a:off x="400" y="1536"/>
              <a:ext cx="20" cy="663"/>
            </a:xfrm>
            <a:prstGeom prst="rect">
              <a:avLst/>
            </a:prstGeom>
            <a:solidFill>
              <a:schemeClr val="bg2"/>
            </a:solidFill>
            <a:ln w="9525">
              <a:noFill/>
              <a:miter lim="800000"/>
              <a:headEnd/>
              <a:tailEnd/>
            </a:ln>
            <a:effectLst/>
          </p:spPr>
          <p:txBody>
            <a:bodyPr wrap="none" anchor="ctr"/>
            <a:lstStyle/>
            <a:p>
              <a:pPr>
                <a:defRPr/>
              </a:pPr>
              <a:endParaRPr lang="zh-CN" altLang="en-US"/>
            </a:p>
          </p:txBody>
        </p:sp>
        <p:sp>
          <p:nvSpPr>
            <p:cNvPr id="9" name="Rectangle 11"/>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w="9525">
              <a:noFill/>
              <a:miter lim="800000"/>
              <a:headEnd/>
              <a:tailEnd/>
            </a:ln>
            <a:effectLst/>
          </p:spPr>
          <p:txBody>
            <a:bodyPr wrap="none" anchor="ctr"/>
            <a:lstStyle/>
            <a:p>
              <a:pPr>
                <a:defRPr/>
              </a:pPr>
              <a:endParaRPr lang="zh-CN" altLang="en-US"/>
            </a:p>
          </p:txBody>
        </p:sp>
      </p:grpSp>
      <p:sp>
        <p:nvSpPr>
          <p:cNvPr id="14" name="AutoShape 18">
            <a:hlinkClick r:id="" action="ppaction://hlinkshowjump?jump=nextslide" highlightClick="1"/>
          </p:cNvPr>
          <p:cNvSpPr>
            <a:spLocks noChangeArrowheads="1"/>
          </p:cNvSpPr>
          <p:nvPr userDrawn="1"/>
        </p:nvSpPr>
        <p:spPr bwMode="auto">
          <a:xfrm rot="5400000">
            <a:off x="8763000" y="6477000"/>
            <a:ext cx="304800" cy="304800"/>
          </a:xfrm>
          <a:prstGeom prst="actionButtonForwardNext">
            <a:avLst/>
          </a:prstGeom>
          <a:solidFill>
            <a:srgbClr val="AD9579"/>
          </a:solidFill>
          <a:ln w="9525">
            <a:noFill/>
            <a:miter lim="800000"/>
            <a:headEnd/>
            <a:tailEnd/>
          </a:ln>
          <a:effectLst/>
        </p:spPr>
        <p:txBody>
          <a:bodyPr wrap="none" anchor="ctr"/>
          <a:lstStyle/>
          <a:p>
            <a:pPr>
              <a:defRPr/>
            </a:pPr>
            <a:endParaRPr lang="zh-CN" altLang="en-US"/>
          </a:p>
        </p:txBody>
      </p:sp>
      <p:sp>
        <p:nvSpPr>
          <p:cNvPr id="6156" name="Rectangle 12"/>
          <p:cNvSpPr>
            <a:spLocks noGrp="1" noChangeArrowheads="1"/>
          </p:cNvSpPr>
          <p:nvPr>
            <p:ph type="ctrTitle"/>
          </p:nvPr>
        </p:nvSpPr>
        <p:spPr>
          <a:xfrm>
            <a:off x="990600" y="914400"/>
            <a:ext cx="7772400" cy="1143000"/>
          </a:xfrm>
        </p:spPr>
        <p:txBody>
          <a:bodyPr/>
          <a:lstStyle>
            <a:lvl1pPr>
              <a:defRPr/>
            </a:lvl1pPr>
          </a:lstStyle>
          <a:p>
            <a:r>
              <a:rPr lang="zh-CN" altLang="en-US"/>
              <a:t>单击此处编辑母版标题样式</a:t>
            </a:r>
          </a:p>
        </p:txBody>
      </p:sp>
      <p:sp>
        <p:nvSpPr>
          <p:cNvPr id="6157" name="Rectangle 13"/>
          <p:cNvSpPr>
            <a:spLocks noGrp="1" noChangeArrowheads="1"/>
          </p:cNvSpPr>
          <p:nvPr>
            <p:ph type="subTitle" idx="1"/>
          </p:nvPr>
        </p:nvSpPr>
        <p:spPr>
          <a:xfrm>
            <a:off x="1371600" y="2819400"/>
            <a:ext cx="6400800" cy="2819400"/>
          </a:xfrm>
        </p:spPr>
        <p:txBody>
          <a:bodyPr/>
          <a:lstStyle>
            <a:lvl1pPr marL="0" indent="0" algn="ctr">
              <a:buFont typeface="Wingdings" pitchFamily="2" charset="2"/>
              <a:buNone/>
              <a:defRPr/>
            </a:lvl1pPr>
          </a:lstStyle>
          <a:p>
            <a:r>
              <a:rPr lang="zh-CN" altLang="en-US"/>
              <a:t>单击此处编辑母版副标题样式</a:t>
            </a:r>
          </a:p>
        </p:txBody>
      </p:sp>
      <p:sp>
        <p:nvSpPr>
          <p:cNvPr id="15" name="Rectangle 14"/>
          <p:cNvSpPr>
            <a:spLocks noGrp="1" noChangeArrowheads="1"/>
          </p:cNvSpPr>
          <p:nvPr>
            <p:ph type="dt" sz="half" idx="10"/>
          </p:nvPr>
        </p:nvSpPr>
        <p:spPr>
          <a:xfrm>
            <a:off x="990600" y="6248400"/>
            <a:ext cx="1905000" cy="457200"/>
          </a:xfrm>
        </p:spPr>
        <p:txBody>
          <a:bodyPr/>
          <a:lstStyle>
            <a:lvl1pPr>
              <a:defRPr>
                <a:solidFill>
                  <a:schemeClr val="bg2"/>
                </a:solidFill>
              </a:defRPr>
            </a:lvl1pPr>
          </a:lstStyle>
          <a:p>
            <a:pPr>
              <a:defRPr/>
            </a:pPr>
            <a:endParaRPr lang="en-US" altLang="zh-CN"/>
          </a:p>
        </p:txBody>
      </p:sp>
      <p:sp>
        <p:nvSpPr>
          <p:cNvPr id="16" name="Rectangle 15"/>
          <p:cNvSpPr>
            <a:spLocks noGrp="1" noChangeArrowheads="1"/>
          </p:cNvSpPr>
          <p:nvPr>
            <p:ph type="ftr" sz="quarter" idx="11"/>
          </p:nvPr>
        </p:nvSpPr>
        <p:spPr>
          <a:xfrm>
            <a:off x="3429000" y="6248400"/>
            <a:ext cx="2895600" cy="457200"/>
          </a:xfrm>
        </p:spPr>
        <p:txBody>
          <a:bodyPr/>
          <a:lstStyle>
            <a:lvl1pPr>
              <a:defRPr>
                <a:solidFill>
                  <a:schemeClr val="bg2"/>
                </a:solidFill>
              </a:defRPr>
            </a:lvl1pPr>
          </a:lstStyle>
          <a:p>
            <a:pPr>
              <a:defRPr/>
            </a:pPr>
            <a:endParaRPr lang="en-US" altLang="zh-CN"/>
          </a:p>
        </p:txBody>
      </p:sp>
      <p:sp>
        <p:nvSpPr>
          <p:cNvPr id="17" name="Rectangle 16"/>
          <p:cNvSpPr>
            <a:spLocks noGrp="1" noChangeArrowheads="1"/>
          </p:cNvSpPr>
          <p:nvPr>
            <p:ph type="sldNum" sz="quarter" idx="12"/>
          </p:nvPr>
        </p:nvSpPr>
        <p:spPr>
          <a:xfrm>
            <a:off x="6858000" y="6324600"/>
            <a:ext cx="1905000" cy="457200"/>
          </a:xfrm>
        </p:spPr>
        <p:txBody>
          <a:bodyPr/>
          <a:lstStyle>
            <a:lvl1pPr>
              <a:defRPr b="0">
                <a:solidFill>
                  <a:schemeClr val="bg2"/>
                </a:solidFill>
                <a:latin typeface="Tahoma" pitchFamily="34" charset="0"/>
              </a:defRPr>
            </a:lvl1pPr>
          </a:lstStyle>
          <a:p>
            <a:pPr>
              <a:defRPr/>
            </a:pPr>
            <a:fld id="{099A608F-E89E-443E-BB46-48C80181827E}" type="slidenum">
              <a:rPr lang="zh-CN" altLang="en-US"/>
              <a:pPr>
                <a:defRPr/>
              </a:pPr>
              <a:t>‹#›</a:t>
            </a:fld>
            <a:endParaRPr lang="en-US" altLang="zh-C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11"/>
          <p:cNvSpPr>
            <a:spLocks noGrp="1" noChangeArrowheads="1"/>
          </p:cNvSpPr>
          <p:nvPr>
            <p:ph type="dt" sz="half" idx="10"/>
          </p:nvPr>
        </p:nvSpPr>
        <p:spPr/>
        <p:txBody>
          <a:bodyPr/>
          <a:lstStyle>
            <a:lvl1pPr>
              <a:defRPr/>
            </a:lvl1pPr>
          </a:lstStyle>
          <a:p>
            <a:pPr>
              <a:defRPr/>
            </a:pPr>
            <a:endParaRPr lang="en-US" altLang="zh-CN"/>
          </a:p>
        </p:txBody>
      </p:sp>
      <p:sp>
        <p:nvSpPr>
          <p:cNvPr id="5" name="Rectangle 12"/>
          <p:cNvSpPr>
            <a:spLocks noGrp="1" noChangeArrowheads="1"/>
          </p:cNvSpPr>
          <p:nvPr>
            <p:ph type="ftr" sz="quarter" idx="11"/>
          </p:nvPr>
        </p:nvSpPr>
        <p:spPr/>
        <p:txBody>
          <a:bodyPr/>
          <a:lstStyle>
            <a:lvl1pPr>
              <a:defRPr/>
            </a:lvl1pPr>
          </a:lstStyle>
          <a:p>
            <a:pPr>
              <a:defRPr/>
            </a:pPr>
            <a:endParaRPr lang="en-US" altLang="zh-CN"/>
          </a:p>
        </p:txBody>
      </p:sp>
      <p:sp>
        <p:nvSpPr>
          <p:cNvPr id="6" name="Rectangle 13"/>
          <p:cNvSpPr>
            <a:spLocks noGrp="1" noChangeArrowheads="1"/>
          </p:cNvSpPr>
          <p:nvPr>
            <p:ph type="sldNum" sz="quarter" idx="12"/>
          </p:nvPr>
        </p:nvSpPr>
        <p:spPr/>
        <p:txBody>
          <a:bodyPr/>
          <a:lstStyle>
            <a:lvl1pPr>
              <a:defRPr/>
            </a:lvl1pPr>
          </a:lstStyle>
          <a:p>
            <a:pPr>
              <a:defRPr/>
            </a:pPr>
            <a:fld id="{04A951B5-6D13-43E1-8D57-1CC3A1E7E46C}" type="slidenum">
              <a:rPr lang="zh-CN" altLang="en-US"/>
              <a:pPr>
                <a:defRPr/>
              </a:pPr>
              <a:t>‹#›</a:t>
            </a:fld>
            <a:endParaRPr lang="en-US" altLang="zh-C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99275" y="76200"/>
            <a:ext cx="2044700" cy="6056313"/>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762000" y="76200"/>
            <a:ext cx="5984875" cy="6056313"/>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11"/>
          <p:cNvSpPr>
            <a:spLocks noGrp="1" noChangeArrowheads="1"/>
          </p:cNvSpPr>
          <p:nvPr>
            <p:ph type="dt" sz="half" idx="10"/>
          </p:nvPr>
        </p:nvSpPr>
        <p:spPr/>
        <p:txBody>
          <a:bodyPr/>
          <a:lstStyle>
            <a:lvl1pPr>
              <a:defRPr/>
            </a:lvl1pPr>
          </a:lstStyle>
          <a:p>
            <a:pPr>
              <a:defRPr/>
            </a:pPr>
            <a:endParaRPr lang="en-US" altLang="zh-CN"/>
          </a:p>
        </p:txBody>
      </p:sp>
      <p:sp>
        <p:nvSpPr>
          <p:cNvPr id="5" name="Rectangle 12"/>
          <p:cNvSpPr>
            <a:spLocks noGrp="1" noChangeArrowheads="1"/>
          </p:cNvSpPr>
          <p:nvPr>
            <p:ph type="ftr" sz="quarter" idx="11"/>
          </p:nvPr>
        </p:nvSpPr>
        <p:spPr/>
        <p:txBody>
          <a:bodyPr/>
          <a:lstStyle>
            <a:lvl1pPr>
              <a:defRPr/>
            </a:lvl1pPr>
          </a:lstStyle>
          <a:p>
            <a:pPr>
              <a:defRPr/>
            </a:pPr>
            <a:endParaRPr lang="en-US" altLang="zh-CN"/>
          </a:p>
        </p:txBody>
      </p:sp>
      <p:sp>
        <p:nvSpPr>
          <p:cNvPr id="6" name="Rectangle 13"/>
          <p:cNvSpPr>
            <a:spLocks noGrp="1" noChangeArrowheads="1"/>
          </p:cNvSpPr>
          <p:nvPr>
            <p:ph type="sldNum" sz="quarter" idx="12"/>
          </p:nvPr>
        </p:nvSpPr>
        <p:spPr/>
        <p:txBody>
          <a:bodyPr/>
          <a:lstStyle>
            <a:lvl1pPr>
              <a:defRPr/>
            </a:lvl1pPr>
          </a:lstStyle>
          <a:p>
            <a:pPr>
              <a:defRPr/>
            </a:pPr>
            <a:fld id="{961C83AD-D678-4EA4-A57E-5A25FBF9882F}" type="slidenum">
              <a:rPr lang="zh-CN" altLang="en-US"/>
              <a:pPr>
                <a:defRPr/>
              </a:pPr>
              <a:t>‹#›</a:t>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11"/>
          <p:cNvSpPr>
            <a:spLocks noGrp="1" noChangeArrowheads="1"/>
          </p:cNvSpPr>
          <p:nvPr>
            <p:ph type="dt" sz="half" idx="10"/>
          </p:nvPr>
        </p:nvSpPr>
        <p:spPr/>
        <p:txBody>
          <a:bodyPr/>
          <a:lstStyle>
            <a:lvl1pPr>
              <a:defRPr/>
            </a:lvl1pPr>
          </a:lstStyle>
          <a:p>
            <a:pPr>
              <a:defRPr/>
            </a:pPr>
            <a:endParaRPr lang="en-US" altLang="zh-CN"/>
          </a:p>
        </p:txBody>
      </p:sp>
      <p:sp>
        <p:nvSpPr>
          <p:cNvPr id="5" name="Rectangle 12"/>
          <p:cNvSpPr>
            <a:spLocks noGrp="1" noChangeArrowheads="1"/>
          </p:cNvSpPr>
          <p:nvPr>
            <p:ph type="ftr" sz="quarter" idx="11"/>
          </p:nvPr>
        </p:nvSpPr>
        <p:spPr/>
        <p:txBody>
          <a:bodyPr/>
          <a:lstStyle>
            <a:lvl1pPr>
              <a:defRPr/>
            </a:lvl1pPr>
          </a:lstStyle>
          <a:p>
            <a:pPr>
              <a:defRPr/>
            </a:pPr>
            <a:endParaRPr lang="en-US" altLang="zh-CN"/>
          </a:p>
        </p:txBody>
      </p:sp>
      <p:sp>
        <p:nvSpPr>
          <p:cNvPr id="6" name="Rectangle 13"/>
          <p:cNvSpPr>
            <a:spLocks noGrp="1" noChangeArrowheads="1"/>
          </p:cNvSpPr>
          <p:nvPr>
            <p:ph type="sldNum" sz="quarter" idx="12"/>
          </p:nvPr>
        </p:nvSpPr>
        <p:spPr/>
        <p:txBody>
          <a:bodyPr/>
          <a:lstStyle>
            <a:lvl1pPr>
              <a:defRPr/>
            </a:lvl1pPr>
          </a:lstStyle>
          <a:p>
            <a:pPr>
              <a:defRPr/>
            </a:pPr>
            <a:fld id="{1430997C-8ED6-4845-BBBF-79882608E4B5}" type="slidenum">
              <a:rPr lang="zh-CN" altLang="en-US"/>
              <a:pPr>
                <a:defRPr/>
              </a:pPr>
              <a:t>‹#›</a:t>
            </a:fld>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11"/>
          <p:cNvSpPr>
            <a:spLocks noGrp="1" noChangeArrowheads="1"/>
          </p:cNvSpPr>
          <p:nvPr>
            <p:ph type="dt" sz="half" idx="10"/>
          </p:nvPr>
        </p:nvSpPr>
        <p:spPr/>
        <p:txBody>
          <a:bodyPr/>
          <a:lstStyle>
            <a:lvl1pPr>
              <a:defRPr/>
            </a:lvl1pPr>
          </a:lstStyle>
          <a:p>
            <a:pPr>
              <a:defRPr/>
            </a:pPr>
            <a:endParaRPr lang="en-US" altLang="zh-CN"/>
          </a:p>
        </p:txBody>
      </p:sp>
      <p:sp>
        <p:nvSpPr>
          <p:cNvPr id="5" name="Rectangle 12"/>
          <p:cNvSpPr>
            <a:spLocks noGrp="1" noChangeArrowheads="1"/>
          </p:cNvSpPr>
          <p:nvPr>
            <p:ph type="ftr" sz="quarter" idx="11"/>
          </p:nvPr>
        </p:nvSpPr>
        <p:spPr/>
        <p:txBody>
          <a:bodyPr/>
          <a:lstStyle>
            <a:lvl1pPr>
              <a:defRPr/>
            </a:lvl1pPr>
          </a:lstStyle>
          <a:p>
            <a:pPr>
              <a:defRPr/>
            </a:pPr>
            <a:endParaRPr lang="en-US" altLang="zh-CN"/>
          </a:p>
        </p:txBody>
      </p:sp>
      <p:sp>
        <p:nvSpPr>
          <p:cNvPr id="6" name="Rectangle 13"/>
          <p:cNvSpPr>
            <a:spLocks noGrp="1" noChangeArrowheads="1"/>
          </p:cNvSpPr>
          <p:nvPr>
            <p:ph type="sldNum" sz="quarter" idx="12"/>
          </p:nvPr>
        </p:nvSpPr>
        <p:spPr/>
        <p:txBody>
          <a:bodyPr/>
          <a:lstStyle>
            <a:lvl1pPr>
              <a:defRPr/>
            </a:lvl1pPr>
          </a:lstStyle>
          <a:p>
            <a:pPr>
              <a:defRPr/>
            </a:pPr>
            <a:fld id="{B93BC8E1-492A-4304-AAD9-A1CE61329DFD}" type="slidenum">
              <a:rPr lang="zh-CN" altLang="en-US"/>
              <a:pPr>
                <a:defRPr/>
              </a:pPr>
              <a:t>‹#›</a:t>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762000" y="1524000"/>
            <a:ext cx="3810000" cy="46085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724400" y="1524000"/>
            <a:ext cx="3810000" cy="46085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11"/>
          <p:cNvSpPr>
            <a:spLocks noGrp="1" noChangeArrowheads="1"/>
          </p:cNvSpPr>
          <p:nvPr>
            <p:ph type="dt" sz="half" idx="10"/>
          </p:nvPr>
        </p:nvSpPr>
        <p:spPr/>
        <p:txBody>
          <a:bodyPr/>
          <a:lstStyle>
            <a:lvl1pPr>
              <a:defRPr/>
            </a:lvl1pPr>
          </a:lstStyle>
          <a:p>
            <a:pPr>
              <a:defRPr/>
            </a:pPr>
            <a:endParaRPr lang="en-US" altLang="zh-CN"/>
          </a:p>
        </p:txBody>
      </p:sp>
      <p:sp>
        <p:nvSpPr>
          <p:cNvPr id="6" name="Rectangle 12"/>
          <p:cNvSpPr>
            <a:spLocks noGrp="1" noChangeArrowheads="1"/>
          </p:cNvSpPr>
          <p:nvPr>
            <p:ph type="ftr" sz="quarter" idx="11"/>
          </p:nvPr>
        </p:nvSpPr>
        <p:spPr/>
        <p:txBody>
          <a:bodyPr/>
          <a:lstStyle>
            <a:lvl1pPr>
              <a:defRPr/>
            </a:lvl1pPr>
          </a:lstStyle>
          <a:p>
            <a:pPr>
              <a:defRPr/>
            </a:pPr>
            <a:endParaRPr lang="en-US" altLang="zh-CN"/>
          </a:p>
        </p:txBody>
      </p:sp>
      <p:sp>
        <p:nvSpPr>
          <p:cNvPr id="7" name="Rectangle 13"/>
          <p:cNvSpPr>
            <a:spLocks noGrp="1" noChangeArrowheads="1"/>
          </p:cNvSpPr>
          <p:nvPr>
            <p:ph type="sldNum" sz="quarter" idx="12"/>
          </p:nvPr>
        </p:nvSpPr>
        <p:spPr/>
        <p:txBody>
          <a:bodyPr/>
          <a:lstStyle>
            <a:lvl1pPr>
              <a:defRPr/>
            </a:lvl1pPr>
          </a:lstStyle>
          <a:p>
            <a:pPr>
              <a:defRPr/>
            </a:pPr>
            <a:fld id="{D5557813-5A79-4288-86A6-3A31B62CC24C}" type="slidenum">
              <a:rPr lang="zh-CN" altLang="en-US"/>
              <a:pPr>
                <a:defRPr/>
              </a:pPr>
              <a:t>‹#›</a:t>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11"/>
          <p:cNvSpPr>
            <a:spLocks noGrp="1" noChangeArrowheads="1"/>
          </p:cNvSpPr>
          <p:nvPr>
            <p:ph type="dt" sz="half" idx="10"/>
          </p:nvPr>
        </p:nvSpPr>
        <p:spPr/>
        <p:txBody>
          <a:bodyPr/>
          <a:lstStyle>
            <a:lvl1pPr>
              <a:defRPr/>
            </a:lvl1pPr>
          </a:lstStyle>
          <a:p>
            <a:pPr>
              <a:defRPr/>
            </a:pPr>
            <a:endParaRPr lang="en-US" altLang="zh-CN"/>
          </a:p>
        </p:txBody>
      </p:sp>
      <p:sp>
        <p:nvSpPr>
          <p:cNvPr id="8" name="Rectangle 12"/>
          <p:cNvSpPr>
            <a:spLocks noGrp="1" noChangeArrowheads="1"/>
          </p:cNvSpPr>
          <p:nvPr>
            <p:ph type="ftr" sz="quarter" idx="11"/>
          </p:nvPr>
        </p:nvSpPr>
        <p:spPr/>
        <p:txBody>
          <a:bodyPr/>
          <a:lstStyle>
            <a:lvl1pPr>
              <a:defRPr/>
            </a:lvl1pPr>
          </a:lstStyle>
          <a:p>
            <a:pPr>
              <a:defRPr/>
            </a:pPr>
            <a:endParaRPr lang="en-US" altLang="zh-CN"/>
          </a:p>
        </p:txBody>
      </p:sp>
      <p:sp>
        <p:nvSpPr>
          <p:cNvPr id="9" name="Rectangle 13"/>
          <p:cNvSpPr>
            <a:spLocks noGrp="1" noChangeArrowheads="1"/>
          </p:cNvSpPr>
          <p:nvPr>
            <p:ph type="sldNum" sz="quarter" idx="12"/>
          </p:nvPr>
        </p:nvSpPr>
        <p:spPr/>
        <p:txBody>
          <a:bodyPr/>
          <a:lstStyle>
            <a:lvl1pPr>
              <a:defRPr/>
            </a:lvl1pPr>
          </a:lstStyle>
          <a:p>
            <a:pPr>
              <a:defRPr/>
            </a:pPr>
            <a:fld id="{B858A94A-033C-46A3-8E6F-8021F8B996CD}" type="slidenum">
              <a:rPr lang="zh-CN" altLang="en-US"/>
              <a:pPr>
                <a:defRPr/>
              </a:pPr>
              <a:t>‹#›</a:t>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11"/>
          <p:cNvSpPr>
            <a:spLocks noGrp="1" noChangeArrowheads="1"/>
          </p:cNvSpPr>
          <p:nvPr>
            <p:ph type="dt" sz="half" idx="10"/>
          </p:nvPr>
        </p:nvSpPr>
        <p:spPr/>
        <p:txBody>
          <a:bodyPr/>
          <a:lstStyle>
            <a:lvl1pPr>
              <a:defRPr/>
            </a:lvl1pPr>
          </a:lstStyle>
          <a:p>
            <a:pPr>
              <a:defRPr/>
            </a:pPr>
            <a:endParaRPr lang="en-US" altLang="zh-CN"/>
          </a:p>
        </p:txBody>
      </p:sp>
      <p:sp>
        <p:nvSpPr>
          <p:cNvPr id="4" name="Rectangle 12"/>
          <p:cNvSpPr>
            <a:spLocks noGrp="1" noChangeArrowheads="1"/>
          </p:cNvSpPr>
          <p:nvPr>
            <p:ph type="ftr" sz="quarter" idx="11"/>
          </p:nvPr>
        </p:nvSpPr>
        <p:spPr/>
        <p:txBody>
          <a:bodyPr/>
          <a:lstStyle>
            <a:lvl1pPr>
              <a:defRPr/>
            </a:lvl1pPr>
          </a:lstStyle>
          <a:p>
            <a:pPr>
              <a:defRPr/>
            </a:pPr>
            <a:endParaRPr lang="en-US" altLang="zh-CN"/>
          </a:p>
        </p:txBody>
      </p:sp>
      <p:sp>
        <p:nvSpPr>
          <p:cNvPr id="5" name="Rectangle 13"/>
          <p:cNvSpPr>
            <a:spLocks noGrp="1" noChangeArrowheads="1"/>
          </p:cNvSpPr>
          <p:nvPr>
            <p:ph type="sldNum" sz="quarter" idx="12"/>
          </p:nvPr>
        </p:nvSpPr>
        <p:spPr/>
        <p:txBody>
          <a:bodyPr/>
          <a:lstStyle>
            <a:lvl1pPr>
              <a:defRPr/>
            </a:lvl1pPr>
          </a:lstStyle>
          <a:p>
            <a:pPr>
              <a:defRPr/>
            </a:pPr>
            <a:fld id="{433D3A38-E4D0-430A-97B7-4E23195BF740}" type="slidenum">
              <a:rPr lang="zh-CN" altLang="en-US"/>
              <a:pPr>
                <a:defRPr/>
              </a:pPr>
              <a:t>‹#›</a:t>
            </a:fld>
            <a:endParaRPr lang="en-US" altLang="zh-C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Rectangle 11"/>
          <p:cNvSpPr>
            <a:spLocks noGrp="1" noChangeArrowheads="1"/>
          </p:cNvSpPr>
          <p:nvPr>
            <p:ph type="dt" sz="half" idx="10"/>
          </p:nvPr>
        </p:nvSpPr>
        <p:spPr/>
        <p:txBody>
          <a:bodyPr/>
          <a:lstStyle>
            <a:lvl1pPr>
              <a:defRPr/>
            </a:lvl1pPr>
          </a:lstStyle>
          <a:p>
            <a:pPr>
              <a:defRPr/>
            </a:pPr>
            <a:endParaRPr lang="en-US" altLang="zh-CN"/>
          </a:p>
        </p:txBody>
      </p:sp>
      <p:sp>
        <p:nvSpPr>
          <p:cNvPr id="3" name="Rectangle 12"/>
          <p:cNvSpPr>
            <a:spLocks noGrp="1" noChangeArrowheads="1"/>
          </p:cNvSpPr>
          <p:nvPr>
            <p:ph type="ftr" sz="quarter" idx="11"/>
          </p:nvPr>
        </p:nvSpPr>
        <p:spPr/>
        <p:txBody>
          <a:bodyPr/>
          <a:lstStyle>
            <a:lvl1pPr>
              <a:defRPr/>
            </a:lvl1pPr>
          </a:lstStyle>
          <a:p>
            <a:pPr>
              <a:defRPr/>
            </a:pPr>
            <a:endParaRPr lang="en-US" altLang="zh-CN"/>
          </a:p>
        </p:txBody>
      </p:sp>
      <p:sp>
        <p:nvSpPr>
          <p:cNvPr id="4" name="Rectangle 13"/>
          <p:cNvSpPr>
            <a:spLocks noGrp="1" noChangeArrowheads="1"/>
          </p:cNvSpPr>
          <p:nvPr>
            <p:ph type="sldNum" sz="quarter" idx="12"/>
          </p:nvPr>
        </p:nvSpPr>
        <p:spPr/>
        <p:txBody>
          <a:bodyPr/>
          <a:lstStyle>
            <a:lvl1pPr>
              <a:defRPr/>
            </a:lvl1pPr>
          </a:lstStyle>
          <a:p>
            <a:pPr>
              <a:defRPr/>
            </a:pPr>
            <a:fld id="{3B530C67-F31A-4EAD-99C0-342B3AC6B39C}" type="slidenum">
              <a:rPr lang="zh-CN" altLang="en-US"/>
              <a:pPr>
                <a:defRPr/>
              </a:pPr>
              <a:t>‹#›</a:t>
            </a:fld>
            <a:endParaRPr lang="en-US" altLang="zh-C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11"/>
          <p:cNvSpPr>
            <a:spLocks noGrp="1" noChangeArrowheads="1"/>
          </p:cNvSpPr>
          <p:nvPr>
            <p:ph type="dt" sz="half" idx="10"/>
          </p:nvPr>
        </p:nvSpPr>
        <p:spPr/>
        <p:txBody>
          <a:bodyPr/>
          <a:lstStyle>
            <a:lvl1pPr>
              <a:defRPr/>
            </a:lvl1pPr>
          </a:lstStyle>
          <a:p>
            <a:pPr>
              <a:defRPr/>
            </a:pPr>
            <a:endParaRPr lang="en-US" altLang="zh-CN"/>
          </a:p>
        </p:txBody>
      </p:sp>
      <p:sp>
        <p:nvSpPr>
          <p:cNvPr id="6" name="Rectangle 12"/>
          <p:cNvSpPr>
            <a:spLocks noGrp="1" noChangeArrowheads="1"/>
          </p:cNvSpPr>
          <p:nvPr>
            <p:ph type="ftr" sz="quarter" idx="11"/>
          </p:nvPr>
        </p:nvSpPr>
        <p:spPr/>
        <p:txBody>
          <a:bodyPr/>
          <a:lstStyle>
            <a:lvl1pPr>
              <a:defRPr/>
            </a:lvl1pPr>
          </a:lstStyle>
          <a:p>
            <a:pPr>
              <a:defRPr/>
            </a:pPr>
            <a:endParaRPr lang="en-US" altLang="zh-CN"/>
          </a:p>
        </p:txBody>
      </p:sp>
      <p:sp>
        <p:nvSpPr>
          <p:cNvPr id="7" name="Rectangle 13"/>
          <p:cNvSpPr>
            <a:spLocks noGrp="1" noChangeArrowheads="1"/>
          </p:cNvSpPr>
          <p:nvPr>
            <p:ph type="sldNum" sz="quarter" idx="12"/>
          </p:nvPr>
        </p:nvSpPr>
        <p:spPr/>
        <p:txBody>
          <a:bodyPr/>
          <a:lstStyle>
            <a:lvl1pPr>
              <a:defRPr/>
            </a:lvl1pPr>
          </a:lstStyle>
          <a:p>
            <a:pPr>
              <a:defRPr/>
            </a:pPr>
            <a:fld id="{351E633E-79B3-44B0-800F-1D48AA8A4BCB}" type="slidenum">
              <a:rPr lang="zh-CN" altLang="en-US"/>
              <a:pPr>
                <a:defRPr/>
              </a:pPr>
              <a:t>‹#›</a:t>
            </a:fld>
            <a:endParaRPr lang="en-US" altLang="zh-C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11"/>
          <p:cNvSpPr>
            <a:spLocks noGrp="1" noChangeArrowheads="1"/>
          </p:cNvSpPr>
          <p:nvPr>
            <p:ph type="dt" sz="half" idx="10"/>
          </p:nvPr>
        </p:nvSpPr>
        <p:spPr/>
        <p:txBody>
          <a:bodyPr/>
          <a:lstStyle>
            <a:lvl1pPr>
              <a:defRPr/>
            </a:lvl1pPr>
          </a:lstStyle>
          <a:p>
            <a:pPr>
              <a:defRPr/>
            </a:pPr>
            <a:endParaRPr lang="en-US" altLang="zh-CN"/>
          </a:p>
        </p:txBody>
      </p:sp>
      <p:sp>
        <p:nvSpPr>
          <p:cNvPr id="6" name="Rectangle 12"/>
          <p:cNvSpPr>
            <a:spLocks noGrp="1" noChangeArrowheads="1"/>
          </p:cNvSpPr>
          <p:nvPr>
            <p:ph type="ftr" sz="quarter" idx="11"/>
          </p:nvPr>
        </p:nvSpPr>
        <p:spPr/>
        <p:txBody>
          <a:bodyPr/>
          <a:lstStyle>
            <a:lvl1pPr>
              <a:defRPr/>
            </a:lvl1pPr>
          </a:lstStyle>
          <a:p>
            <a:pPr>
              <a:defRPr/>
            </a:pPr>
            <a:endParaRPr lang="en-US" altLang="zh-CN"/>
          </a:p>
        </p:txBody>
      </p:sp>
      <p:sp>
        <p:nvSpPr>
          <p:cNvPr id="7" name="Rectangle 13"/>
          <p:cNvSpPr>
            <a:spLocks noGrp="1" noChangeArrowheads="1"/>
          </p:cNvSpPr>
          <p:nvPr>
            <p:ph type="sldNum" sz="quarter" idx="12"/>
          </p:nvPr>
        </p:nvSpPr>
        <p:spPr/>
        <p:txBody>
          <a:bodyPr/>
          <a:lstStyle>
            <a:lvl1pPr>
              <a:defRPr/>
            </a:lvl1pPr>
          </a:lstStyle>
          <a:p>
            <a:pPr>
              <a:defRPr/>
            </a:pPr>
            <a:fld id="{C358A1E8-5A0E-4117-9D0B-941CA48DEA9E}" type="slidenum">
              <a:rPr lang="zh-CN" altLang="en-US"/>
              <a:pPr>
                <a:defRPr/>
              </a:pPr>
              <a:t>‹#›</a:t>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7650" name="Group 17"/>
          <p:cNvGrpSpPr>
            <a:grpSpLocks/>
          </p:cNvGrpSpPr>
          <p:nvPr userDrawn="1"/>
        </p:nvGrpSpPr>
        <p:grpSpPr bwMode="auto">
          <a:xfrm>
            <a:off x="127000" y="449263"/>
            <a:ext cx="8542338" cy="1052512"/>
            <a:chOff x="80" y="624"/>
            <a:chExt cx="5381" cy="663"/>
          </a:xfrm>
        </p:grpSpPr>
        <p:sp>
          <p:nvSpPr>
            <p:cNvPr id="5122" name="Rectangle 2"/>
            <p:cNvSpPr>
              <a:spLocks noChangeArrowheads="1"/>
            </p:cNvSpPr>
            <p:nvPr/>
          </p:nvSpPr>
          <p:spPr bwMode="ltGray">
            <a:xfrm>
              <a:off x="263" y="692"/>
              <a:ext cx="276" cy="299"/>
            </a:xfrm>
            <a:prstGeom prst="rect">
              <a:avLst/>
            </a:prstGeom>
            <a:solidFill>
              <a:schemeClr val="accent2"/>
            </a:solidFill>
            <a:ln w="9525">
              <a:noFill/>
              <a:miter lim="800000"/>
              <a:headEnd/>
              <a:tailEnd/>
            </a:ln>
            <a:effectLst/>
          </p:spPr>
          <p:txBody>
            <a:bodyPr wrap="none" anchor="ctr"/>
            <a:lstStyle/>
            <a:p>
              <a:pPr algn="ctr">
                <a:defRPr/>
              </a:pPr>
              <a:endParaRPr lang="zh-CN" altLang="en-US" sz="2400" b="0">
                <a:latin typeface="Tahoma" pitchFamily="34" charset="0"/>
                <a:ea typeface="宋体" pitchFamily="2" charset="-122"/>
              </a:endParaRPr>
            </a:p>
          </p:txBody>
        </p:sp>
        <p:sp>
          <p:nvSpPr>
            <p:cNvPr id="5123" name="Rectangle 3"/>
            <p:cNvSpPr>
              <a:spLocks noChangeArrowheads="1"/>
            </p:cNvSpPr>
            <p:nvPr/>
          </p:nvSpPr>
          <p:spPr bwMode="ltGray">
            <a:xfrm>
              <a:off x="504" y="692"/>
              <a:ext cx="207" cy="299"/>
            </a:xfrm>
            <a:prstGeom prst="rect">
              <a:avLst/>
            </a:prstGeom>
            <a:gradFill rotWithShape="0">
              <a:gsLst>
                <a:gs pos="0">
                  <a:schemeClr val="accent2"/>
                </a:gs>
                <a:gs pos="100000">
                  <a:schemeClr val="bg1"/>
                </a:gs>
              </a:gsLst>
              <a:lin ang="0" scaled="1"/>
            </a:gradFill>
            <a:ln w="9525">
              <a:noFill/>
              <a:miter lim="800000"/>
              <a:headEnd/>
              <a:tailEnd/>
            </a:ln>
            <a:effectLst/>
          </p:spPr>
          <p:txBody>
            <a:bodyPr wrap="none" anchor="ctr"/>
            <a:lstStyle/>
            <a:p>
              <a:pPr algn="ctr">
                <a:defRPr/>
              </a:pPr>
              <a:endParaRPr lang="zh-CN" altLang="en-US" sz="2400" b="0">
                <a:latin typeface="Tahoma" pitchFamily="34" charset="0"/>
                <a:ea typeface="宋体" pitchFamily="2" charset="-122"/>
              </a:endParaRPr>
            </a:p>
          </p:txBody>
        </p:sp>
        <p:sp>
          <p:nvSpPr>
            <p:cNvPr id="5124" name="Rectangle 4"/>
            <p:cNvSpPr>
              <a:spLocks noChangeArrowheads="1"/>
            </p:cNvSpPr>
            <p:nvPr/>
          </p:nvSpPr>
          <p:spPr bwMode="ltGray">
            <a:xfrm>
              <a:off x="341" y="958"/>
              <a:ext cx="266" cy="299"/>
            </a:xfrm>
            <a:prstGeom prst="rect">
              <a:avLst/>
            </a:prstGeom>
            <a:solidFill>
              <a:schemeClr val="folHlink"/>
            </a:solidFill>
            <a:ln w="9525">
              <a:noFill/>
              <a:miter lim="800000"/>
              <a:headEnd/>
              <a:tailEnd/>
            </a:ln>
            <a:effectLst/>
          </p:spPr>
          <p:txBody>
            <a:bodyPr wrap="none" anchor="ctr"/>
            <a:lstStyle/>
            <a:p>
              <a:pPr algn="ctr">
                <a:defRPr/>
              </a:pPr>
              <a:endParaRPr lang="zh-CN" altLang="en-US" sz="2400" b="0">
                <a:latin typeface="Tahoma" pitchFamily="34" charset="0"/>
                <a:ea typeface="宋体" pitchFamily="2" charset="-122"/>
              </a:endParaRPr>
            </a:p>
          </p:txBody>
        </p:sp>
        <p:sp>
          <p:nvSpPr>
            <p:cNvPr id="5125" name="Rectangle 5"/>
            <p:cNvSpPr>
              <a:spLocks noChangeArrowheads="1"/>
            </p:cNvSpPr>
            <p:nvPr/>
          </p:nvSpPr>
          <p:spPr bwMode="ltGray">
            <a:xfrm>
              <a:off x="574" y="958"/>
              <a:ext cx="232" cy="299"/>
            </a:xfrm>
            <a:prstGeom prst="rect">
              <a:avLst/>
            </a:prstGeom>
            <a:gradFill rotWithShape="0">
              <a:gsLst>
                <a:gs pos="0">
                  <a:schemeClr val="folHlink"/>
                </a:gs>
                <a:gs pos="100000">
                  <a:schemeClr val="bg1"/>
                </a:gs>
              </a:gsLst>
              <a:lin ang="0" scaled="1"/>
            </a:gradFill>
            <a:ln w="9525">
              <a:noFill/>
              <a:miter lim="800000"/>
              <a:headEnd/>
              <a:tailEnd/>
            </a:ln>
            <a:effectLst/>
          </p:spPr>
          <p:txBody>
            <a:bodyPr wrap="none" anchor="ctr"/>
            <a:lstStyle/>
            <a:p>
              <a:pPr algn="ctr">
                <a:defRPr/>
              </a:pPr>
              <a:endParaRPr lang="zh-CN" altLang="en-US" sz="2400" b="0">
                <a:latin typeface="Tahoma" pitchFamily="34" charset="0"/>
                <a:ea typeface="宋体" pitchFamily="2" charset="-122"/>
              </a:endParaRPr>
            </a:p>
          </p:txBody>
        </p:sp>
        <p:sp>
          <p:nvSpPr>
            <p:cNvPr id="5126" name="Rectangle 6"/>
            <p:cNvSpPr>
              <a:spLocks noChangeArrowheads="1"/>
            </p:cNvSpPr>
            <p:nvPr/>
          </p:nvSpPr>
          <p:spPr bwMode="ltGray">
            <a:xfrm>
              <a:off x="80" y="912"/>
              <a:ext cx="353" cy="266"/>
            </a:xfrm>
            <a:prstGeom prst="rect">
              <a:avLst/>
            </a:prstGeom>
            <a:gradFill rotWithShape="0">
              <a:gsLst>
                <a:gs pos="0">
                  <a:schemeClr val="bg1"/>
                </a:gs>
                <a:gs pos="100000">
                  <a:schemeClr val="hlink"/>
                </a:gs>
              </a:gsLst>
              <a:lin ang="18900000" scaled="1"/>
            </a:gradFill>
            <a:ln w="9525">
              <a:noFill/>
              <a:miter lim="800000"/>
              <a:headEnd/>
              <a:tailEnd/>
            </a:ln>
            <a:effectLst/>
          </p:spPr>
          <p:txBody>
            <a:bodyPr wrap="none" anchor="ctr"/>
            <a:lstStyle/>
            <a:p>
              <a:pPr algn="ctr">
                <a:defRPr/>
              </a:pPr>
              <a:endParaRPr lang="zh-CN" altLang="en-US" sz="2400" b="0">
                <a:latin typeface="Tahoma" pitchFamily="34" charset="0"/>
                <a:ea typeface="宋体" pitchFamily="2" charset="-122"/>
              </a:endParaRPr>
            </a:p>
          </p:txBody>
        </p:sp>
        <p:sp>
          <p:nvSpPr>
            <p:cNvPr id="5127" name="Rectangle 7"/>
            <p:cNvSpPr>
              <a:spLocks noChangeArrowheads="1"/>
            </p:cNvSpPr>
            <p:nvPr/>
          </p:nvSpPr>
          <p:spPr bwMode="gray">
            <a:xfrm>
              <a:off x="480" y="624"/>
              <a:ext cx="20" cy="663"/>
            </a:xfrm>
            <a:prstGeom prst="rect">
              <a:avLst/>
            </a:prstGeom>
            <a:solidFill>
              <a:schemeClr val="bg2"/>
            </a:solidFill>
            <a:ln w="9525">
              <a:noFill/>
              <a:miter lim="800000"/>
              <a:headEnd/>
              <a:tailEnd/>
            </a:ln>
            <a:effectLst/>
          </p:spPr>
          <p:txBody>
            <a:bodyPr wrap="none" anchor="ctr"/>
            <a:lstStyle/>
            <a:p>
              <a:pPr algn="ctr">
                <a:defRPr/>
              </a:pPr>
              <a:endParaRPr lang="zh-CN" altLang="en-US" sz="2400" b="0">
                <a:latin typeface="Tahoma" pitchFamily="34" charset="0"/>
                <a:ea typeface="宋体" pitchFamily="2" charset="-122"/>
              </a:endParaRPr>
            </a:p>
          </p:txBody>
        </p:sp>
        <p:sp>
          <p:nvSpPr>
            <p:cNvPr id="5128" name="Rectangle 8"/>
            <p:cNvSpPr>
              <a:spLocks noChangeArrowheads="1"/>
            </p:cNvSpPr>
            <p:nvPr/>
          </p:nvSpPr>
          <p:spPr bwMode="gray">
            <a:xfrm>
              <a:off x="279" y="1122"/>
              <a:ext cx="5182" cy="20"/>
            </a:xfrm>
            <a:prstGeom prst="rect">
              <a:avLst/>
            </a:prstGeom>
            <a:gradFill rotWithShape="0">
              <a:gsLst>
                <a:gs pos="0">
                  <a:schemeClr val="bg2"/>
                </a:gs>
                <a:gs pos="100000">
                  <a:schemeClr val="bg1"/>
                </a:gs>
              </a:gsLst>
              <a:lin ang="0" scaled="1"/>
            </a:gradFill>
            <a:ln w="9525">
              <a:noFill/>
              <a:miter lim="800000"/>
              <a:headEnd/>
              <a:tailEnd/>
            </a:ln>
            <a:effectLst/>
          </p:spPr>
          <p:txBody>
            <a:bodyPr wrap="none" anchor="ctr"/>
            <a:lstStyle/>
            <a:p>
              <a:pPr algn="ctr">
                <a:defRPr/>
              </a:pPr>
              <a:endParaRPr lang="zh-CN" altLang="en-US" sz="2400" b="0">
                <a:latin typeface="Tahoma" pitchFamily="34" charset="0"/>
                <a:ea typeface="宋体" pitchFamily="2" charset="-122"/>
              </a:endParaRPr>
            </a:p>
          </p:txBody>
        </p:sp>
      </p:grpSp>
      <p:sp>
        <p:nvSpPr>
          <p:cNvPr id="27651" name="Rectangle 9"/>
          <p:cNvSpPr>
            <a:spLocks noGrp="1" noChangeArrowheads="1"/>
          </p:cNvSpPr>
          <p:nvPr>
            <p:ph type="title"/>
          </p:nvPr>
        </p:nvSpPr>
        <p:spPr bwMode="auto">
          <a:xfrm>
            <a:off x="1143000" y="76200"/>
            <a:ext cx="7800975" cy="11430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zh-CN" altLang="en-US" smtClean="0"/>
              <a:t>单击此处编辑母版标题样式</a:t>
            </a:r>
          </a:p>
        </p:txBody>
      </p:sp>
      <p:sp>
        <p:nvSpPr>
          <p:cNvPr id="27652" name="Rectangle 10"/>
          <p:cNvSpPr>
            <a:spLocks noGrp="1" noChangeArrowheads="1"/>
          </p:cNvSpPr>
          <p:nvPr>
            <p:ph type="body" idx="1"/>
          </p:nvPr>
        </p:nvSpPr>
        <p:spPr bwMode="auto">
          <a:xfrm>
            <a:off x="762000" y="1524000"/>
            <a:ext cx="7772400" cy="460851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5131" name="Rectangle 11"/>
          <p:cNvSpPr>
            <a:spLocks noGrp="1" noChangeArrowheads="1"/>
          </p:cNvSpPr>
          <p:nvPr>
            <p:ph type="dt" sz="half" idx="2"/>
          </p:nvPr>
        </p:nvSpPr>
        <p:spPr bwMode="auto">
          <a:xfrm>
            <a:off x="914400" y="6324600"/>
            <a:ext cx="1905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kumimoji="0" sz="1400" b="0">
                <a:latin typeface="Tahoma" pitchFamily="34" charset="0"/>
                <a:ea typeface="宋体" pitchFamily="2" charset="-122"/>
              </a:defRPr>
            </a:lvl1pPr>
          </a:lstStyle>
          <a:p>
            <a:pPr>
              <a:defRPr/>
            </a:pPr>
            <a:endParaRPr lang="en-US" altLang="zh-CN"/>
          </a:p>
        </p:txBody>
      </p:sp>
      <p:sp>
        <p:nvSpPr>
          <p:cNvPr id="5132" name="Rectangle 12"/>
          <p:cNvSpPr>
            <a:spLocks noGrp="1" noChangeArrowheads="1"/>
          </p:cNvSpPr>
          <p:nvPr>
            <p:ph type="ftr" sz="quarter" idx="3"/>
          </p:nvPr>
        </p:nvSpPr>
        <p:spPr bwMode="auto">
          <a:xfrm>
            <a:off x="3352800" y="63246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kumimoji="0" sz="1400" b="0">
                <a:latin typeface="Tahoma" pitchFamily="34" charset="0"/>
                <a:ea typeface="宋体" pitchFamily="2" charset="-122"/>
              </a:defRPr>
            </a:lvl1pPr>
          </a:lstStyle>
          <a:p>
            <a:pPr>
              <a:defRPr/>
            </a:pPr>
            <a:endParaRPr lang="en-US" altLang="zh-CN"/>
          </a:p>
        </p:txBody>
      </p:sp>
      <p:sp>
        <p:nvSpPr>
          <p:cNvPr id="5133" name="Rectangle 13"/>
          <p:cNvSpPr>
            <a:spLocks noGrp="1" noChangeArrowheads="1"/>
          </p:cNvSpPr>
          <p:nvPr>
            <p:ph type="sldNum" sz="quarter" idx="4"/>
          </p:nvPr>
        </p:nvSpPr>
        <p:spPr bwMode="auto">
          <a:xfrm>
            <a:off x="6781800" y="6324600"/>
            <a:ext cx="1905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kumimoji="0" sz="1400">
                <a:ea typeface="宋体" pitchFamily="2" charset="-122"/>
              </a:defRPr>
            </a:lvl1pPr>
          </a:lstStyle>
          <a:p>
            <a:pPr>
              <a:defRPr/>
            </a:pPr>
            <a:fld id="{0E47B664-0CD9-40AE-82B5-6E06C93BF868}" type="slidenum">
              <a:rPr lang="zh-CN" altLang="en-US"/>
              <a:pPr>
                <a:defRPr/>
              </a:pPr>
              <a:t>‹#›</a:t>
            </a:fld>
            <a:endParaRPr lang="en-US" altLang="zh-CN"/>
          </a:p>
        </p:txBody>
      </p:sp>
      <p:sp>
        <p:nvSpPr>
          <p:cNvPr id="5134" name="AutoShape 14">
            <a:hlinkClick r:id="" action="ppaction://hlinkshowjump?jump=previousslide" highlightClick="1"/>
          </p:cNvPr>
          <p:cNvSpPr>
            <a:spLocks noChangeArrowheads="1"/>
          </p:cNvSpPr>
          <p:nvPr userDrawn="1"/>
        </p:nvSpPr>
        <p:spPr bwMode="auto">
          <a:xfrm rot="5400000">
            <a:off x="8763000" y="6096000"/>
            <a:ext cx="304800" cy="304800"/>
          </a:xfrm>
          <a:prstGeom prst="actionButtonBackPrevious">
            <a:avLst/>
          </a:prstGeom>
          <a:solidFill>
            <a:srgbClr val="AD9579"/>
          </a:solidFill>
          <a:ln w="9525">
            <a:noFill/>
            <a:miter lim="800000"/>
            <a:headEnd/>
            <a:tailEnd/>
          </a:ln>
          <a:effectLst/>
        </p:spPr>
        <p:txBody>
          <a:bodyPr wrap="none" anchor="ctr"/>
          <a:lstStyle/>
          <a:p>
            <a:pPr>
              <a:defRPr/>
            </a:pPr>
            <a:endParaRPr lang="zh-CN" altLang="en-US"/>
          </a:p>
        </p:txBody>
      </p:sp>
      <p:sp>
        <p:nvSpPr>
          <p:cNvPr id="5135" name="AutoShape 15">
            <a:hlinkClick r:id="" action="ppaction://hlinkshowjump?jump=nextslide" highlightClick="1"/>
          </p:cNvPr>
          <p:cNvSpPr>
            <a:spLocks noChangeArrowheads="1"/>
          </p:cNvSpPr>
          <p:nvPr userDrawn="1"/>
        </p:nvSpPr>
        <p:spPr bwMode="auto">
          <a:xfrm rot="5400000">
            <a:off x="8763000" y="6477000"/>
            <a:ext cx="304800" cy="304800"/>
          </a:xfrm>
          <a:prstGeom prst="actionButtonForwardNext">
            <a:avLst/>
          </a:prstGeom>
          <a:solidFill>
            <a:srgbClr val="AD9579"/>
          </a:solidFill>
          <a:ln w="9525">
            <a:noFill/>
            <a:miter lim="800000"/>
            <a:headEnd/>
            <a:tailEnd/>
          </a:ln>
          <a:effectLst/>
        </p:spPr>
        <p:txBody>
          <a:bodyPr wrap="none" anchor="ctr"/>
          <a:lstStyle/>
          <a:p>
            <a:pPr>
              <a:defRPr/>
            </a:pPr>
            <a:endParaRPr lang="zh-CN" altLang="en-US"/>
          </a:p>
        </p:txBody>
      </p:sp>
      <p:sp>
        <p:nvSpPr>
          <p:cNvPr id="5136" name="AutoShape 16">
            <a:hlinkClick r:id="" action="ppaction://hlinkshowjump?jump=firstslide" highlightClick="1"/>
          </p:cNvPr>
          <p:cNvSpPr>
            <a:spLocks noChangeArrowheads="1"/>
          </p:cNvSpPr>
          <p:nvPr userDrawn="1"/>
        </p:nvSpPr>
        <p:spPr bwMode="auto">
          <a:xfrm rot="5400000">
            <a:off x="8763000" y="76200"/>
            <a:ext cx="304800" cy="304800"/>
          </a:xfrm>
          <a:prstGeom prst="actionButtonBeginning">
            <a:avLst/>
          </a:prstGeom>
          <a:solidFill>
            <a:srgbClr val="AD9579"/>
          </a:solidFill>
          <a:ln w="9525">
            <a:noFill/>
            <a:miter lim="800000"/>
            <a:headEnd/>
            <a:tailEnd/>
          </a:ln>
          <a:effectLst/>
        </p:spPr>
        <p:txBody>
          <a:bodyPr wrap="none" anchor="ctr"/>
          <a:lstStyle/>
          <a:p>
            <a:pPr>
              <a:defRPr/>
            </a:pPr>
            <a:endParaRPr lang="zh-CN" altLang="en-US"/>
          </a:p>
        </p:txBody>
      </p:sp>
    </p:spTree>
  </p:cSld>
  <p:clrMap bg1="lt1" tx1="dk1" bg2="lt2" tx2="dk2" accent1="accent1" accent2="accent2" accent3="accent3" accent4="accent4" accent5="accent5" accent6="accent6" hlink="hlink" folHlink="folHlink"/>
  <p:sldLayoutIdLst>
    <p:sldLayoutId id="2147483944" r:id="rId1"/>
    <p:sldLayoutId id="2147483945" r:id="rId2"/>
    <p:sldLayoutId id="2147483946" r:id="rId3"/>
    <p:sldLayoutId id="2147483947" r:id="rId4"/>
    <p:sldLayoutId id="2147483948" r:id="rId5"/>
    <p:sldLayoutId id="2147483949" r:id="rId6"/>
    <p:sldLayoutId id="2147483950" r:id="rId7"/>
    <p:sldLayoutId id="2147483951" r:id="rId8"/>
    <p:sldLayoutId id="2147483952" r:id="rId9"/>
    <p:sldLayoutId id="2147483953" r:id="rId10"/>
    <p:sldLayoutId id="2147483954" r:id="rId11"/>
  </p:sldLayoutIdLst>
  <p:hf hdr="0" ftr="0" dt="0"/>
  <p:txStyles>
    <p:titleStyle>
      <a:lvl1pPr algn="l" rtl="0" eaLnBrk="0" fontAlgn="base" hangingPunct="0">
        <a:spcBef>
          <a:spcPct val="0"/>
        </a:spcBef>
        <a:spcAft>
          <a:spcPct val="0"/>
        </a:spcAft>
        <a:defRPr kumimoji="1" sz="4400" b="1">
          <a:solidFill>
            <a:schemeClr val="tx2"/>
          </a:solidFill>
          <a:latin typeface="+mj-lt"/>
          <a:ea typeface="+mj-ea"/>
          <a:cs typeface="+mj-cs"/>
        </a:defRPr>
      </a:lvl1pPr>
      <a:lvl2pPr algn="l" rtl="0" eaLnBrk="0" fontAlgn="base" hangingPunct="0">
        <a:spcBef>
          <a:spcPct val="0"/>
        </a:spcBef>
        <a:spcAft>
          <a:spcPct val="0"/>
        </a:spcAft>
        <a:defRPr kumimoji="1" sz="4400" b="1">
          <a:solidFill>
            <a:schemeClr val="tx2"/>
          </a:solidFill>
          <a:latin typeface="Times New Roman" pitchFamily="18" charset="0"/>
          <a:ea typeface="楷体_GB2312" pitchFamily="49" charset="-122"/>
        </a:defRPr>
      </a:lvl2pPr>
      <a:lvl3pPr algn="l" rtl="0" eaLnBrk="0" fontAlgn="base" hangingPunct="0">
        <a:spcBef>
          <a:spcPct val="0"/>
        </a:spcBef>
        <a:spcAft>
          <a:spcPct val="0"/>
        </a:spcAft>
        <a:defRPr kumimoji="1" sz="4400" b="1">
          <a:solidFill>
            <a:schemeClr val="tx2"/>
          </a:solidFill>
          <a:latin typeface="Times New Roman" pitchFamily="18" charset="0"/>
          <a:ea typeface="楷体_GB2312" pitchFamily="49" charset="-122"/>
        </a:defRPr>
      </a:lvl3pPr>
      <a:lvl4pPr algn="l" rtl="0" eaLnBrk="0" fontAlgn="base" hangingPunct="0">
        <a:spcBef>
          <a:spcPct val="0"/>
        </a:spcBef>
        <a:spcAft>
          <a:spcPct val="0"/>
        </a:spcAft>
        <a:defRPr kumimoji="1" sz="4400" b="1">
          <a:solidFill>
            <a:schemeClr val="tx2"/>
          </a:solidFill>
          <a:latin typeface="Times New Roman" pitchFamily="18" charset="0"/>
          <a:ea typeface="楷体_GB2312" pitchFamily="49" charset="-122"/>
        </a:defRPr>
      </a:lvl4pPr>
      <a:lvl5pPr algn="l" rtl="0" eaLnBrk="0" fontAlgn="base" hangingPunct="0">
        <a:spcBef>
          <a:spcPct val="0"/>
        </a:spcBef>
        <a:spcAft>
          <a:spcPct val="0"/>
        </a:spcAft>
        <a:defRPr kumimoji="1" sz="4400" b="1">
          <a:solidFill>
            <a:schemeClr val="tx2"/>
          </a:solidFill>
          <a:latin typeface="Times New Roman" pitchFamily="18" charset="0"/>
          <a:ea typeface="楷体_GB2312" pitchFamily="49" charset="-122"/>
        </a:defRPr>
      </a:lvl5pPr>
      <a:lvl6pPr marL="457200" algn="l" rtl="0" fontAlgn="base">
        <a:spcBef>
          <a:spcPct val="0"/>
        </a:spcBef>
        <a:spcAft>
          <a:spcPct val="0"/>
        </a:spcAft>
        <a:defRPr kumimoji="1" sz="4400" b="1">
          <a:solidFill>
            <a:schemeClr val="tx2"/>
          </a:solidFill>
          <a:latin typeface="Times New Roman" pitchFamily="18" charset="0"/>
          <a:ea typeface="楷体_GB2312" pitchFamily="49" charset="-122"/>
        </a:defRPr>
      </a:lvl6pPr>
      <a:lvl7pPr marL="914400" algn="l" rtl="0" fontAlgn="base">
        <a:spcBef>
          <a:spcPct val="0"/>
        </a:spcBef>
        <a:spcAft>
          <a:spcPct val="0"/>
        </a:spcAft>
        <a:defRPr kumimoji="1" sz="4400" b="1">
          <a:solidFill>
            <a:schemeClr val="tx2"/>
          </a:solidFill>
          <a:latin typeface="Times New Roman" pitchFamily="18" charset="0"/>
          <a:ea typeface="楷体_GB2312" pitchFamily="49" charset="-122"/>
        </a:defRPr>
      </a:lvl7pPr>
      <a:lvl8pPr marL="1371600" algn="l" rtl="0" fontAlgn="base">
        <a:spcBef>
          <a:spcPct val="0"/>
        </a:spcBef>
        <a:spcAft>
          <a:spcPct val="0"/>
        </a:spcAft>
        <a:defRPr kumimoji="1" sz="4400" b="1">
          <a:solidFill>
            <a:schemeClr val="tx2"/>
          </a:solidFill>
          <a:latin typeface="Times New Roman" pitchFamily="18" charset="0"/>
          <a:ea typeface="楷体_GB2312" pitchFamily="49" charset="-122"/>
        </a:defRPr>
      </a:lvl8pPr>
      <a:lvl9pPr marL="1828800" algn="l" rtl="0" fontAlgn="base">
        <a:spcBef>
          <a:spcPct val="0"/>
        </a:spcBef>
        <a:spcAft>
          <a:spcPct val="0"/>
        </a:spcAft>
        <a:defRPr kumimoji="1" sz="4400" b="1">
          <a:solidFill>
            <a:schemeClr val="tx2"/>
          </a:solidFill>
          <a:latin typeface="Times New Roman" pitchFamily="18" charset="0"/>
          <a:ea typeface="楷体_GB2312" pitchFamily="49" charset="-122"/>
        </a:defRPr>
      </a:lvl9pPr>
    </p:titleStyle>
    <p:bodyStyle>
      <a:lvl1pPr marL="342900" indent="-342900" algn="l" rtl="0" eaLnBrk="0" fontAlgn="base" hangingPunct="0">
        <a:spcBef>
          <a:spcPct val="20000"/>
        </a:spcBef>
        <a:spcAft>
          <a:spcPct val="0"/>
        </a:spcAft>
        <a:buClr>
          <a:schemeClr val="folHlink"/>
        </a:buClr>
        <a:buSzPct val="60000"/>
        <a:buFont typeface="Wingdings" pitchFamily="2" charset="2"/>
        <a:buChar char="n"/>
        <a:defRPr kumimoji="1" sz="32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itchFamily="2" charset="2"/>
        <a:buChar char="n"/>
        <a:defRPr kumimoji="1" sz="2800" b="1">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itchFamily="2" charset="2"/>
        <a:buChar char="n"/>
        <a:defRPr kumimoji="1" sz="2400" b="1">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itchFamily="2" charset="2"/>
        <a:buChar char="n"/>
        <a:defRPr kumimoji="1" sz="2000" b="1">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itchFamily="2" charset="2"/>
        <a:buChar char="n"/>
        <a:defRPr kumimoji="1" sz="2000" b="1">
          <a:solidFill>
            <a:schemeClr val="tx1"/>
          </a:solidFill>
          <a:latin typeface="+mn-lt"/>
          <a:ea typeface="+mn-ea"/>
        </a:defRPr>
      </a:lvl5pPr>
      <a:lvl6pPr marL="2514600" indent="-228600" algn="l" rtl="0" fontAlgn="base">
        <a:spcBef>
          <a:spcPct val="20000"/>
        </a:spcBef>
        <a:spcAft>
          <a:spcPct val="0"/>
        </a:spcAft>
        <a:buClr>
          <a:schemeClr val="accent1"/>
        </a:buClr>
        <a:buSzPct val="50000"/>
        <a:buFont typeface="Wingdings" pitchFamily="2" charset="2"/>
        <a:buChar char="n"/>
        <a:defRPr kumimoji="1" sz="2000" b="1">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pitchFamily="2" charset="2"/>
        <a:buChar char="n"/>
        <a:defRPr kumimoji="1" sz="2000" b="1">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pitchFamily="2" charset="2"/>
        <a:buChar char="n"/>
        <a:defRPr kumimoji="1" sz="2000" b="1">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pitchFamily="2" charset="2"/>
        <a:buChar char="n"/>
        <a:defRPr kumimoji="1" sz="2000" b="1">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 Target="slide48.xml"/><Relationship Id="rId2" Type="http://schemas.openxmlformats.org/officeDocument/2006/relationships/slideLayout" Target="../slideLayouts/slideLayout1.xml"/><Relationship Id="rId1" Type="http://schemas.openxmlformats.org/officeDocument/2006/relationships/vmlDrawing" Target="../drawings/vmlDrawing1.vml"/><Relationship Id="rId6" Type="http://schemas.openxmlformats.org/officeDocument/2006/relationships/hyperlink" Target="mailto:1070870681@qq.com" TargetMode="External"/><Relationship Id="rId5" Type="http://schemas.openxmlformats.org/officeDocument/2006/relationships/hyperlink" Target="ch2-1.pps" TargetMode="External"/><Relationship Id="rId4" Type="http://schemas.openxmlformats.org/officeDocument/2006/relationships/oleObject" Target="../embeddings/oleObject1.bin"/></Relationships>
</file>

<file path=ppt/slides/_rels/slide10.xml.rels><?xml version="1.0" encoding="UTF-8" standalone="yes"?>
<Relationships xmlns="http://schemas.openxmlformats.org/package/2006/relationships"><Relationship Id="rId8" Type="http://schemas.openxmlformats.org/officeDocument/2006/relationships/hyperlink" Target="Ele_A_E5S/09/ch09-8.ppt" TargetMode="External"/><Relationship Id="rId3" Type="http://schemas.openxmlformats.org/officeDocument/2006/relationships/hyperlink" Target="Ele_A_E5S/02/ch02-2.ppt" TargetMode="External"/><Relationship Id="rId7" Type="http://schemas.openxmlformats.org/officeDocument/2006/relationships/hyperlink" Target="Ele_A_E5S/09/ch09-6.ppt" TargetMode="External"/><Relationship Id="rId2" Type="http://schemas.openxmlformats.org/officeDocument/2006/relationships/hyperlink" Target="Ele_A_E5S/02/ch02-1.ppt" TargetMode="External"/><Relationship Id="rId1" Type="http://schemas.openxmlformats.org/officeDocument/2006/relationships/slideLayout" Target="../slideLayouts/slideLayout2.xml"/><Relationship Id="rId6" Type="http://schemas.openxmlformats.org/officeDocument/2006/relationships/hyperlink" Target="Ele_A_E5S/09/ch09-5.ppt" TargetMode="External"/><Relationship Id="rId5" Type="http://schemas.openxmlformats.org/officeDocument/2006/relationships/hyperlink" Target="Ele_A_E5S/02/ch02-4.ppt" TargetMode="External"/><Relationship Id="rId4" Type="http://schemas.openxmlformats.org/officeDocument/2006/relationships/hyperlink" Target="Ele_A_E5S/02/ch02-3.ppt" TargetMode="External"/><Relationship Id="rId9" Type="http://schemas.openxmlformats.org/officeDocument/2006/relationships/hyperlink" Target="Ele_A_E5S/07/ch07-8.ppt" TargetMode="External"/></Relationships>
</file>

<file path=ppt/slides/_rels/slide11.xml.rels><?xml version="1.0" encoding="UTF-8" standalone="yes"?>
<Relationships xmlns="http://schemas.openxmlformats.org/package/2006/relationships"><Relationship Id="rId8" Type="http://schemas.openxmlformats.org/officeDocument/2006/relationships/oleObject" Target="../embeddings/oleObject11.bin"/><Relationship Id="rId13" Type="http://schemas.openxmlformats.org/officeDocument/2006/relationships/oleObject" Target="../embeddings/oleObject16.bin"/><Relationship Id="rId3" Type="http://schemas.openxmlformats.org/officeDocument/2006/relationships/oleObject" Target="../embeddings/oleObject6.bin"/><Relationship Id="rId7" Type="http://schemas.openxmlformats.org/officeDocument/2006/relationships/oleObject" Target="../embeddings/oleObject10.bin"/><Relationship Id="rId12" Type="http://schemas.openxmlformats.org/officeDocument/2006/relationships/oleObject" Target="../embeddings/oleObject15.bin"/><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oleObject" Target="../embeddings/oleObject9.bin"/><Relationship Id="rId11" Type="http://schemas.openxmlformats.org/officeDocument/2006/relationships/oleObject" Target="../embeddings/oleObject14.bin"/><Relationship Id="rId5" Type="http://schemas.openxmlformats.org/officeDocument/2006/relationships/oleObject" Target="../embeddings/oleObject8.bin"/><Relationship Id="rId10" Type="http://schemas.openxmlformats.org/officeDocument/2006/relationships/oleObject" Target="../embeddings/oleObject13.bin"/><Relationship Id="rId4" Type="http://schemas.openxmlformats.org/officeDocument/2006/relationships/oleObject" Target="../embeddings/oleObject7.bin"/><Relationship Id="rId9" Type="http://schemas.openxmlformats.org/officeDocument/2006/relationships/oleObject" Target="../embeddings/oleObject12.bin"/><Relationship Id="rId14" Type="http://schemas.openxmlformats.org/officeDocument/2006/relationships/oleObject" Target="../embeddings/oleObject17.bin"/></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slideLayout" Target="../slideLayouts/slideLayout7.xml"/><Relationship Id="rId1" Type="http://schemas.openxmlformats.org/officeDocument/2006/relationships/vmlDrawing" Target="../drawings/vmlDrawing7.vml"/><Relationship Id="rId5" Type="http://schemas.openxmlformats.org/officeDocument/2006/relationships/hyperlink" Target="01/ch2-1.pps" TargetMode="External"/><Relationship Id="rId4" Type="http://schemas.openxmlformats.org/officeDocument/2006/relationships/oleObject" Target="../embeddings/oleObject19.bin"/></Relationships>
</file>

<file path=ppt/slides/_rels/slide13.xml.rels><?xml version="1.0" encoding="UTF-8" standalone="yes"?>
<Relationships xmlns="http://schemas.openxmlformats.org/package/2006/relationships"><Relationship Id="rId3" Type="http://schemas.openxmlformats.org/officeDocument/2006/relationships/oleObject" Target="../embeddings/oleObject20.bin"/><Relationship Id="rId7" Type="http://schemas.openxmlformats.org/officeDocument/2006/relationships/image" Target="../media/image34.png"/><Relationship Id="rId2" Type="http://schemas.openxmlformats.org/officeDocument/2006/relationships/slideLayout" Target="../slideLayouts/slideLayout7.xml"/><Relationship Id="rId1" Type="http://schemas.openxmlformats.org/officeDocument/2006/relationships/vmlDrawing" Target="../drawings/vmlDrawing8.v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21.bin"/><Relationship Id="rId2" Type="http://schemas.openxmlformats.org/officeDocument/2006/relationships/slideLayout" Target="../slideLayouts/slideLayout7.xml"/><Relationship Id="rId1" Type="http://schemas.openxmlformats.org/officeDocument/2006/relationships/vmlDrawing" Target="../drawings/vmlDrawing9.vml"/></Relationships>
</file>

<file path=ppt/slides/_rels/slide1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oleObject" Target="../embeddings/oleObject22.bin"/><Relationship Id="rId2" Type="http://schemas.openxmlformats.org/officeDocument/2006/relationships/slideLayout" Target="../slideLayouts/slideLayout7.xml"/><Relationship Id="rId1" Type="http://schemas.openxmlformats.org/officeDocument/2006/relationships/vmlDrawing" Target="../drawings/vmlDrawing10.vml"/><Relationship Id="rId4" Type="http://schemas.openxmlformats.org/officeDocument/2006/relationships/oleObject" Target="../embeddings/oleObject23.bin"/></Relationships>
</file>

<file path=ppt/slides/_rels/slide17.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Layout" Target="../slideLayouts/slideLayout7.xml"/><Relationship Id="rId1" Type="http://schemas.openxmlformats.org/officeDocument/2006/relationships/vmlDrawing" Target="../drawings/vmlDrawing11.vml"/></Relationships>
</file>

<file path=ppt/slides/_rels/slide18.xml.rels><?xml version="1.0" encoding="UTF-8" standalone="yes"?>
<Relationships xmlns="http://schemas.openxmlformats.org/package/2006/relationships"><Relationship Id="rId2" Type="http://schemas.openxmlformats.org/officeDocument/2006/relationships/image" Target="../media/image41.wmf"/><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8" Type="http://schemas.openxmlformats.org/officeDocument/2006/relationships/hyperlink" Target="Ele_A_E5S/07/ch07-7.ppt" TargetMode="External"/><Relationship Id="rId3" Type="http://schemas.openxmlformats.org/officeDocument/2006/relationships/hyperlink" Target="Ele_A_E5S/07/ch07-3.ppt" TargetMode="External"/><Relationship Id="rId7" Type="http://schemas.openxmlformats.org/officeDocument/2006/relationships/hyperlink" Target="Ele_A_E5S/07/ch07-6.ppt" TargetMode="External"/><Relationship Id="rId2" Type="http://schemas.openxmlformats.org/officeDocument/2006/relationships/hyperlink" Target="Ele_A_E5S/07/ch07-1.ppt" TargetMode="External"/><Relationship Id="rId1" Type="http://schemas.openxmlformats.org/officeDocument/2006/relationships/slideLayout" Target="../slideLayouts/slideLayout6.xml"/><Relationship Id="rId6" Type="http://schemas.openxmlformats.org/officeDocument/2006/relationships/hyperlink" Target="Ele_A_E5S/07/ch07-2.ppt" TargetMode="External"/><Relationship Id="rId5" Type="http://schemas.openxmlformats.org/officeDocument/2006/relationships/hyperlink" Target="Ele_A_E5S/07/ch07-5.ppt" TargetMode="External"/><Relationship Id="rId4" Type="http://schemas.openxmlformats.org/officeDocument/2006/relationships/hyperlink" Target="Ele_A_E5S/07/ch07-4.ppt" TargetMode="External"/><Relationship Id="rId9" Type="http://schemas.openxmlformats.org/officeDocument/2006/relationships/hyperlink" Target="Ele_A_E5S/07/ch07-8.ppt" TargetMode="External"/></Relationships>
</file>

<file path=ppt/slides/_rels/slide22.xml.rels><?xml version="1.0" encoding="UTF-8" standalone="yes"?>
<Relationships xmlns="http://schemas.openxmlformats.org/package/2006/relationships"><Relationship Id="rId3" Type="http://schemas.openxmlformats.org/officeDocument/2006/relationships/oleObject" Target="../embeddings/oleObject25.bin"/><Relationship Id="rId2" Type="http://schemas.openxmlformats.org/officeDocument/2006/relationships/slideLayout" Target="../slideLayouts/slideLayout7.xml"/><Relationship Id="rId1" Type="http://schemas.openxmlformats.org/officeDocument/2006/relationships/vmlDrawing" Target="../drawings/vmlDrawing12.vml"/><Relationship Id="rId5" Type="http://schemas.openxmlformats.org/officeDocument/2006/relationships/oleObject" Target="../embeddings/oleObject27.bin"/><Relationship Id="rId4" Type="http://schemas.openxmlformats.org/officeDocument/2006/relationships/oleObject" Target="../embeddings/oleObject26.bin"/></Relationships>
</file>

<file path=ppt/slides/_rels/slide23.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7.xml"/><Relationship Id="rId1" Type="http://schemas.openxmlformats.org/officeDocument/2006/relationships/vmlDrawing" Target="../drawings/vmlDrawing13.v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oleObject" Target="../embeddings/oleObject34.bin"/><Relationship Id="rId3" Type="http://schemas.openxmlformats.org/officeDocument/2006/relationships/oleObject" Target="../embeddings/oleObject29.bin"/><Relationship Id="rId7" Type="http://schemas.openxmlformats.org/officeDocument/2006/relationships/oleObject" Target="../embeddings/oleObject33.bin"/><Relationship Id="rId12" Type="http://schemas.openxmlformats.org/officeDocument/2006/relationships/oleObject" Target="../embeddings/oleObject38.bin"/><Relationship Id="rId2" Type="http://schemas.openxmlformats.org/officeDocument/2006/relationships/slideLayout" Target="../slideLayouts/slideLayout6.xml"/><Relationship Id="rId1" Type="http://schemas.openxmlformats.org/officeDocument/2006/relationships/vmlDrawing" Target="../drawings/vmlDrawing14.vml"/><Relationship Id="rId6" Type="http://schemas.openxmlformats.org/officeDocument/2006/relationships/oleObject" Target="../embeddings/oleObject32.bin"/><Relationship Id="rId11" Type="http://schemas.openxmlformats.org/officeDocument/2006/relationships/oleObject" Target="../embeddings/oleObject37.bin"/><Relationship Id="rId5" Type="http://schemas.openxmlformats.org/officeDocument/2006/relationships/oleObject" Target="../embeddings/oleObject31.bin"/><Relationship Id="rId10" Type="http://schemas.openxmlformats.org/officeDocument/2006/relationships/oleObject" Target="../embeddings/oleObject36.bin"/><Relationship Id="rId4" Type="http://schemas.openxmlformats.org/officeDocument/2006/relationships/oleObject" Target="../embeddings/oleObject30.bin"/><Relationship Id="rId9" Type="http://schemas.openxmlformats.org/officeDocument/2006/relationships/oleObject" Target="../embeddings/oleObject35.bin"/></Relationships>
</file>

<file path=ppt/slides/_rels/slide2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2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 Id="rId4" Type="http://schemas.openxmlformats.org/officeDocument/2006/relationships/image" Target="../media/image6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oleObject" Target="../embeddings/oleObject39.bin"/><Relationship Id="rId2" Type="http://schemas.openxmlformats.org/officeDocument/2006/relationships/slideLayout" Target="../slideLayouts/slideLayout7.xml"/><Relationship Id="rId1" Type="http://schemas.openxmlformats.org/officeDocument/2006/relationships/vmlDrawing" Target="../drawings/vmlDrawing15.v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oleObject" Target="../embeddings/oleObject40.bin"/><Relationship Id="rId2" Type="http://schemas.openxmlformats.org/officeDocument/2006/relationships/slideLayout" Target="../slideLayouts/slideLayout7.xml"/><Relationship Id="rId1" Type="http://schemas.openxmlformats.org/officeDocument/2006/relationships/vmlDrawing" Target="../drawings/vmlDrawing16.vml"/></Relationships>
</file>

<file path=ppt/slides/_rels/slide31.xml.rels><?xml version="1.0" encoding="UTF-8" standalone="yes"?>
<Relationships xmlns="http://schemas.openxmlformats.org/package/2006/relationships"><Relationship Id="rId3" Type="http://schemas.openxmlformats.org/officeDocument/2006/relationships/oleObject" Target="../embeddings/oleObject41.bin"/><Relationship Id="rId2" Type="http://schemas.openxmlformats.org/officeDocument/2006/relationships/slideLayout" Target="../slideLayouts/slideLayout7.xml"/><Relationship Id="rId1" Type="http://schemas.openxmlformats.org/officeDocument/2006/relationships/vmlDrawing" Target="../drawings/vmlDrawing17.vml"/><Relationship Id="rId4" Type="http://schemas.openxmlformats.org/officeDocument/2006/relationships/oleObject" Target="../embeddings/oleObject42.bin"/></Relationships>
</file>

<file path=ppt/slides/_rels/slide32.xml.rels><?xml version="1.0" encoding="UTF-8" standalone="yes"?>
<Relationships xmlns="http://schemas.openxmlformats.org/package/2006/relationships"><Relationship Id="rId3" Type="http://schemas.openxmlformats.org/officeDocument/2006/relationships/oleObject" Target="../embeddings/oleObject43.bin"/><Relationship Id="rId2" Type="http://schemas.openxmlformats.org/officeDocument/2006/relationships/slideLayout" Target="../slideLayouts/slideLayout7.xml"/><Relationship Id="rId1" Type="http://schemas.openxmlformats.org/officeDocument/2006/relationships/vmlDrawing" Target="../drawings/vmlDrawing18.vml"/><Relationship Id="rId4" Type="http://schemas.openxmlformats.org/officeDocument/2006/relationships/oleObject" Target="../embeddings/oleObject44.bin"/></Relationships>
</file>

<file path=ppt/slides/_rels/slide33.xml.rels><?xml version="1.0" encoding="UTF-8" standalone="yes"?>
<Relationships xmlns="http://schemas.openxmlformats.org/package/2006/relationships"><Relationship Id="rId3" Type="http://schemas.openxmlformats.org/officeDocument/2006/relationships/oleObject" Target="../embeddings/oleObject45.bin"/><Relationship Id="rId2" Type="http://schemas.openxmlformats.org/officeDocument/2006/relationships/slideLayout" Target="../slideLayouts/slideLayout7.xml"/><Relationship Id="rId1" Type="http://schemas.openxmlformats.org/officeDocument/2006/relationships/vmlDrawing" Target="../drawings/vmlDrawing19.vml"/></Relationships>
</file>

<file path=ppt/slides/_rels/slide34.xml.rels><?xml version="1.0" encoding="UTF-8" standalone="yes"?>
<Relationships xmlns="http://schemas.openxmlformats.org/package/2006/relationships"><Relationship Id="rId3" Type="http://schemas.openxmlformats.org/officeDocument/2006/relationships/oleObject" Target="../embeddings/oleObject46.bin"/><Relationship Id="rId2" Type="http://schemas.openxmlformats.org/officeDocument/2006/relationships/slideLayout" Target="../slideLayouts/slideLayout7.xml"/><Relationship Id="rId1" Type="http://schemas.openxmlformats.org/officeDocument/2006/relationships/vmlDrawing" Target="../drawings/vmlDrawing20.vml"/></Relationships>
</file>

<file path=ppt/slides/_rels/slide35.xml.rels><?xml version="1.0" encoding="UTF-8" standalone="yes"?>
<Relationships xmlns="http://schemas.openxmlformats.org/package/2006/relationships"><Relationship Id="rId3" Type="http://schemas.openxmlformats.org/officeDocument/2006/relationships/oleObject" Target="../embeddings/oleObject47.bin"/><Relationship Id="rId2" Type="http://schemas.openxmlformats.org/officeDocument/2006/relationships/slideLayout" Target="../slideLayouts/slideLayout7.xml"/><Relationship Id="rId1" Type="http://schemas.openxmlformats.org/officeDocument/2006/relationships/vmlDrawing" Target="../drawings/vmlDrawing21.v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oleObject" Target="../embeddings/oleObject48.bin"/><Relationship Id="rId2" Type="http://schemas.openxmlformats.org/officeDocument/2006/relationships/slideLayout" Target="../slideLayouts/slideLayout7.xml"/><Relationship Id="rId1" Type="http://schemas.openxmlformats.org/officeDocument/2006/relationships/vmlDrawing" Target="../drawings/vmlDrawing22.vml"/></Relationships>
</file>

<file path=ppt/slides/_rels/slide38.xml.rels><?xml version="1.0" encoding="UTF-8" standalone="yes"?>
<Relationships xmlns="http://schemas.openxmlformats.org/package/2006/relationships"><Relationship Id="rId3" Type="http://schemas.openxmlformats.org/officeDocument/2006/relationships/slide" Target="slide48.xml"/><Relationship Id="rId2" Type="http://schemas.openxmlformats.org/officeDocument/2006/relationships/slideLayout" Target="../slideLayouts/slideLayout1.xml"/><Relationship Id="rId1" Type="http://schemas.openxmlformats.org/officeDocument/2006/relationships/vmlDrawing" Target="../drawings/vmlDrawing23.vml"/><Relationship Id="rId6" Type="http://schemas.openxmlformats.org/officeDocument/2006/relationships/hyperlink" Target="mailto:1070870681@qq.com" TargetMode="External"/><Relationship Id="rId5" Type="http://schemas.openxmlformats.org/officeDocument/2006/relationships/hyperlink" Target="ch2-1.pps" TargetMode="External"/><Relationship Id="rId4" Type="http://schemas.openxmlformats.org/officeDocument/2006/relationships/oleObject" Target="../embeddings/oleObject49.bin"/></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slide" Target="slide28.xml"/><Relationship Id="rId3" Type="http://schemas.openxmlformats.org/officeDocument/2006/relationships/slide" Target="slide32.xml"/><Relationship Id="rId7" Type="http://schemas.openxmlformats.org/officeDocument/2006/relationships/slide" Target="slide31.xml"/><Relationship Id="rId2" Type="http://schemas.openxmlformats.org/officeDocument/2006/relationships/slide" Target="slide8.xml"/><Relationship Id="rId1" Type="http://schemas.openxmlformats.org/officeDocument/2006/relationships/slideLayout" Target="../slideLayouts/slideLayout6.xml"/><Relationship Id="rId6" Type="http://schemas.openxmlformats.org/officeDocument/2006/relationships/slide" Target="slide2.xml"/><Relationship Id="rId5" Type="http://schemas.openxmlformats.org/officeDocument/2006/relationships/slide" Target="slide4.xml"/><Relationship Id="rId4" Type="http://schemas.openxmlformats.org/officeDocument/2006/relationships/slide" Target="slide3.xml"/></Relationships>
</file>

<file path=ppt/slides/_rels/slide41.xml.rels><?xml version="1.0" encoding="UTF-8" standalone="yes"?>
<Relationships xmlns="http://schemas.openxmlformats.org/package/2006/relationships"><Relationship Id="rId8" Type="http://schemas.openxmlformats.org/officeDocument/2006/relationships/slide" Target="slide31.xml"/><Relationship Id="rId3" Type="http://schemas.openxmlformats.org/officeDocument/2006/relationships/oleObject" Target="../embeddings/oleObject50.bin"/><Relationship Id="rId7" Type="http://schemas.openxmlformats.org/officeDocument/2006/relationships/image" Target="../media/image79.jpeg"/><Relationship Id="rId2" Type="http://schemas.openxmlformats.org/officeDocument/2006/relationships/slideLayout" Target="../slideLayouts/slideLayout6.xml"/><Relationship Id="rId1" Type="http://schemas.openxmlformats.org/officeDocument/2006/relationships/vmlDrawing" Target="../drawings/vmlDrawing24.vml"/><Relationship Id="rId6" Type="http://schemas.openxmlformats.org/officeDocument/2006/relationships/oleObject" Target="../embeddings/oleObject53.bin"/><Relationship Id="rId5" Type="http://schemas.openxmlformats.org/officeDocument/2006/relationships/oleObject" Target="../embeddings/oleObject52.bin"/><Relationship Id="rId10" Type="http://schemas.openxmlformats.org/officeDocument/2006/relationships/image" Target="../media/image80.png"/><Relationship Id="rId4" Type="http://schemas.openxmlformats.org/officeDocument/2006/relationships/oleObject" Target="../embeddings/oleObject51.bin"/><Relationship Id="rId9" Type="http://schemas.openxmlformats.org/officeDocument/2006/relationships/slide" Target="slide32.xml"/></Relationships>
</file>

<file path=ppt/slides/_rels/slide4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7.xml"/><Relationship Id="rId4" Type="http://schemas.openxmlformats.org/officeDocument/2006/relationships/slide" Target="slide2.xml"/></Relationships>
</file>

<file path=ppt/slides/_rels/slide43.xml.rels><?xml version="1.0" encoding="UTF-8" standalone="yes"?>
<Relationships xmlns="http://schemas.openxmlformats.org/package/2006/relationships"><Relationship Id="rId3" Type="http://schemas.openxmlformats.org/officeDocument/2006/relationships/oleObject" Target="../embeddings/oleObject54.bin"/><Relationship Id="rId2" Type="http://schemas.openxmlformats.org/officeDocument/2006/relationships/slideLayout" Target="../slideLayouts/slideLayout7.xml"/><Relationship Id="rId1" Type="http://schemas.openxmlformats.org/officeDocument/2006/relationships/vmlDrawing" Target="../drawings/vmlDrawing25.vml"/><Relationship Id="rId4" Type="http://schemas.openxmlformats.org/officeDocument/2006/relationships/oleObject" Target="../embeddings/oleObject55.bin"/></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8" Type="http://schemas.openxmlformats.org/officeDocument/2006/relationships/hyperlink" Target="Ele_A_E5S/04/ch04-7.ppt" TargetMode="External"/><Relationship Id="rId3" Type="http://schemas.openxmlformats.org/officeDocument/2006/relationships/hyperlink" Target="Ele_A_E5S/04/ch04-3.ppt" TargetMode="External"/><Relationship Id="rId7" Type="http://schemas.openxmlformats.org/officeDocument/2006/relationships/hyperlink" Target="Ele_A_E5S/04/ch04-6.ppt" TargetMode="External"/><Relationship Id="rId2" Type="http://schemas.openxmlformats.org/officeDocument/2006/relationships/hyperlink" Target="Ele_A_E5S/04/ch04-1.ppt" TargetMode="External"/><Relationship Id="rId1" Type="http://schemas.openxmlformats.org/officeDocument/2006/relationships/slideLayout" Target="../slideLayouts/slideLayout6.xml"/><Relationship Id="rId6" Type="http://schemas.openxmlformats.org/officeDocument/2006/relationships/hyperlink" Target="Ele_A_E5S/04/ch04-2.ppt" TargetMode="External"/><Relationship Id="rId5" Type="http://schemas.openxmlformats.org/officeDocument/2006/relationships/hyperlink" Target="Ele_A_E5S/04/ch04-5.ppt" TargetMode="External"/><Relationship Id="rId4" Type="http://schemas.openxmlformats.org/officeDocument/2006/relationships/hyperlink" Target="Ele_A_E5S/04/ch04-4.ppt" TargetMode="External"/></Relationships>
</file>

<file path=ppt/slides/_rels/slide49.xml.rels><?xml version="1.0" encoding="UTF-8" standalone="yes"?>
<Relationships xmlns="http://schemas.openxmlformats.org/package/2006/relationships"><Relationship Id="rId3" Type="http://schemas.openxmlformats.org/officeDocument/2006/relationships/hyperlink" Target="../09&#24180;11&#26376;&#20989;&#25480;/Ele_A_E5S/05/ch05-3.ppt" TargetMode="External"/><Relationship Id="rId2" Type="http://schemas.openxmlformats.org/officeDocument/2006/relationships/hyperlink" Target="../09&#24180;11&#26376;&#20989;&#25480;/Ele_A_E5S/05/ch05-1.ppt" TargetMode="External"/><Relationship Id="rId1" Type="http://schemas.openxmlformats.org/officeDocument/2006/relationships/slideLayout" Target="../slideLayouts/slideLayout6.xml"/><Relationship Id="rId6" Type="http://schemas.openxmlformats.org/officeDocument/2006/relationships/hyperlink" Target="../09&#24180;11&#26376;&#20989;&#25480;/Ele_A_E5S/05/ch05-2.ppt" TargetMode="External"/><Relationship Id="rId5" Type="http://schemas.openxmlformats.org/officeDocument/2006/relationships/hyperlink" Target="../09&#24180;11&#26376;&#20989;&#25480;/Ele_A_E5S/05/ch05-5.ppt" TargetMode="External"/><Relationship Id="rId4" Type="http://schemas.openxmlformats.org/officeDocument/2006/relationships/hyperlink" Target="../09&#24180;11&#26376;&#20989;&#25480;/Ele_A_E5S/05/ch05-4.ppt"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6.wmf"/></Relationships>
</file>

<file path=ppt/slides/_rels/slide50.xml.rels><?xml version="1.0" encoding="UTF-8" standalone="yes"?>
<Relationships xmlns="http://schemas.openxmlformats.org/package/2006/relationships"><Relationship Id="rId3" Type="http://schemas.openxmlformats.org/officeDocument/2006/relationships/hyperlink" Target="../09&#24180;11&#26376;&#20989;&#25480;/Ele_A_E5S/06/ch06-3.ppt" TargetMode="External"/><Relationship Id="rId7" Type="http://schemas.openxmlformats.org/officeDocument/2006/relationships/hyperlink" Target="../09&#24180;11&#26376;&#20989;&#25480;/Ele_A_E5S/06/ch06-6.ppt" TargetMode="External"/><Relationship Id="rId2" Type="http://schemas.openxmlformats.org/officeDocument/2006/relationships/hyperlink" Target="../09&#24180;11&#26376;&#20989;&#25480;/Ele_A_E5S/06/ch06-1.ppt" TargetMode="External"/><Relationship Id="rId1" Type="http://schemas.openxmlformats.org/officeDocument/2006/relationships/slideLayout" Target="../slideLayouts/slideLayout6.xml"/><Relationship Id="rId6" Type="http://schemas.openxmlformats.org/officeDocument/2006/relationships/hyperlink" Target="../09&#24180;11&#26376;&#20989;&#25480;/Ele_A_E5S/06/ch06-2.ppt" TargetMode="External"/><Relationship Id="rId5" Type="http://schemas.openxmlformats.org/officeDocument/2006/relationships/hyperlink" Target="../09&#24180;11&#26376;&#20989;&#25480;/Ele_A_E5S/06/ch06-5.ppt" TargetMode="External"/><Relationship Id="rId4" Type="http://schemas.openxmlformats.org/officeDocument/2006/relationships/hyperlink" Target="../09&#24180;11&#26376;&#20989;&#25480;/Ele_A_E5S/05/ch05-4.ppt" TargetMode="External"/></Relationships>
</file>

<file path=ppt/slides/_rels/slide51.xml.rels><?xml version="1.0" encoding="UTF-8" standalone="yes"?>
<Relationships xmlns="http://schemas.openxmlformats.org/package/2006/relationships"><Relationship Id="rId3" Type="http://schemas.openxmlformats.org/officeDocument/2006/relationships/hyperlink" Target="Ele_A_E5S/03/ch03-3.ppt" TargetMode="External"/><Relationship Id="rId2" Type="http://schemas.openxmlformats.org/officeDocument/2006/relationships/hyperlink" Target="Ele_A_E5S/03/ch03-1.ppt" TargetMode="External"/><Relationship Id="rId1" Type="http://schemas.openxmlformats.org/officeDocument/2006/relationships/slideLayout" Target="../slideLayouts/slideLayout6.xml"/><Relationship Id="rId6" Type="http://schemas.openxmlformats.org/officeDocument/2006/relationships/hyperlink" Target="Ele_A_E5S/03/ch03-2.ppt" TargetMode="External"/><Relationship Id="rId5" Type="http://schemas.openxmlformats.org/officeDocument/2006/relationships/hyperlink" Target="Ele_A_E5S/03/ch03-5.ppt" TargetMode="External"/><Relationship Id="rId4" Type="http://schemas.openxmlformats.org/officeDocument/2006/relationships/hyperlink" Target="Ele_A_E5S/03/ch03-4.ppt" TargetMode="External"/></Relationships>
</file>

<file path=ppt/slides/_rels/slide52.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slide" Target="slide30.xml"/><Relationship Id="rId1" Type="http://schemas.openxmlformats.org/officeDocument/2006/relationships/slideLayout" Target="../slideLayouts/slideLayout6.xml"/><Relationship Id="rId6" Type="http://schemas.openxmlformats.org/officeDocument/2006/relationships/image" Target="../media/image85.png"/><Relationship Id="rId5" Type="http://schemas.openxmlformats.org/officeDocument/2006/relationships/slide" Target="slide11.xml"/><Relationship Id="rId4" Type="http://schemas.openxmlformats.org/officeDocument/2006/relationships/slide" Target="slide8.xml"/></Relationships>
</file>

<file path=ppt/slides/_rels/slide53.xml.rels><?xml version="1.0" encoding="UTF-8" standalone="yes"?>
<Relationships xmlns="http://schemas.openxmlformats.org/package/2006/relationships"><Relationship Id="rId3" Type="http://schemas.openxmlformats.org/officeDocument/2006/relationships/hyperlink" Target="../09&#24180;11&#26376;&#20989;&#25480;/Ele_A_E5S/10/ch10-2.ppt" TargetMode="External"/><Relationship Id="rId2" Type="http://schemas.openxmlformats.org/officeDocument/2006/relationships/hyperlink" Target="../09&#24180;11&#26376;&#20989;&#25480;/Ele_A_E5S/10/ch10-1.ppt" TargetMode="Externa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hyperlink" Target="../09&#24180;11&#26376;&#20989;&#25480;/Ele_A_E5S/08/ch08-3.ppt" TargetMode="External"/><Relationship Id="rId2" Type="http://schemas.openxmlformats.org/officeDocument/2006/relationships/hyperlink" Target="../09&#24180;11&#26376;&#20989;&#25480;/Ele_A_E5S/08/ch08-1.ppt" TargetMode="External"/><Relationship Id="rId1" Type="http://schemas.openxmlformats.org/officeDocument/2006/relationships/slideLayout" Target="../slideLayouts/slideLayout6.xml"/><Relationship Id="rId6" Type="http://schemas.openxmlformats.org/officeDocument/2006/relationships/hyperlink" Target="../09&#24180;11&#26376;&#20989;&#25480;/Ele_A_E5S/08/ch08-2.ppt" TargetMode="External"/><Relationship Id="rId5" Type="http://schemas.openxmlformats.org/officeDocument/2006/relationships/hyperlink" Target="../09&#24180;11&#26376;&#20989;&#25480;/Ele_A_E5S/08/ch08-5.ppt" TargetMode="External"/><Relationship Id="rId4" Type="http://schemas.openxmlformats.org/officeDocument/2006/relationships/hyperlink" Target="../09&#24180;11&#26376;&#20989;&#25480;/Ele_A_E5S/08/ch08-4.ppt" TargetMode="External"/></Relationships>
</file>

<file path=ppt/slides/_rels/slide55.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openxmlformats.org/officeDocument/2006/relationships/hyperlink" Target="Ele_A_E5S/01/ch1-2.ppt" TargetMode="External"/><Relationship Id="rId2" Type="http://schemas.openxmlformats.org/officeDocument/2006/relationships/slide" Target="slide2.xml"/><Relationship Id="rId1" Type="http://schemas.openxmlformats.org/officeDocument/2006/relationships/slideLayout" Target="../slideLayouts/slideLayout6.xml"/><Relationship Id="rId4" Type="http://schemas.openxmlformats.org/officeDocument/2006/relationships/slide" Target="slide24.xml"/></Relationships>
</file>

<file path=ppt/slides/_rels/slide57.xml.rels><?xml version="1.0" encoding="UTF-8" standalone="yes"?>
<Relationships xmlns="http://schemas.openxmlformats.org/package/2006/relationships"><Relationship Id="rId8" Type="http://schemas.openxmlformats.org/officeDocument/2006/relationships/slide" Target="slide32.xml"/><Relationship Id="rId3" Type="http://schemas.openxmlformats.org/officeDocument/2006/relationships/slide" Target="slide3.xml"/><Relationship Id="rId7" Type="http://schemas.openxmlformats.org/officeDocument/2006/relationships/slide" Target="slide22.xml"/><Relationship Id="rId12" Type="http://schemas.openxmlformats.org/officeDocument/2006/relationships/slide" Target="slide63.xml"/><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slide" Target="slide21.xml"/><Relationship Id="rId11" Type="http://schemas.openxmlformats.org/officeDocument/2006/relationships/slide" Target="slide62.xml"/><Relationship Id="rId5" Type="http://schemas.openxmlformats.org/officeDocument/2006/relationships/slide" Target="slide7.xml"/><Relationship Id="rId10" Type="http://schemas.openxmlformats.org/officeDocument/2006/relationships/slide" Target="slide61.xml"/><Relationship Id="rId4" Type="http://schemas.openxmlformats.org/officeDocument/2006/relationships/slide" Target="slide5.xml"/><Relationship Id="rId9" Type="http://schemas.openxmlformats.org/officeDocument/2006/relationships/slide" Target="slide34.xml"/></Relationships>
</file>

<file path=ppt/slides/_rels/slide58.xml.rels><?xml version="1.0" encoding="UTF-8" standalone="yes"?>
<Relationships xmlns="http://schemas.openxmlformats.org/package/2006/relationships"><Relationship Id="rId3" Type="http://schemas.openxmlformats.org/officeDocument/2006/relationships/slide" Target="slide3.xml"/><Relationship Id="rId7" Type="http://schemas.openxmlformats.org/officeDocument/2006/relationships/slide" Target="slide8.xml"/><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slide" Target="slide45.xml"/><Relationship Id="rId5" Type="http://schemas.openxmlformats.org/officeDocument/2006/relationships/slide" Target="slide30.xml"/><Relationship Id="rId4" Type="http://schemas.openxmlformats.org/officeDocument/2006/relationships/slide" Target="slide23.xml"/></Relationships>
</file>

<file path=ppt/slides/_rels/slide59.xml.rels><?xml version="1.0" encoding="UTF-8" standalone="yes"?>
<Relationships xmlns="http://schemas.openxmlformats.org/package/2006/relationships"><Relationship Id="rId2" Type="http://schemas.openxmlformats.org/officeDocument/2006/relationships/slide" Target="slide1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7.xml"/><Relationship Id="rId1" Type="http://schemas.openxmlformats.org/officeDocument/2006/relationships/vmlDrawing" Target="../drawings/vmlDrawing2.vml"/><Relationship Id="rId4" Type="http://schemas.openxmlformats.org/officeDocument/2006/relationships/image" Target="../media/image8.png"/></Relationships>
</file>

<file path=ppt/slides/_rels/slide60.xml.rels><?xml version="1.0" encoding="UTF-8" standalone="yes"?>
<Relationships xmlns="http://schemas.openxmlformats.org/package/2006/relationships"><Relationship Id="rId8" Type="http://schemas.openxmlformats.org/officeDocument/2006/relationships/slide" Target="slide5.xml"/><Relationship Id="rId3" Type="http://schemas.openxmlformats.org/officeDocument/2006/relationships/notesSlide" Target="../notesSlides/notesSlide5.xml"/><Relationship Id="rId7" Type="http://schemas.openxmlformats.org/officeDocument/2006/relationships/slide" Target="slide27.xml"/><Relationship Id="rId2" Type="http://schemas.openxmlformats.org/officeDocument/2006/relationships/slideLayout" Target="../slideLayouts/slideLayout6.xml"/><Relationship Id="rId1" Type="http://schemas.openxmlformats.org/officeDocument/2006/relationships/vmlDrawing" Target="../drawings/vmlDrawing26.vml"/><Relationship Id="rId6" Type="http://schemas.openxmlformats.org/officeDocument/2006/relationships/slide" Target="slide4.xml"/><Relationship Id="rId5" Type="http://schemas.openxmlformats.org/officeDocument/2006/relationships/slide" Target="slide7.xml"/><Relationship Id="rId10" Type="http://schemas.openxmlformats.org/officeDocument/2006/relationships/oleObject" Target="../embeddings/oleObject56.bin"/><Relationship Id="rId4" Type="http://schemas.openxmlformats.org/officeDocument/2006/relationships/slide" Target="slide57.xml"/><Relationship Id="rId9" Type="http://schemas.openxmlformats.org/officeDocument/2006/relationships/slide" Target="slide3.xml"/></Relationships>
</file>

<file path=ppt/slides/_rels/slide61.xml.rels><?xml version="1.0" encoding="UTF-8" standalone="yes"?>
<Relationships xmlns="http://schemas.openxmlformats.org/package/2006/relationships"><Relationship Id="rId3" Type="http://schemas.openxmlformats.org/officeDocument/2006/relationships/slide" Target="slide8.xml"/><Relationship Id="rId2" Type="http://schemas.openxmlformats.org/officeDocument/2006/relationships/slide" Target="slide27.xml"/><Relationship Id="rId1" Type="http://schemas.openxmlformats.org/officeDocument/2006/relationships/slideLayout" Target="../slideLayouts/slideLayout6.xml"/><Relationship Id="rId6" Type="http://schemas.openxmlformats.org/officeDocument/2006/relationships/slide" Target="slide24.xml"/><Relationship Id="rId5" Type="http://schemas.openxmlformats.org/officeDocument/2006/relationships/hyperlink" Target="ch05-5.ppt" TargetMode="External"/><Relationship Id="rId4" Type="http://schemas.openxmlformats.org/officeDocument/2006/relationships/hyperlink" Target="ch05-4.ppt" TargetMode="External"/></Relationships>
</file>

<file path=ppt/slides/_rels/slide62.xml.rels><?xml version="1.0" encoding="UTF-8" standalone="yes"?>
<Relationships xmlns="http://schemas.openxmlformats.org/package/2006/relationships"><Relationship Id="rId3" Type="http://schemas.openxmlformats.org/officeDocument/2006/relationships/slide" Target="slide53.xml"/><Relationship Id="rId2" Type="http://schemas.openxmlformats.org/officeDocument/2006/relationships/slide" Target="slide22.xml"/><Relationship Id="rId1" Type="http://schemas.openxmlformats.org/officeDocument/2006/relationships/slideLayout" Target="../slideLayouts/slideLayout1.xml"/><Relationship Id="rId5" Type="http://schemas.openxmlformats.org/officeDocument/2006/relationships/slide" Target="slide7.xml"/><Relationship Id="rId4" Type="http://schemas.openxmlformats.org/officeDocument/2006/relationships/slide" Target="slide57.xml"/></Relationships>
</file>

<file path=ppt/slides/_rels/slide63.xml.rels><?xml version="1.0" encoding="UTF-8" standalone="yes"?>
<Relationships xmlns="http://schemas.openxmlformats.org/package/2006/relationships"><Relationship Id="rId8" Type="http://schemas.openxmlformats.org/officeDocument/2006/relationships/hyperlink" Target="Ele_A_E5S/07/ch07-7.ppt" TargetMode="External"/><Relationship Id="rId3" Type="http://schemas.openxmlformats.org/officeDocument/2006/relationships/hyperlink" Target="Ele_A_E5S/07/ch07-3.ppt" TargetMode="External"/><Relationship Id="rId7" Type="http://schemas.openxmlformats.org/officeDocument/2006/relationships/hyperlink" Target="Ele_A_E5S/07/ch07-6.ppt" TargetMode="External"/><Relationship Id="rId2" Type="http://schemas.openxmlformats.org/officeDocument/2006/relationships/hyperlink" Target="Ele_A_E5S/07/ch07-1.ppt" TargetMode="External"/><Relationship Id="rId1" Type="http://schemas.openxmlformats.org/officeDocument/2006/relationships/slideLayout" Target="../slideLayouts/slideLayout6.xml"/><Relationship Id="rId6" Type="http://schemas.openxmlformats.org/officeDocument/2006/relationships/hyperlink" Target="Ele_A_E5S/07/ch07-2.ppt" TargetMode="External"/><Relationship Id="rId5" Type="http://schemas.openxmlformats.org/officeDocument/2006/relationships/hyperlink" Target="Ele_A_E5S/07/ch07-5.ppt" TargetMode="External"/><Relationship Id="rId4" Type="http://schemas.openxmlformats.org/officeDocument/2006/relationships/hyperlink" Target="Ele_A_E5S/07/ch07-4.ppt" TargetMode="External"/><Relationship Id="rId9" Type="http://schemas.openxmlformats.org/officeDocument/2006/relationships/hyperlink" Target="Ele_A_E5S/07/ch07-8.ppt" TargetMode="External"/></Relationships>
</file>

<file path=ppt/slides/_rels/slide64.xml.rels><?xml version="1.0" encoding="UTF-8" standalone="yes"?>
<Relationships xmlns="http://schemas.openxmlformats.org/package/2006/relationships"><Relationship Id="rId3" Type="http://schemas.openxmlformats.org/officeDocument/2006/relationships/hyperlink" Target="../09&#24180;11&#26376;&#20989;&#25480;/Ele_A_E5S/08/ch08-3.ppt" TargetMode="External"/><Relationship Id="rId2" Type="http://schemas.openxmlformats.org/officeDocument/2006/relationships/hyperlink" Target="../09&#24180;11&#26376;&#20989;&#25480;/Ele_A_E5S/08/ch08-1.ppt" TargetMode="External"/><Relationship Id="rId1" Type="http://schemas.openxmlformats.org/officeDocument/2006/relationships/slideLayout" Target="../slideLayouts/slideLayout6.xml"/><Relationship Id="rId6" Type="http://schemas.openxmlformats.org/officeDocument/2006/relationships/hyperlink" Target="../09&#24180;11&#26376;&#20989;&#25480;/Ele_A_E5S/08/ch08-2.ppt" TargetMode="External"/><Relationship Id="rId5" Type="http://schemas.openxmlformats.org/officeDocument/2006/relationships/hyperlink" Target="../09&#24180;11&#26376;&#20989;&#25480;/Ele_A_E5S/08/ch08-5.ppt" TargetMode="External"/><Relationship Id="rId4" Type="http://schemas.openxmlformats.org/officeDocument/2006/relationships/hyperlink" Target="../09&#24180;11&#26376;&#20989;&#25480;/Ele_A_E5S/08/ch08-4.ppt" TargetMode="External"/></Relationships>
</file>

<file path=ppt/slides/_rels/slide65.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slide" Target="slide30.xml"/><Relationship Id="rId1" Type="http://schemas.openxmlformats.org/officeDocument/2006/relationships/slideLayout" Target="../slideLayouts/slideLayout6.xml"/><Relationship Id="rId6" Type="http://schemas.openxmlformats.org/officeDocument/2006/relationships/image" Target="../media/image85.png"/><Relationship Id="rId5" Type="http://schemas.openxmlformats.org/officeDocument/2006/relationships/slide" Target="slide11.xml"/><Relationship Id="rId4" Type="http://schemas.openxmlformats.org/officeDocument/2006/relationships/slide" Target="slide8.xml"/></Relationships>
</file>

<file path=ppt/slides/_rels/slide66.xml.rels><?xml version="1.0" encoding="UTF-8" standalone="yes"?>
<Relationships xmlns="http://schemas.openxmlformats.org/package/2006/relationships"><Relationship Id="rId3" Type="http://schemas.openxmlformats.org/officeDocument/2006/relationships/hyperlink" Target="../09&#24180;11&#26376;&#20989;&#25480;/Ele_A_E5S/10/ch10-2.ppt" TargetMode="External"/><Relationship Id="rId2" Type="http://schemas.openxmlformats.org/officeDocument/2006/relationships/hyperlink" Target="../09&#24180;11&#26376;&#20989;&#25480;/Ele_A_E5S/10/ch10-1.ppt" TargetMode="External"/><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8" Type="http://schemas.openxmlformats.org/officeDocument/2006/relationships/oleObject" Target="../embeddings/oleObject61.bin"/><Relationship Id="rId13" Type="http://schemas.openxmlformats.org/officeDocument/2006/relationships/image" Target="../media/image85.png"/><Relationship Id="rId3" Type="http://schemas.openxmlformats.org/officeDocument/2006/relationships/image" Target="../media/image95.jpeg"/><Relationship Id="rId7" Type="http://schemas.openxmlformats.org/officeDocument/2006/relationships/oleObject" Target="../embeddings/oleObject60.bin"/><Relationship Id="rId12" Type="http://schemas.openxmlformats.org/officeDocument/2006/relationships/slide" Target="slide7.xml"/><Relationship Id="rId2" Type="http://schemas.openxmlformats.org/officeDocument/2006/relationships/slideLayout" Target="../slideLayouts/slideLayout6.xml"/><Relationship Id="rId1" Type="http://schemas.openxmlformats.org/officeDocument/2006/relationships/vmlDrawing" Target="../drawings/vmlDrawing27.vml"/><Relationship Id="rId6" Type="http://schemas.openxmlformats.org/officeDocument/2006/relationships/oleObject" Target="../embeddings/oleObject59.bin"/><Relationship Id="rId11" Type="http://schemas.openxmlformats.org/officeDocument/2006/relationships/oleObject" Target="../embeddings/oleObject64.bin"/><Relationship Id="rId5" Type="http://schemas.openxmlformats.org/officeDocument/2006/relationships/oleObject" Target="../embeddings/oleObject58.bin"/><Relationship Id="rId10" Type="http://schemas.openxmlformats.org/officeDocument/2006/relationships/oleObject" Target="../embeddings/oleObject63.bin"/><Relationship Id="rId4" Type="http://schemas.openxmlformats.org/officeDocument/2006/relationships/oleObject" Target="../embeddings/oleObject57.bin"/><Relationship Id="rId9" Type="http://schemas.openxmlformats.org/officeDocument/2006/relationships/oleObject" Target="../embeddings/oleObject62.bin"/></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7.xml"/><Relationship Id="rId1" Type="http://schemas.openxmlformats.org/officeDocument/2006/relationships/vmlDrawing" Target="../drawings/vmlDrawing3.vml"/><Relationship Id="rId5" Type="http://schemas.openxmlformats.org/officeDocument/2006/relationships/image" Target="../media/image11.png"/><Relationship Id="rId4" Type="http://schemas.openxmlformats.org/officeDocument/2006/relationships/oleObject" Target="../embeddings/oleObject3.bin"/></Relationships>
</file>

<file path=ppt/slides/_rels/slide70.xml.rels><?xml version="1.0" encoding="UTF-8" standalone="yes"?>
<Relationships xmlns="http://schemas.openxmlformats.org/package/2006/relationships"><Relationship Id="rId3" Type="http://schemas.openxmlformats.org/officeDocument/2006/relationships/oleObject" Target="../embeddings/oleObject65.bin"/><Relationship Id="rId2" Type="http://schemas.openxmlformats.org/officeDocument/2006/relationships/slideLayout" Target="../slideLayouts/slideLayout4.xml"/><Relationship Id="rId1" Type="http://schemas.openxmlformats.org/officeDocument/2006/relationships/vmlDrawing" Target="../drawings/vmlDrawing28.vml"/><Relationship Id="rId6" Type="http://schemas.openxmlformats.org/officeDocument/2006/relationships/slide" Target="slide24.xml"/><Relationship Id="rId5" Type="http://schemas.openxmlformats.org/officeDocument/2006/relationships/hyperlink" Target="Ele_A_E5S/01/ch1-2.ppt" TargetMode="External"/><Relationship Id="rId4" Type="http://schemas.openxmlformats.org/officeDocument/2006/relationships/slide" Target="slide2.xml"/></Relationships>
</file>

<file path=ppt/slides/_rels/slide71.xml.rels><?xml version="1.0" encoding="UTF-8" standalone="yes"?>
<Relationships xmlns="http://schemas.openxmlformats.org/package/2006/relationships"><Relationship Id="rId3" Type="http://schemas.openxmlformats.org/officeDocument/2006/relationships/slide" Target="slide16.xml"/><Relationship Id="rId2" Type="http://schemas.openxmlformats.org/officeDocument/2006/relationships/slide" Target="slide6.xml"/><Relationship Id="rId1" Type="http://schemas.openxmlformats.org/officeDocument/2006/relationships/slideLayout" Target="../slideLayouts/slideLayout6.xml"/><Relationship Id="rId4" Type="http://schemas.openxmlformats.org/officeDocument/2006/relationships/slide" Target="slide26.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Layout" Target="../slideLayouts/slideLayout7.xml"/><Relationship Id="rId1" Type="http://schemas.openxmlformats.org/officeDocument/2006/relationships/vmlDrawing" Target="../drawings/vmlDrawing4.vml"/><Relationship Id="rId5" Type="http://schemas.openxmlformats.org/officeDocument/2006/relationships/oleObject" Target="../embeddings/oleObject4.bin"/><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7.xml"/><Relationship Id="rId1" Type="http://schemas.openxmlformats.org/officeDocument/2006/relationships/vmlDrawing" Target="../drawings/vmlDrawing5.v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194" name="Rectangle 2"/>
          <p:cNvSpPr>
            <a:spLocks noGrp="1" noChangeArrowheads="1"/>
          </p:cNvSpPr>
          <p:nvPr>
            <p:ph type="ctrTitle"/>
          </p:nvPr>
        </p:nvSpPr>
        <p:spPr>
          <a:xfrm>
            <a:off x="933400" y="1357313"/>
            <a:ext cx="7239000" cy="703535"/>
          </a:xfrm>
        </p:spPr>
        <p:txBody>
          <a:bodyPr/>
          <a:lstStyle/>
          <a:p>
            <a:pPr algn="ctr" eaLnBrk="1" hangingPunct="1">
              <a:defRPr/>
            </a:pPr>
            <a:r>
              <a:rPr lang="zh-CN" altLang="en-US" sz="4000" dirty="0" smtClean="0">
                <a:solidFill>
                  <a:schemeClr val="folHlink"/>
                </a:solidFill>
                <a:effectLst>
                  <a:outerShdw blurRad="38100" dist="38100" dir="2700000" algn="tl">
                    <a:srgbClr val="C0C0C0"/>
                  </a:outerShdw>
                </a:effectLst>
                <a:latin typeface="楷体_GB2312" pitchFamily="49" charset="-122"/>
              </a:rPr>
              <a:t>复 习 与 考 试</a:t>
            </a:r>
          </a:p>
        </p:txBody>
      </p:sp>
      <p:graphicFrame>
        <p:nvGraphicFramePr>
          <p:cNvPr id="1026" name="Object 3">
            <a:hlinkClick r:id="rId3" action="ppaction://hlinksldjump"/>
          </p:cNvPr>
          <p:cNvGraphicFramePr>
            <a:graphicFrameLocks noChangeAspect="1"/>
          </p:cNvGraphicFramePr>
          <p:nvPr/>
        </p:nvGraphicFramePr>
        <p:xfrm>
          <a:off x="7596188" y="146050"/>
          <a:ext cx="1174750" cy="1606550"/>
        </p:xfrm>
        <a:graphic>
          <a:graphicData uri="http://schemas.openxmlformats.org/presentationml/2006/ole">
            <p:oleObj spid="_x0000_s1026" name="剪辑" r:id="rId4" imgW="3153960" imgH="4708080" progId="">
              <p:embed/>
            </p:oleObj>
          </a:graphicData>
        </a:graphic>
      </p:graphicFrame>
      <p:sp>
        <p:nvSpPr>
          <p:cNvPr id="1028" name="Text Box 6">
            <a:hlinkClick r:id="rId5" action="ppaction://hlinkpres?slideindex=1&amp;slidetitle=没有幻灯片标题"/>
          </p:cNvPr>
          <p:cNvSpPr txBox="1">
            <a:spLocks noChangeArrowheads="1"/>
          </p:cNvSpPr>
          <p:nvPr/>
        </p:nvSpPr>
        <p:spPr bwMode="auto">
          <a:xfrm>
            <a:off x="539750" y="5445125"/>
            <a:ext cx="7008813" cy="1108075"/>
          </a:xfrm>
          <a:prstGeom prst="rect">
            <a:avLst/>
          </a:prstGeom>
          <a:noFill/>
          <a:ln w="9525">
            <a:noFill/>
            <a:miter lim="800000"/>
            <a:headEnd/>
            <a:tailEnd/>
          </a:ln>
        </p:spPr>
        <p:txBody>
          <a:bodyPr lIns="0" tIns="0" rIns="0" bIns="0" anchor="ctr">
            <a:spAutoFit/>
          </a:bodyPr>
          <a:lstStyle/>
          <a:p>
            <a:r>
              <a:rPr lang="zh-CN" altLang="en-US" sz="2400" dirty="0"/>
              <a:t>邹韬平</a:t>
            </a:r>
            <a:r>
              <a:rPr lang="en-US" altLang="zh-CN" sz="2400" dirty="0">
                <a:solidFill>
                  <a:schemeClr val="folHlink"/>
                </a:solidFill>
              </a:rPr>
              <a:t>            E_mail：</a:t>
            </a:r>
            <a:r>
              <a:rPr lang="en-US" altLang="zh-CN" sz="2400" dirty="0">
                <a:hlinkClick r:id="rId6"/>
              </a:rPr>
              <a:t>1070870681@qq.com</a:t>
            </a:r>
            <a:endParaRPr lang="en-US" altLang="zh-CN" sz="2400" dirty="0"/>
          </a:p>
          <a:p>
            <a:endParaRPr lang="en-US" altLang="zh-CN" sz="2400" dirty="0"/>
          </a:p>
          <a:p>
            <a:pPr algn="r"/>
            <a:r>
              <a:rPr lang="en-US" altLang="zh-CN" sz="2400" dirty="0"/>
              <a:t>	</a:t>
            </a:r>
            <a:r>
              <a:rPr lang="en-US" altLang="zh-CN" sz="2400" dirty="0" smtClean="0"/>
              <a:t>2021</a:t>
            </a:r>
            <a:r>
              <a:rPr lang="zh-CN" altLang="en-US" sz="2400" dirty="0" smtClean="0"/>
              <a:t>春季</a:t>
            </a:r>
            <a:r>
              <a:rPr lang="en-US" altLang="zh-CN" sz="2400" dirty="0"/>
              <a:t>(</a:t>
            </a:r>
            <a:r>
              <a:rPr lang="en-US" altLang="zh-CN" sz="2400" dirty="0" smtClean="0"/>
              <a:t>2021/05/18)</a:t>
            </a:r>
            <a:endParaRPr lang="en-US" altLang="zh-CN" sz="2400" dirty="0">
              <a:solidFill>
                <a:schemeClr val="tx2"/>
              </a:solidFill>
            </a:endParaRPr>
          </a:p>
        </p:txBody>
      </p:sp>
      <p:sp>
        <p:nvSpPr>
          <p:cNvPr id="1029" name="Text Box 0">
            <a:hlinkClick r:id="rId5" action="ppaction://hlinkpres?slideindex=1&amp;slidetitle=没有幻灯片标题"/>
          </p:cNvPr>
          <p:cNvSpPr txBox="1">
            <a:spLocks noChangeArrowheads="1"/>
          </p:cNvSpPr>
          <p:nvPr/>
        </p:nvSpPr>
        <p:spPr bwMode="auto">
          <a:xfrm>
            <a:off x="395288" y="2780928"/>
            <a:ext cx="2160587" cy="369888"/>
          </a:xfrm>
          <a:prstGeom prst="rect">
            <a:avLst/>
          </a:prstGeom>
          <a:noFill/>
          <a:ln w="9525">
            <a:noFill/>
            <a:miter lim="800000"/>
            <a:headEnd/>
            <a:tailEnd/>
          </a:ln>
        </p:spPr>
        <p:txBody>
          <a:bodyPr lIns="0" tIns="0" rIns="0" bIns="0" anchor="ctr">
            <a:spAutoFit/>
          </a:bodyPr>
          <a:lstStyle/>
          <a:p>
            <a:r>
              <a:rPr lang="en-US" altLang="zh-CN" sz="2400" dirty="0">
                <a:solidFill>
                  <a:schemeClr val="tx2"/>
                </a:solidFill>
              </a:rPr>
              <a:t> </a:t>
            </a:r>
            <a:r>
              <a:rPr lang="zh-CN" altLang="en-US" sz="2400" dirty="0">
                <a:solidFill>
                  <a:schemeClr val="hlink"/>
                </a:solidFill>
              </a:rPr>
              <a:t>答疑安排</a:t>
            </a:r>
            <a:r>
              <a:rPr lang="en-US" altLang="zh-CN" sz="2400" dirty="0">
                <a:solidFill>
                  <a:schemeClr val="hlink"/>
                </a:solidFill>
              </a:rPr>
              <a:t>:</a:t>
            </a:r>
            <a:endParaRPr lang="zh-CN" altLang="en-US" sz="2400" dirty="0"/>
          </a:p>
        </p:txBody>
      </p:sp>
      <p:sp>
        <p:nvSpPr>
          <p:cNvPr id="1030" name="Text Box 1064">
            <a:hlinkClick r:id="rId5" action="ppaction://hlinkpres?slideindex=1&amp;slidetitle=没有幻灯片标题"/>
          </p:cNvPr>
          <p:cNvSpPr txBox="1">
            <a:spLocks noChangeArrowheads="1"/>
          </p:cNvSpPr>
          <p:nvPr/>
        </p:nvSpPr>
        <p:spPr bwMode="auto">
          <a:xfrm>
            <a:off x="395288" y="2204864"/>
            <a:ext cx="8245475" cy="369888"/>
          </a:xfrm>
          <a:prstGeom prst="rect">
            <a:avLst/>
          </a:prstGeom>
          <a:noFill/>
          <a:ln w="9525">
            <a:noFill/>
            <a:miter lim="800000"/>
            <a:headEnd/>
            <a:tailEnd/>
          </a:ln>
        </p:spPr>
        <p:txBody>
          <a:bodyPr lIns="0" tIns="0" rIns="0" bIns="0" anchor="ctr">
            <a:spAutoFit/>
          </a:bodyPr>
          <a:lstStyle/>
          <a:p>
            <a:r>
              <a:rPr lang="zh-CN" altLang="en-US" sz="2400" dirty="0" smtClean="0">
                <a:solidFill>
                  <a:schemeClr val="folHlink"/>
                </a:solidFill>
              </a:rPr>
              <a:t>课表上的</a:t>
            </a:r>
            <a:r>
              <a:rPr lang="zh-CN" altLang="en-US" sz="2400" dirty="0" smtClean="0">
                <a:solidFill>
                  <a:schemeClr val="hlink"/>
                </a:solidFill>
              </a:rPr>
              <a:t>考试</a:t>
            </a:r>
            <a:r>
              <a:rPr lang="zh-CN" altLang="en-US" sz="2400" dirty="0" smtClean="0">
                <a:solidFill>
                  <a:schemeClr val="folHlink"/>
                </a:solidFill>
              </a:rPr>
              <a:t>日期：</a:t>
            </a:r>
            <a:r>
              <a:rPr lang="zh-CN" altLang="en-US" sz="2400" dirty="0" smtClean="0"/>
              <a:t>第</a:t>
            </a:r>
            <a:r>
              <a:rPr lang="en-US" altLang="zh-CN" sz="2400" dirty="0" smtClean="0"/>
              <a:t>16</a:t>
            </a:r>
            <a:r>
              <a:rPr lang="zh-CN" altLang="en-US" sz="2400" dirty="0" smtClean="0"/>
              <a:t>周</a:t>
            </a:r>
            <a:r>
              <a:rPr lang="en-US" altLang="zh-CN" sz="2400" dirty="0" smtClean="0"/>
              <a:t>2</a:t>
            </a:r>
            <a:r>
              <a:rPr lang="zh-CN" altLang="en-US" sz="2400" dirty="0" smtClean="0"/>
              <a:t>晚上</a:t>
            </a:r>
            <a:r>
              <a:rPr lang="en-US" altLang="zh-CN" sz="2400" dirty="0" smtClean="0"/>
              <a:t>(2021</a:t>
            </a:r>
            <a:r>
              <a:rPr lang="zh-CN" altLang="en-US" sz="2400" dirty="0" smtClean="0"/>
              <a:t>年</a:t>
            </a:r>
            <a:r>
              <a:rPr lang="en-US" altLang="zh-CN" sz="2400" dirty="0" smtClean="0"/>
              <a:t>6</a:t>
            </a:r>
            <a:r>
              <a:rPr lang="zh-CN" altLang="en-US" sz="2400" dirty="0" smtClean="0"/>
              <a:t>月</a:t>
            </a:r>
            <a:r>
              <a:rPr lang="en-US" altLang="zh-CN" sz="2400" dirty="0" smtClean="0"/>
              <a:t>15</a:t>
            </a:r>
            <a:r>
              <a:rPr lang="zh-CN" altLang="en-US" sz="2400" dirty="0" smtClean="0"/>
              <a:t>日</a:t>
            </a:r>
            <a:r>
              <a:rPr lang="en-US" altLang="zh-CN" sz="2400" dirty="0" smtClean="0"/>
              <a:t>)</a:t>
            </a:r>
            <a:endParaRPr lang="zh-CN" altLang="en-US" sz="2400" dirty="0"/>
          </a:p>
        </p:txBody>
      </p:sp>
      <p:sp>
        <p:nvSpPr>
          <p:cNvPr id="1031" name="Text Box 1147"/>
          <p:cNvSpPr txBox="1">
            <a:spLocks noChangeArrowheads="1"/>
          </p:cNvSpPr>
          <p:nvPr/>
        </p:nvSpPr>
        <p:spPr bwMode="auto">
          <a:xfrm>
            <a:off x="971550" y="3275136"/>
            <a:ext cx="7561263" cy="369888"/>
          </a:xfrm>
          <a:prstGeom prst="rect">
            <a:avLst/>
          </a:prstGeom>
          <a:noFill/>
          <a:ln w="9525">
            <a:noFill/>
            <a:miter lim="800000"/>
            <a:headEnd/>
            <a:tailEnd/>
          </a:ln>
        </p:spPr>
        <p:txBody>
          <a:bodyPr lIns="0" tIns="0" rIns="0" bIns="0">
            <a:spAutoFit/>
          </a:bodyPr>
          <a:lstStyle/>
          <a:p>
            <a:r>
              <a:rPr lang="zh-CN" altLang="en-US" sz="2400" dirty="0"/>
              <a:t>线上：</a:t>
            </a:r>
            <a:r>
              <a:rPr lang="en-US" altLang="zh-CN" sz="2400" dirty="0"/>
              <a:t>QQ</a:t>
            </a:r>
            <a:r>
              <a:rPr lang="zh-CN" altLang="en-US" sz="2400" dirty="0" smtClean="0"/>
              <a:t>群</a:t>
            </a:r>
            <a:r>
              <a:rPr lang="en-US" altLang="zh-CN" sz="2400" dirty="0" smtClean="0"/>
              <a:t>464757549 (</a:t>
            </a:r>
            <a:r>
              <a:rPr lang="zh-CN" altLang="en-US" sz="2400" dirty="0" smtClean="0"/>
              <a:t>模电</a:t>
            </a:r>
            <a:r>
              <a:rPr lang="en-US" altLang="zh-CN" sz="2400" dirty="0" smtClean="0"/>
              <a:t>2021</a:t>
            </a:r>
            <a:r>
              <a:rPr lang="zh-CN" altLang="en-US" sz="2400" dirty="0" smtClean="0"/>
              <a:t>春季邹</a:t>
            </a:r>
            <a:r>
              <a:rPr lang="en-US" altLang="zh-CN" sz="2400" dirty="0" smtClean="0"/>
              <a:t>)</a:t>
            </a:r>
            <a:endParaRPr lang="zh-CN" altLang="en-US" dirty="0">
              <a:solidFill>
                <a:schemeClr val="tx2"/>
              </a:solidFill>
            </a:endParaRPr>
          </a:p>
        </p:txBody>
      </p:sp>
      <p:sp>
        <p:nvSpPr>
          <p:cNvPr id="11" name="Rectangle 2"/>
          <p:cNvSpPr txBox="1">
            <a:spLocks noChangeArrowheads="1"/>
          </p:cNvSpPr>
          <p:nvPr/>
        </p:nvSpPr>
        <p:spPr bwMode="auto">
          <a:xfrm>
            <a:off x="-36512" y="332656"/>
            <a:ext cx="6876256" cy="906462"/>
          </a:xfrm>
          <a:prstGeom prst="rect">
            <a:avLst/>
          </a:prstGeom>
          <a:noFill/>
          <a:ln w="9525">
            <a:noFill/>
            <a:miter lim="800000"/>
            <a:headEnd/>
            <a:tailEnd/>
          </a:ln>
        </p:spPr>
        <p:txBody>
          <a:bodyPr anchor="b"/>
          <a:lstStyle/>
          <a:p>
            <a:pPr>
              <a:defRPr/>
            </a:pPr>
            <a:r>
              <a:rPr lang="zh-CN" altLang="en-US" sz="2800" kern="0" dirty="0">
                <a:solidFill>
                  <a:srgbClr val="FF0000"/>
                </a:solidFill>
                <a:latin typeface="+mj-lt"/>
                <a:ea typeface="+mj-ea"/>
                <a:cs typeface="+mj-cs"/>
              </a:rPr>
              <a:t>模拟电子</a:t>
            </a:r>
            <a:r>
              <a:rPr lang="zh-CN" altLang="en-US" sz="2800" kern="0" dirty="0" smtClean="0">
                <a:solidFill>
                  <a:srgbClr val="FF0000"/>
                </a:solidFill>
                <a:latin typeface="+mj-lt"/>
                <a:ea typeface="+mj-ea"/>
                <a:cs typeface="+mj-cs"/>
              </a:rPr>
              <a:t>技术</a:t>
            </a:r>
            <a:r>
              <a:rPr lang="en-US" altLang="zh-CN" sz="2800" kern="0" dirty="0" smtClean="0">
                <a:solidFill>
                  <a:srgbClr val="FF0000"/>
                </a:solidFill>
                <a:latin typeface="+mj-lt"/>
                <a:ea typeface="+mj-ea"/>
                <a:cs typeface="+mj-cs"/>
              </a:rPr>
              <a:t>(</a:t>
            </a:r>
            <a:r>
              <a:rPr lang="zh-CN" altLang="en-US" sz="2800" kern="0" dirty="0" smtClean="0">
                <a:solidFill>
                  <a:srgbClr val="FF0000"/>
                </a:solidFill>
                <a:latin typeface="+mj-lt"/>
                <a:ea typeface="+mj-ea"/>
                <a:cs typeface="+mj-cs"/>
              </a:rPr>
              <a:t>二</a:t>
            </a:r>
            <a:r>
              <a:rPr lang="en-US" altLang="zh-CN" sz="2800" kern="0" dirty="0" smtClean="0">
                <a:solidFill>
                  <a:srgbClr val="FF0000"/>
                </a:solidFill>
                <a:latin typeface="+mj-lt"/>
                <a:ea typeface="+mj-ea"/>
                <a:cs typeface="+mj-cs"/>
              </a:rPr>
              <a:t>) </a:t>
            </a:r>
            <a:r>
              <a:rPr lang="en-US" altLang="zh-CN" kern="0" dirty="0" smtClean="0">
                <a:latin typeface="+mj-lt"/>
                <a:ea typeface="+mj-ea"/>
                <a:cs typeface="+mj-cs"/>
              </a:rPr>
              <a:t>48</a:t>
            </a:r>
            <a:r>
              <a:rPr lang="zh-CN" altLang="en-US" kern="0" dirty="0" smtClean="0">
                <a:latin typeface="+mj-lt"/>
                <a:ea typeface="+mj-ea"/>
                <a:cs typeface="+mj-cs"/>
              </a:rPr>
              <a:t>学时</a:t>
            </a:r>
            <a:r>
              <a:rPr lang="en-US" altLang="zh-CN" kern="0" dirty="0" smtClean="0">
                <a:latin typeface="+mj-lt"/>
                <a:ea typeface="+mj-ea"/>
                <a:cs typeface="+mj-cs"/>
              </a:rPr>
              <a:t>/3.0</a:t>
            </a:r>
            <a:r>
              <a:rPr lang="zh-CN" altLang="en-US" kern="0" dirty="0" smtClean="0">
                <a:latin typeface="+mj-lt"/>
                <a:ea typeface="+mj-ea"/>
                <a:cs typeface="+mj-cs"/>
              </a:rPr>
              <a:t>学分</a:t>
            </a:r>
            <a:r>
              <a:rPr lang="en-US" altLang="zh-CN" sz="2800" kern="0" dirty="0">
                <a:solidFill>
                  <a:schemeClr val="tx2"/>
                </a:solidFill>
                <a:latin typeface="+mj-lt"/>
                <a:ea typeface="+mj-ea"/>
                <a:cs typeface="+mj-cs"/>
              </a:rPr>
              <a:t>	</a:t>
            </a:r>
            <a:endParaRPr lang="en-US" altLang="zh-CN" sz="2800" kern="0" dirty="0" smtClean="0">
              <a:solidFill>
                <a:schemeClr val="tx2"/>
              </a:solidFill>
              <a:latin typeface="+mj-lt"/>
              <a:ea typeface="+mj-ea"/>
              <a:cs typeface="+mj-cs"/>
            </a:endParaRPr>
          </a:p>
          <a:p>
            <a:pPr>
              <a:defRPr/>
            </a:pPr>
            <a:r>
              <a:rPr lang="en-US" altLang="zh-CN" sz="2800" kern="0" dirty="0">
                <a:solidFill>
                  <a:schemeClr val="tx2"/>
                </a:solidFill>
                <a:latin typeface="+mj-lt"/>
                <a:ea typeface="+mj-ea"/>
                <a:cs typeface="+mj-cs"/>
              </a:rPr>
              <a:t>		</a:t>
            </a:r>
            <a:r>
              <a:rPr lang="en-US" altLang="zh-CN" sz="2800" kern="0" dirty="0" smtClean="0">
                <a:solidFill>
                  <a:schemeClr val="tx2"/>
                </a:solidFill>
                <a:latin typeface="+mj-lt"/>
                <a:ea typeface="+mj-ea"/>
                <a:cs typeface="+mj-cs"/>
              </a:rPr>
              <a:t>			</a:t>
            </a:r>
            <a:r>
              <a:rPr lang="zh-CN" altLang="en-US" kern="0" dirty="0" smtClean="0">
                <a:solidFill>
                  <a:schemeClr val="tx2"/>
                </a:solidFill>
                <a:latin typeface="+mj-lt"/>
                <a:ea typeface="+mj-ea"/>
                <a:cs typeface="+mj-cs"/>
              </a:rPr>
              <a:t>闭卷</a:t>
            </a:r>
            <a:r>
              <a:rPr lang="en-US" altLang="zh-CN" kern="0" dirty="0" smtClean="0">
                <a:solidFill>
                  <a:srgbClr val="FF0000"/>
                </a:solidFill>
              </a:rPr>
              <a:t>  </a:t>
            </a:r>
            <a:r>
              <a:rPr lang="zh-CN" altLang="en-US" dirty="0" smtClean="0">
                <a:solidFill>
                  <a:srgbClr val="002060"/>
                </a:solidFill>
                <a:ea typeface="华文楷体" pitchFamily="2" charset="-122"/>
              </a:rPr>
              <a:t>可</a:t>
            </a:r>
            <a:r>
              <a:rPr lang="zh-CN" altLang="en-US" dirty="0">
                <a:solidFill>
                  <a:srgbClr val="002060"/>
                </a:solidFill>
                <a:ea typeface="华文楷体" pitchFamily="2" charset="-122"/>
              </a:rPr>
              <a:t>带</a:t>
            </a:r>
            <a:r>
              <a:rPr lang="zh-CN" altLang="en-US" dirty="0">
                <a:solidFill>
                  <a:srgbClr val="FF0000"/>
                </a:solidFill>
              </a:rPr>
              <a:t>计算器</a:t>
            </a:r>
            <a:endParaRPr lang="zh-CN" altLang="en-US" sz="2400" kern="0" dirty="0">
              <a:solidFill>
                <a:schemeClr val="tx2"/>
              </a:solidFill>
              <a:latin typeface="+mj-lt"/>
              <a:ea typeface="+mj-ea"/>
              <a:cs typeface="+mj-cs"/>
            </a:endParaRPr>
          </a:p>
        </p:txBody>
      </p:sp>
      <p:sp>
        <p:nvSpPr>
          <p:cNvPr id="1034" name="Line 3"/>
          <p:cNvSpPr>
            <a:spLocks noChangeShapeType="1"/>
          </p:cNvSpPr>
          <p:nvPr/>
        </p:nvSpPr>
        <p:spPr bwMode="auto">
          <a:xfrm>
            <a:off x="395288" y="2708920"/>
            <a:ext cx="7777112" cy="0"/>
          </a:xfrm>
          <a:prstGeom prst="line">
            <a:avLst/>
          </a:prstGeom>
          <a:noFill/>
          <a:ln w="38100" cap="sq">
            <a:solidFill>
              <a:srgbClr val="006600"/>
            </a:solidFill>
            <a:round/>
            <a:headEnd type="none" w="sm" len="sm"/>
            <a:tailEnd type="none" w="sm" len="sm"/>
          </a:ln>
        </p:spPr>
        <p:txBody>
          <a:bodyPr wrap="none" anchor="ctr"/>
          <a:lstStyle/>
          <a:p>
            <a:endParaRPr lang="zh-CN" altLang="en-US"/>
          </a:p>
        </p:txBody>
      </p:sp>
      <p:sp>
        <p:nvSpPr>
          <p:cNvPr id="1035" name="Line 4"/>
          <p:cNvSpPr>
            <a:spLocks noChangeShapeType="1"/>
          </p:cNvSpPr>
          <p:nvPr/>
        </p:nvSpPr>
        <p:spPr bwMode="auto">
          <a:xfrm>
            <a:off x="428625" y="2060848"/>
            <a:ext cx="7696200" cy="0"/>
          </a:xfrm>
          <a:prstGeom prst="line">
            <a:avLst/>
          </a:prstGeom>
          <a:noFill/>
          <a:ln w="76200" cap="sq" cmpd="tri">
            <a:solidFill>
              <a:srgbClr val="006600"/>
            </a:solidFill>
            <a:round/>
            <a:headEnd type="none" w="sm" len="sm"/>
            <a:tailEnd type="none" w="sm" len="sm"/>
          </a:ln>
        </p:spPr>
        <p:txBody>
          <a:bodyPr wrap="none" anchor="ctr"/>
          <a:lstStyle/>
          <a:p>
            <a:endParaRPr lang="zh-CN" altLang="en-US"/>
          </a:p>
        </p:txBody>
      </p:sp>
      <p:sp>
        <p:nvSpPr>
          <p:cNvPr id="1036" name="Text Box 1147"/>
          <p:cNvSpPr txBox="1">
            <a:spLocks noChangeArrowheads="1"/>
          </p:cNvSpPr>
          <p:nvPr/>
        </p:nvSpPr>
        <p:spPr bwMode="auto">
          <a:xfrm>
            <a:off x="971550" y="3717032"/>
            <a:ext cx="7561263" cy="1046440"/>
          </a:xfrm>
          <a:prstGeom prst="rect">
            <a:avLst/>
          </a:prstGeom>
          <a:noFill/>
          <a:ln w="9525">
            <a:noFill/>
            <a:miter lim="800000"/>
            <a:headEnd/>
            <a:tailEnd/>
          </a:ln>
        </p:spPr>
        <p:txBody>
          <a:bodyPr lIns="0" tIns="0" rIns="0" bIns="0">
            <a:spAutoFit/>
          </a:bodyPr>
          <a:lstStyle/>
          <a:p>
            <a:r>
              <a:rPr lang="zh-CN" altLang="en-US" sz="2400" dirty="0"/>
              <a:t>线</a:t>
            </a:r>
            <a:r>
              <a:rPr lang="zh-CN" altLang="en-US" sz="2400" dirty="0" smtClean="0"/>
              <a:t>下</a:t>
            </a:r>
            <a:r>
              <a:rPr lang="en-US" altLang="zh-CN" sz="2400" dirty="0" smtClean="0"/>
              <a:t>3</a:t>
            </a:r>
            <a:r>
              <a:rPr lang="zh-CN" altLang="en-US" sz="2400" dirty="0" smtClean="0"/>
              <a:t>次：西十二</a:t>
            </a:r>
            <a:r>
              <a:rPr lang="zh-CN" altLang="en-US" sz="2400" dirty="0" smtClean="0">
                <a:solidFill>
                  <a:schemeClr val="tx2"/>
                </a:solidFill>
              </a:rPr>
              <a:t>楼</a:t>
            </a:r>
            <a:r>
              <a:rPr lang="en-US" altLang="zh-CN" sz="2400" dirty="0" smtClean="0">
                <a:solidFill>
                  <a:schemeClr val="tx2"/>
                </a:solidFill>
              </a:rPr>
              <a:t>NT202 </a:t>
            </a:r>
            <a:r>
              <a:rPr lang="zh-CN" altLang="en-US" sz="2400" dirty="0" smtClean="0">
                <a:solidFill>
                  <a:schemeClr val="tx2"/>
                </a:solidFill>
              </a:rPr>
              <a:t>教师休息室</a:t>
            </a:r>
            <a:endParaRPr lang="en-US" altLang="zh-CN" sz="2400" dirty="0"/>
          </a:p>
          <a:p>
            <a:r>
              <a:rPr lang="en-US" altLang="zh-CN" sz="2400" dirty="0"/>
              <a:t>	</a:t>
            </a:r>
            <a:r>
              <a:rPr lang="zh-CN" altLang="en-US" sz="2400" dirty="0" smtClean="0"/>
              <a:t>第</a:t>
            </a:r>
            <a:r>
              <a:rPr lang="en-US" altLang="zh-CN" sz="2400" dirty="0" smtClean="0"/>
              <a:t>15</a:t>
            </a:r>
            <a:r>
              <a:rPr lang="zh-CN" altLang="en-US" sz="2400" dirty="0" smtClean="0"/>
              <a:t>周</a:t>
            </a:r>
            <a:r>
              <a:rPr lang="en-US" altLang="zh-CN" sz="2400" dirty="0" smtClean="0"/>
              <a:t>6</a:t>
            </a:r>
            <a:r>
              <a:rPr lang="zh-CN" altLang="en-US" sz="2400" dirty="0" smtClean="0"/>
              <a:t>晚上；第</a:t>
            </a:r>
            <a:r>
              <a:rPr lang="en-US" altLang="zh-CN" sz="2400" dirty="0" smtClean="0"/>
              <a:t>15</a:t>
            </a:r>
            <a:r>
              <a:rPr lang="zh-CN" altLang="en-US" sz="2400" dirty="0" smtClean="0"/>
              <a:t>周日晚上；第</a:t>
            </a:r>
            <a:r>
              <a:rPr lang="en-US" altLang="zh-CN" sz="2400" dirty="0" smtClean="0"/>
              <a:t>16</a:t>
            </a:r>
            <a:r>
              <a:rPr lang="zh-CN" altLang="en-US" sz="2400" dirty="0" smtClean="0"/>
              <a:t>周</a:t>
            </a:r>
            <a:r>
              <a:rPr lang="en-US" altLang="zh-CN" sz="2400" dirty="0" smtClean="0"/>
              <a:t>1</a:t>
            </a:r>
            <a:r>
              <a:rPr lang="zh-CN" altLang="en-US" sz="2400" dirty="0" smtClean="0"/>
              <a:t>晚上</a:t>
            </a:r>
            <a:endParaRPr lang="en-US" altLang="zh-CN" sz="2400" dirty="0" smtClean="0"/>
          </a:p>
          <a:p>
            <a:r>
              <a:rPr lang="en-US" altLang="zh-CN" dirty="0" smtClean="0"/>
              <a:t>	</a:t>
            </a:r>
            <a:r>
              <a:rPr lang="zh-CN" altLang="en-US" dirty="0" smtClean="0"/>
              <a:t>晚上</a:t>
            </a:r>
            <a:r>
              <a:rPr lang="en-US" altLang="zh-CN" dirty="0" smtClean="0"/>
              <a:t>7:30~9:30，</a:t>
            </a:r>
            <a:endParaRPr lang="zh-CN" altLang="en-US" dirty="0">
              <a:solidFill>
                <a:schemeClr val="tx2"/>
              </a:solidFill>
            </a:endParaRPr>
          </a:p>
        </p:txBody>
      </p:sp>
      <p:sp>
        <p:nvSpPr>
          <p:cNvPr id="1037" name="Line 3"/>
          <p:cNvSpPr>
            <a:spLocks noChangeShapeType="1"/>
          </p:cNvSpPr>
          <p:nvPr/>
        </p:nvSpPr>
        <p:spPr bwMode="auto">
          <a:xfrm>
            <a:off x="468313" y="5373688"/>
            <a:ext cx="7199312" cy="0"/>
          </a:xfrm>
          <a:prstGeom prst="line">
            <a:avLst/>
          </a:prstGeom>
          <a:noFill/>
          <a:ln w="38100" cap="sq">
            <a:solidFill>
              <a:srgbClr val="006600"/>
            </a:solidFill>
            <a:round/>
            <a:headEnd type="none" w="sm" len="sm"/>
            <a:tailEnd type="none" w="sm" len="sm"/>
          </a:ln>
        </p:spPr>
        <p:txBody>
          <a:bodyPr wrap="none" anchor="ctr"/>
          <a:lstStyle/>
          <a:p>
            <a:endParaRPr lang="zh-CN" altLang="en-US"/>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6082" name="灯片编号占位符 5"/>
          <p:cNvSpPr>
            <a:spLocks noGrp="1"/>
          </p:cNvSpPr>
          <p:nvPr>
            <p:ph type="sldNum" sz="quarter" idx="12"/>
          </p:nvPr>
        </p:nvSpPr>
        <p:spPr>
          <a:noFill/>
        </p:spPr>
        <p:txBody>
          <a:bodyPr/>
          <a:lstStyle/>
          <a:p>
            <a:fld id="{4DDBDFFF-6AEB-4D1D-A9BD-EF35E588E266}" type="slidenum">
              <a:rPr lang="zh-CN" altLang="en-US" smtClean="0"/>
              <a:pPr/>
              <a:t>10</a:t>
            </a:fld>
            <a:endParaRPr lang="en-US" altLang="zh-CN" smtClean="0"/>
          </a:p>
        </p:txBody>
      </p:sp>
      <p:sp>
        <p:nvSpPr>
          <p:cNvPr id="46083" name="Rectangle 2"/>
          <p:cNvSpPr>
            <a:spLocks noGrp="1" noChangeArrowheads="1"/>
          </p:cNvSpPr>
          <p:nvPr>
            <p:ph type="title"/>
          </p:nvPr>
        </p:nvSpPr>
        <p:spPr/>
        <p:txBody>
          <a:bodyPr/>
          <a:lstStyle/>
          <a:p>
            <a:pPr eaLnBrk="1" hangingPunct="1"/>
            <a:r>
              <a:rPr lang="zh-CN" altLang="en-US" sz="3600" smtClean="0"/>
              <a:t>运放电路</a:t>
            </a:r>
          </a:p>
        </p:txBody>
      </p:sp>
      <p:sp>
        <p:nvSpPr>
          <p:cNvPr id="46084" name="Rectangle 3"/>
          <p:cNvSpPr>
            <a:spLocks noGrp="1" noChangeArrowheads="1"/>
          </p:cNvSpPr>
          <p:nvPr>
            <p:ph type="body" idx="1"/>
          </p:nvPr>
        </p:nvSpPr>
        <p:spPr>
          <a:xfrm>
            <a:off x="1042988" y="1341438"/>
            <a:ext cx="7056437" cy="2552700"/>
          </a:xfrm>
        </p:spPr>
        <p:txBody>
          <a:bodyPr/>
          <a:lstStyle/>
          <a:p>
            <a:pPr eaLnBrk="1" hangingPunct="1"/>
            <a:r>
              <a:rPr lang="zh-CN" altLang="en-US" sz="2400" dirty="0" smtClean="0"/>
              <a:t>运放电路</a:t>
            </a:r>
          </a:p>
          <a:p>
            <a:pPr lvl="1" eaLnBrk="1" hangingPunct="1"/>
            <a:r>
              <a:rPr lang="zh-CN" altLang="en-US" sz="2000" dirty="0" smtClean="0"/>
              <a:t>第</a:t>
            </a:r>
            <a:r>
              <a:rPr lang="en-US" altLang="zh-CN" sz="2000" dirty="0" smtClean="0"/>
              <a:t>2</a:t>
            </a:r>
            <a:r>
              <a:rPr lang="zh-CN" altLang="en-US" sz="2000" dirty="0" smtClean="0"/>
              <a:t>章  运算放大器</a:t>
            </a:r>
          </a:p>
          <a:p>
            <a:pPr lvl="1" eaLnBrk="1" hangingPunct="1"/>
            <a:r>
              <a:rPr lang="zh-CN" altLang="en-US" sz="2000" dirty="0" smtClean="0"/>
              <a:t>第</a:t>
            </a:r>
            <a:r>
              <a:rPr lang="en-US" altLang="zh-CN" sz="2000" dirty="0" smtClean="0"/>
              <a:t>10</a:t>
            </a:r>
            <a:r>
              <a:rPr lang="zh-CN" altLang="en-US" sz="2000" dirty="0" smtClean="0"/>
              <a:t>章  信号处理与产生电路（正弦产生、电压比较）</a:t>
            </a:r>
          </a:p>
          <a:p>
            <a:pPr eaLnBrk="1" hangingPunct="1"/>
            <a:r>
              <a:rPr lang="zh-CN" altLang="en-US" sz="2400" dirty="0" smtClean="0"/>
              <a:t>常见考题</a:t>
            </a:r>
          </a:p>
        </p:txBody>
      </p:sp>
      <p:sp>
        <p:nvSpPr>
          <p:cNvPr id="46085" name="Text Box 4">
            <a:hlinkClick r:id="rId2" action="ppaction://hlinkpres?slideindex=1&amp;slidetitle=PowerPoint 演示文稿"/>
          </p:cNvPr>
          <p:cNvSpPr txBox="1">
            <a:spLocks noChangeArrowheads="1"/>
          </p:cNvSpPr>
          <p:nvPr/>
        </p:nvSpPr>
        <p:spPr bwMode="auto">
          <a:xfrm>
            <a:off x="0" y="3062288"/>
            <a:ext cx="4319588" cy="366712"/>
          </a:xfrm>
          <a:prstGeom prst="rect">
            <a:avLst/>
          </a:prstGeom>
          <a:noFill/>
          <a:ln w="9525">
            <a:noFill/>
            <a:miter lim="800000"/>
            <a:headEnd/>
            <a:tailEnd/>
          </a:ln>
        </p:spPr>
        <p:txBody>
          <a:bodyPr>
            <a:spAutoFit/>
          </a:bodyPr>
          <a:lstStyle/>
          <a:p>
            <a:pPr>
              <a:lnSpc>
                <a:spcPct val="90000"/>
              </a:lnSpc>
              <a:spcBef>
                <a:spcPct val="50000"/>
              </a:spcBef>
            </a:pPr>
            <a:r>
              <a:rPr lang="en-US" altLang="zh-CN">
                <a:solidFill>
                  <a:srgbClr val="0033CC"/>
                </a:solidFill>
              </a:rPr>
              <a:t>2.1  </a:t>
            </a:r>
            <a:r>
              <a:rPr lang="zh-CN" altLang="en-US">
                <a:solidFill>
                  <a:srgbClr val="0033CC"/>
                </a:solidFill>
              </a:rPr>
              <a:t>集成电路运算放大器</a:t>
            </a:r>
          </a:p>
        </p:txBody>
      </p:sp>
      <p:sp>
        <p:nvSpPr>
          <p:cNvPr id="46086" name="Text Box 5">
            <a:hlinkClick r:id="rId3" action="ppaction://hlinkpres?slideindex=1&amp;slidetitle="/>
          </p:cNvPr>
          <p:cNvSpPr txBox="1">
            <a:spLocks noChangeArrowheads="1"/>
          </p:cNvSpPr>
          <p:nvPr/>
        </p:nvSpPr>
        <p:spPr bwMode="auto">
          <a:xfrm>
            <a:off x="0" y="3421063"/>
            <a:ext cx="4319588" cy="366712"/>
          </a:xfrm>
          <a:prstGeom prst="rect">
            <a:avLst/>
          </a:prstGeom>
          <a:noFill/>
          <a:ln w="9525">
            <a:noFill/>
            <a:miter lim="800000"/>
            <a:headEnd/>
            <a:tailEnd/>
          </a:ln>
        </p:spPr>
        <p:txBody>
          <a:bodyPr>
            <a:spAutoFit/>
          </a:bodyPr>
          <a:lstStyle/>
          <a:p>
            <a:pPr>
              <a:lnSpc>
                <a:spcPct val="90000"/>
              </a:lnSpc>
              <a:spcBef>
                <a:spcPct val="50000"/>
              </a:spcBef>
            </a:pPr>
            <a:r>
              <a:rPr lang="en-US" altLang="zh-CN">
                <a:solidFill>
                  <a:srgbClr val="0033CC"/>
                </a:solidFill>
              </a:rPr>
              <a:t>2.2  </a:t>
            </a:r>
            <a:r>
              <a:rPr lang="zh-CN" altLang="en-US">
                <a:solidFill>
                  <a:srgbClr val="0033CC"/>
                </a:solidFill>
              </a:rPr>
              <a:t>理想运算放大器</a:t>
            </a:r>
          </a:p>
        </p:txBody>
      </p:sp>
      <p:sp>
        <p:nvSpPr>
          <p:cNvPr id="46087" name="Text Box 6">
            <a:hlinkClick r:id="rId4" action="ppaction://hlinkpres?slideindex=1&amp;slidetitle=PowerPoint 演示文稿"/>
          </p:cNvPr>
          <p:cNvSpPr txBox="1">
            <a:spLocks noChangeArrowheads="1"/>
          </p:cNvSpPr>
          <p:nvPr/>
        </p:nvSpPr>
        <p:spPr bwMode="auto">
          <a:xfrm>
            <a:off x="0" y="3783013"/>
            <a:ext cx="4319588" cy="366712"/>
          </a:xfrm>
          <a:prstGeom prst="rect">
            <a:avLst/>
          </a:prstGeom>
          <a:noFill/>
          <a:ln w="9525">
            <a:noFill/>
            <a:miter lim="800000"/>
            <a:headEnd/>
            <a:tailEnd/>
          </a:ln>
        </p:spPr>
        <p:txBody>
          <a:bodyPr>
            <a:spAutoFit/>
          </a:bodyPr>
          <a:lstStyle/>
          <a:p>
            <a:pPr>
              <a:lnSpc>
                <a:spcPct val="90000"/>
              </a:lnSpc>
              <a:spcBef>
                <a:spcPct val="50000"/>
              </a:spcBef>
            </a:pPr>
            <a:r>
              <a:rPr lang="en-US" altLang="zh-CN">
                <a:solidFill>
                  <a:srgbClr val="0033CC"/>
                </a:solidFill>
              </a:rPr>
              <a:t>2.3  </a:t>
            </a:r>
            <a:r>
              <a:rPr lang="zh-CN" altLang="en-US">
                <a:solidFill>
                  <a:srgbClr val="0033CC"/>
                </a:solidFill>
              </a:rPr>
              <a:t>基本线性运放电路</a:t>
            </a:r>
          </a:p>
        </p:txBody>
      </p:sp>
      <p:sp>
        <p:nvSpPr>
          <p:cNvPr id="46088" name="Text Box 7">
            <a:hlinkClick r:id="rId5" action="ppaction://hlinkpres?slideindex=1&amp;slidetitle=PowerPoint 演示文稿"/>
          </p:cNvPr>
          <p:cNvSpPr txBox="1">
            <a:spLocks noChangeArrowheads="1"/>
          </p:cNvSpPr>
          <p:nvPr/>
        </p:nvSpPr>
        <p:spPr bwMode="auto">
          <a:xfrm>
            <a:off x="0" y="4149725"/>
            <a:ext cx="4289425" cy="701675"/>
          </a:xfrm>
          <a:prstGeom prst="rect">
            <a:avLst/>
          </a:prstGeom>
          <a:noFill/>
          <a:ln w="9525">
            <a:noFill/>
            <a:miter lim="800000"/>
            <a:headEnd/>
            <a:tailEnd/>
          </a:ln>
        </p:spPr>
        <p:txBody>
          <a:bodyPr>
            <a:spAutoFit/>
          </a:bodyPr>
          <a:lstStyle/>
          <a:p>
            <a:r>
              <a:rPr lang="en-US" altLang="zh-CN">
                <a:solidFill>
                  <a:srgbClr val="0033CC"/>
                </a:solidFill>
              </a:rPr>
              <a:t>2.4  </a:t>
            </a:r>
            <a:r>
              <a:rPr lang="zh-CN" altLang="en-US">
                <a:solidFill>
                  <a:srgbClr val="0033CC"/>
                </a:solidFill>
              </a:rPr>
              <a:t>同相输入和反相输入放大电路</a:t>
            </a:r>
          </a:p>
          <a:p>
            <a:r>
              <a:rPr lang="zh-CN" altLang="en-US">
                <a:solidFill>
                  <a:srgbClr val="0033CC"/>
                </a:solidFill>
              </a:rPr>
              <a:t>       的其他应用</a:t>
            </a:r>
          </a:p>
        </p:txBody>
      </p:sp>
      <p:sp>
        <p:nvSpPr>
          <p:cNvPr id="46089" name="AutoShape 8"/>
          <p:cNvSpPr>
            <a:spLocks/>
          </p:cNvSpPr>
          <p:nvPr/>
        </p:nvSpPr>
        <p:spPr bwMode="auto">
          <a:xfrm>
            <a:off x="3924300" y="3933825"/>
            <a:ext cx="144463" cy="936625"/>
          </a:xfrm>
          <a:prstGeom prst="rightBrace">
            <a:avLst>
              <a:gd name="adj1" fmla="val 54029"/>
              <a:gd name="adj2" fmla="val 50000"/>
            </a:avLst>
          </a:prstGeom>
          <a:noFill/>
          <a:ln w="28575">
            <a:solidFill>
              <a:schemeClr val="tx1"/>
            </a:solidFill>
            <a:miter lim="800000"/>
            <a:headEnd/>
            <a:tailEnd/>
          </a:ln>
        </p:spPr>
        <p:txBody>
          <a:bodyPr wrap="none" anchor="ctr"/>
          <a:lstStyle/>
          <a:p>
            <a:endParaRPr lang="zh-CN" altLang="en-US"/>
          </a:p>
        </p:txBody>
      </p:sp>
      <p:sp>
        <p:nvSpPr>
          <p:cNvPr id="46090" name="AutoShape 9"/>
          <p:cNvSpPr>
            <a:spLocks/>
          </p:cNvSpPr>
          <p:nvPr/>
        </p:nvSpPr>
        <p:spPr bwMode="auto">
          <a:xfrm>
            <a:off x="3059113" y="3086100"/>
            <a:ext cx="73025" cy="630238"/>
          </a:xfrm>
          <a:prstGeom prst="rightBrace">
            <a:avLst>
              <a:gd name="adj1" fmla="val 71920"/>
              <a:gd name="adj2" fmla="val 50000"/>
            </a:avLst>
          </a:prstGeom>
          <a:noFill/>
          <a:ln w="28575">
            <a:solidFill>
              <a:schemeClr val="tx1"/>
            </a:solidFill>
            <a:miter lim="800000"/>
            <a:headEnd/>
            <a:tailEnd/>
          </a:ln>
        </p:spPr>
        <p:txBody>
          <a:bodyPr wrap="none" anchor="ctr"/>
          <a:lstStyle/>
          <a:p>
            <a:endParaRPr lang="zh-CN" altLang="en-US"/>
          </a:p>
        </p:txBody>
      </p:sp>
      <p:sp>
        <p:nvSpPr>
          <p:cNvPr id="46091" name="Text Box 10"/>
          <p:cNvSpPr txBox="1">
            <a:spLocks noChangeArrowheads="1"/>
          </p:cNvSpPr>
          <p:nvPr/>
        </p:nvSpPr>
        <p:spPr bwMode="auto">
          <a:xfrm>
            <a:off x="3203575" y="3230563"/>
            <a:ext cx="1081088" cy="396875"/>
          </a:xfrm>
          <a:prstGeom prst="rect">
            <a:avLst/>
          </a:prstGeom>
          <a:noFill/>
          <a:ln w="9525">
            <a:noFill/>
            <a:miter lim="800000"/>
            <a:headEnd/>
            <a:tailEnd/>
          </a:ln>
        </p:spPr>
        <p:txBody>
          <a:bodyPr>
            <a:spAutoFit/>
          </a:bodyPr>
          <a:lstStyle/>
          <a:p>
            <a:pPr>
              <a:spcBef>
                <a:spcPct val="50000"/>
              </a:spcBef>
            </a:pPr>
            <a:r>
              <a:rPr lang="zh-CN" altLang="en-US"/>
              <a:t>概念</a:t>
            </a:r>
          </a:p>
        </p:txBody>
      </p:sp>
      <p:sp>
        <p:nvSpPr>
          <p:cNvPr id="46092" name="Text Box 11"/>
          <p:cNvSpPr txBox="1">
            <a:spLocks noChangeArrowheads="1"/>
          </p:cNvSpPr>
          <p:nvPr/>
        </p:nvSpPr>
        <p:spPr bwMode="auto">
          <a:xfrm>
            <a:off x="4067175" y="4221163"/>
            <a:ext cx="1584325" cy="396875"/>
          </a:xfrm>
          <a:prstGeom prst="rect">
            <a:avLst/>
          </a:prstGeom>
          <a:noFill/>
          <a:ln w="9525">
            <a:noFill/>
            <a:miter lim="800000"/>
            <a:headEnd/>
            <a:tailEnd/>
          </a:ln>
        </p:spPr>
        <p:txBody>
          <a:bodyPr>
            <a:spAutoFit/>
          </a:bodyPr>
          <a:lstStyle/>
          <a:p>
            <a:pPr>
              <a:spcBef>
                <a:spcPct val="50000"/>
              </a:spcBef>
            </a:pPr>
            <a:r>
              <a:rPr lang="zh-CN" altLang="en-US"/>
              <a:t>各种电路</a:t>
            </a:r>
          </a:p>
        </p:txBody>
      </p:sp>
      <p:sp>
        <p:nvSpPr>
          <p:cNvPr id="46093" name="Text Box 12">
            <a:hlinkClick r:id="rId6"/>
          </p:cNvPr>
          <p:cNvSpPr txBox="1">
            <a:spLocks noChangeArrowheads="1"/>
          </p:cNvSpPr>
          <p:nvPr/>
        </p:nvSpPr>
        <p:spPr bwMode="auto">
          <a:xfrm>
            <a:off x="142875" y="5589588"/>
            <a:ext cx="4452938" cy="304800"/>
          </a:xfrm>
          <a:prstGeom prst="rect">
            <a:avLst/>
          </a:prstGeom>
          <a:noFill/>
          <a:ln w="12700" cap="sq">
            <a:noFill/>
            <a:miter lim="800000"/>
            <a:headEnd type="none" w="sm" len="sm"/>
            <a:tailEnd type="none" w="sm" len="sm"/>
          </a:ln>
        </p:spPr>
        <p:txBody>
          <a:bodyPr lIns="0" tIns="0" rIns="0" bIns="0" anchor="ctr">
            <a:spAutoFit/>
          </a:bodyPr>
          <a:lstStyle/>
          <a:p>
            <a:pPr>
              <a:spcBef>
                <a:spcPct val="50000"/>
              </a:spcBef>
            </a:pPr>
            <a:r>
              <a:rPr lang="en-US" altLang="zh-CN">
                <a:solidFill>
                  <a:srgbClr val="0033CC"/>
                </a:solidFill>
              </a:rPr>
              <a:t>10.5  </a:t>
            </a:r>
            <a:r>
              <a:rPr lang="zh-CN" altLang="en-US">
                <a:solidFill>
                  <a:srgbClr val="0033CC"/>
                </a:solidFill>
              </a:rPr>
              <a:t>正弦波振荡电路的振荡条件</a:t>
            </a:r>
          </a:p>
        </p:txBody>
      </p:sp>
      <p:sp>
        <p:nvSpPr>
          <p:cNvPr id="46094" name="Text Box 13">
            <a:hlinkClick r:id="rId7"/>
          </p:cNvPr>
          <p:cNvSpPr txBox="1">
            <a:spLocks noChangeArrowheads="1"/>
          </p:cNvSpPr>
          <p:nvPr/>
        </p:nvSpPr>
        <p:spPr bwMode="auto">
          <a:xfrm>
            <a:off x="142875" y="5949950"/>
            <a:ext cx="4237038" cy="304800"/>
          </a:xfrm>
          <a:prstGeom prst="rect">
            <a:avLst/>
          </a:prstGeom>
          <a:noFill/>
          <a:ln w="12700" cap="sq">
            <a:noFill/>
            <a:miter lim="800000"/>
            <a:headEnd type="none" w="sm" len="sm"/>
            <a:tailEnd type="none" w="sm" len="sm"/>
          </a:ln>
        </p:spPr>
        <p:txBody>
          <a:bodyPr lIns="0" tIns="0" rIns="0" bIns="0" anchor="ctr">
            <a:spAutoFit/>
          </a:bodyPr>
          <a:lstStyle/>
          <a:p>
            <a:pPr>
              <a:spcBef>
                <a:spcPct val="50000"/>
              </a:spcBef>
            </a:pPr>
            <a:r>
              <a:rPr lang="en-US" altLang="zh-CN">
                <a:solidFill>
                  <a:srgbClr val="0033CC"/>
                </a:solidFill>
              </a:rPr>
              <a:t>10.6  RC</a:t>
            </a:r>
            <a:r>
              <a:rPr lang="zh-CN" altLang="en-US">
                <a:solidFill>
                  <a:srgbClr val="0033CC"/>
                </a:solidFill>
              </a:rPr>
              <a:t>正弦波振荡电路</a:t>
            </a:r>
          </a:p>
        </p:txBody>
      </p:sp>
      <p:sp>
        <p:nvSpPr>
          <p:cNvPr id="46095" name="Text Box 14">
            <a:hlinkClick r:id="rId8"/>
          </p:cNvPr>
          <p:cNvSpPr txBox="1">
            <a:spLocks noChangeArrowheads="1"/>
          </p:cNvSpPr>
          <p:nvPr/>
        </p:nvSpPr>
        <p:spPr bwMode="auto">
          <a:xfrm>
            <a:off x="142875" y="5084763"/>
            <a:ext cx="5942013" cy="304800"/>
          </a:xfrm>
          <a:prstGeom prst="rect">
            <a:avLst/>
          </a:prstGeom>
          <a:noFill/>
          <a:ln w="12700" cap="sq">
            <a:noFill/>
            <a:miter lim="800000"/>
            <a:headEnd type="none" w="sm" len="sm"/>
            <a:tailEnd type="none" w="sm" len="sm"/>
          </a:ln>
        </p:spPr>
        <p:txBody>
          <a:bodyPr lIns="0" tIns="0" rIns="0" bIns="0" anchor="ctr">
            <a:spAutoFit/>
          </a:bodyPr>
          <a:lstStyle/>
          <a:p>
            <a:pPr>
              <a:spcBef>
                <a:spcPct val="50000"/>
              </a:spcBef>
            </a:pPr>
            <a:r>
              <a:rPr lang="en-US" altLang="zh-CN">
                <a:solidFill>
                  <a:srgbClr val="0033CC"/>
                </a:solidFill>
              </a:rPr>
              <a:t>10.8  </a:t>
            </a:r>
            <a:r>
              <a:rPr lang="zh-CN" altLang="en-US">
                <a:solidFill>
                  <a:srgbClr val="0033CC"/>
                </a:solidFill>
              </a:rPr>
              <a:t>非正弦信号产生电路</a:t>
            </a:r>
            <a:r>
              <a:rPr lang="zh-CN" altLang="en-US">
                <a:solidFill>
                  <a:schemeClr val="hlink"/>
                </a:solidFill>
              </a:rPr>
              <a:t>－比较器，方波、三角波</a:t>
            </a:r>
          </a:p>
        </p:txBody>
      </p:sp>
      <p:grpSp>
        <p:nvGrpSpPr>
          <p:cNvPr id="46096" name="Group 15"/>
          <p:cNvGrpSpPr>
            <a:grpSpLocks/>
          </p:cNvGrpSpPr>
          <p:nvPr/>
        </p:nvGrpSpPr>
        <p:grpSpPr bwMode="auto">
          <a:xfrm>
            <a:off x="5292725" y="3860800"/>
            <a:ext cx="1295400" cy="504825"/>
            <a:chOff x="4422" y="935"/>
            <a:chExt cx="816" cy="318"/>
          </a:xfrm>
        </p:grpSpPr>
        <p:sp>
          <p:nvSpPr>
            <p:cNvPr id="46115" name="Oval 16"/>
            <p:cNvSpPr>
              <a:spLocks noChangeArrowheads="1"/>
            </p:cNvSpPr>
            <p:nvPr/>
          </p:nvSpPr>
          <p:spPr bwMode="auto">
            <a:xfrm>
              <a:off x="4422" y="935"/>
              <a:ext cx="816" cy="318"/>
            </a:xfrm>
            <a:prstGeom prst="ellipse">
              <a:avLst/>
            </a:prstGeom>
            <a:solidFill>
              <a:schemeClr val="accent1"/>
            </a:solidFill>
            <a:ln w="38100">
              <a:solidFill>
                <a:schemeClr val="hlink"/>
              </a:solidFill>
              <a:miter lim="800000"/>
              <a:headEnd/>
              <a:tailEnd/>
            </a:ln>
          </p:spPr>
          <p:txBody>
            <a:bodyPr wrap="none" anchor="ctr"/>
            <a:lstStyle/>
            <a:p>
              <a:endParaRPr lang="zh-CN" altLang="en-US"/>
            </a:p>
          </p:txBody>
        </p:sp>
        <p:sp>
          <p:nvSpPr>
            <p:cNvPr id="46116" name="Text Box 17"/>
            <p:cNvSpPr txBox="1">
              <a:spLocks noChangeArrowheads="1"/>
            </p:cNvSpPr>
            <p:nvPr/>
          </p:nvSpPr>
          <p:spPr bwMode="auto">
            <a:xfrm>
              <a:off x="4580" y="950"/>
              <a:ext cx="499" cy="288"/>
            </a:xfrm>
            <a:prstGeom prst="rect">
              <a:avLst/>
            </a:prstGeom>
            <a:noFill/>
            <a:ln w="9525">
              <a:noFill/>
              <a:miter lim="800000"/>
              <a:headEnd/>
              <a:tailEnd/>
            </a:ln>
          </p:spPr>
          <p:txBody>
            <a:bodyPr>
              <a:spAutoFit/>
            </a:bodyPr>
            <a:lstStyle/>
            <a:p>
              <a:pPr algn="ctr">
                <a:spcBef>
                  <a:spcPct val="50000"/>
                </a:spcBef>
              </a:pPr>
              <a:r>
                <a:rPr lang="en-US" altLang="zh-CN" sz="2400"/>
                <a:t>1</a:t>
              </a:r>
              <a:r>
                <a:rPr lang="zh-CN" altLang="en-US" sz="2400"/>
                <a:t>题</a:t>
              </a:r>
            </a:p>
          </p:txBody>
        </p:sp>
      </p:grpSp>
      <p:grpSp>
        <p:nvGrpSpPr>
          <p:cNvPr id="46097" name="Group 18"/>
          <p:cNvGrpSpPr>
            <a:grpSpLocks/>
          </p:cNvGrpSpPr>
          <p:nvPr/>
        </p:nvGrpSpPr>
        <p:grpSpPr bwMode="auto">
          <a:xfrm>
            <a:off x="6948488" y="3789363"/>
            <a:ext cx="1295400" cy="504825"/>
            <a:chOff x="4422" y="935"/>
            <a:chExt cx="816" cy="318"/>
          </a:xfrm>
        </p:grpSpPr>
        <p:sp>
          <p:nvSpPr>
            <p:cNvPr id="46113" name="Oval 19"/>
            <p:cNvSpPr>
              <a:spLocks noChangeArrowheads="1"/>
            </p:cNvSpPr>
            <p:nvPr/>
          </p:nvSpPr>
          <p:spPr bwMode="auto">
            <a:xfrm>
              <a:off x="4422" y="935"/>
              <a:ext cx="816" cy="318"/>
            </a:xfrm>
            <a:prstGeom prst="ellipse">
              <a:avLst/>
            </a:prstGeom>
            <a:solidFill>
              <a:schemeClr val="accent1"/>
            </a:solidFill>
            <a:ln w="38100">
              <a:solidFill>
                <a:srgbClr val="006600"/>
              </a:solidFill>
              <a:miter lim="800000"/>
              <a:headEnd/>
              <a:tailEnd/>
            </a:ln>
          </p:spPr>
          <p:txBody>
            <a:bodyPr wrap="none" anchor="ctr"/>
            <a:lstStyle/>
            <a:p>
              <a:endParaRPr lang="zh-CN" altLang="en-US"/>
            </a:p>
          </p:txBody>
        </p:sp>
        <p:sp>
          <p:nvSpPr>
            <p:cNvPr id="46114" name="Text Box 20"/>
            <p:cNvSpPr txBox="1">
              <a:spLocks noChangeArrowheads="1"/>
            </p:cNvSpPr>
            <p:nvPr/>
          </p:nvSpPr>
          <p:spPr bwMode="auto">
            <a:xfrm>
              <a:off x="4580" y="950"/>
              <a:ext cx="499" cy="288"/>
            </a:xfrm>
            <a:prstGeom prst="rect">
              <a:avLst/>
            </a:prstGeom>
            <a:noFill/>
            <a:ln w="9525">
              <a:noFill/>
              <a:miter lim="800000"/>
              <a:headEnd/>
              <a:tailEnd/>
            </a:ln>
          </p:spPr>
          <p:txBody>
            <a:bodyPr>
              <a:spAutoFit/>
            </a:bodyPr>
            <a:lstStyle/>
            <a:p>
              <a:pPr algn="ctr">
                <a:spcBef>
                  <a:spcPct val="50000"/>
                </a:spcBef>
              </a:pPr>
              <a:r>
                <a:rPr lang="en-US" altLang="zh-CN" sz="2400"/>
                <a:t>1</a:t>
              </a:r>
              <a:r>
                <a:rPr lang="zh-CN" altLang="en-US" sz="2400"/>
                <a:t>题</a:t>
              </a:r>
            </a:p>
          </p:txBody>
        </p:sp>
      </p:grpSp>
      <p:grpSp>
        <p:nvGrpSpPr>
          <p:cNvPr id="46098" name="Group 21"/>
          <p:cNvGrpSpPr>
            <a:grpSpLocks/>
          </p:cNvGrpSpPr>
          <p:nvPr/>
        </p:nvGrpSpPr>
        <p:grpSpPr bwMode="auto">
          <a:xfrm>
            <a:off x="7308850" y="5300663"/>
            <a:ext cx="1295400" cy="504825"/>
            <a:chOff x="4422" y="935"/>
            <a:chExt cx="816" cy="318"/>
          </a:xfrm>
        </p:grpSpPr>
        <p:sp>
          <p:nvSpPr>
            <p:cNvPr id="46111" name="Oval 22"/>
            <p:cNvSpPr>
              <a:spLocks noChangeArrowheads="1"/>
            </p:cNvSpPr>
            <p:nvPr/>
          </p:nvSpPr>
          <p:spPr bwMode="auto">
            <a:xfrm>
              <a:off x="4422" y="935"/>
              <a:ext cx="816" cy="318"/>
            </a:xfrm>
            <a:prstGeom prst="ellipse">
              <a:avLst/>
            </a:prstGeom>
            <a:solidFill>
              <a:schemeClr val="accent1"/>
            </a:solidFill>
            <a:ln w="38100">
              <a:solidFill>
                <a:schemeClr val="hlink"/>
              </a:solidFill>
              <a:miter lim="800000"/>
              <a:headEnd/>
              <a:tailEnd/>
            </a:ln>
          </p:spPr>
          <p:txBody>
            <a:bodyPr wrap="none" anchor="ctr"/>
            <a:lstStyle/>
            <a:p>
              <a:endParaRPr lang="zh-CN" altLang="en-US"/>
            </a:p>
          </p:txBody>
        </p:sp>
        <p:sp>
          <p:nvSpPr>
            <p:cNvPr id="46112" name="Text Box 23"/>
            <p:cNvSpPr txBox="1">
              <a:spLocks noChangeArrowheads="1"/>
            </p:cNvSpPr>
            <p:nvPr/>
          </p:nvSpPr>
          <p:spPr bwMode="auto">
            <a:xfrm>
              <a:off x="4580" y="950"/>
              <a:ext cx="499" cy="288"/>
            </a:xfrm>
            <a:prstGeom prst="rect">
              <a:avLst/>
            </a:prstGeom>
            <a:noFill/>
            <a:ln w="9525">
              <a:noFill/>
              <a:miter lim="800000"/>
              <a:headEnd/>
              <a:tailEnd/>
            </a:ln>
          </p:spPr>
          <p:txBody>
            <a:bodyPr>
              <a:spAutoFit/>
            </a:bodyPr>
            <a:lstStyle/>
            <a:p>
              <a:pPr algn="ctr">
                <a:spcBef>
                  <a:spcPct val="50000"/>
                </a:spcBef>
              </a:pPr>
              <a:r>
                <a:rPr lang="en-US" altLang="zh-CN" sz="2400"/>
                <a:t>1</a:t>
              </a:r>
              <a:r>
                <a:rPr lang="zh-CN" altLang="en-US" sz="2400"/>
                <a:t>题</a:t>
              </a:r>
            </a:p>
          </p:txBody>
        </p:sp>
      </p:grpSp>
      <p:sp>
        <p:nvSpPr>
          <p:cNvPr id="46099" name="Text Box 24">
            <a:hlinkClick r:id="rId9"/>
          </p:cNvPr>
          <p:cNvSpPr txBox="1">
            <a:spLocks noChangeArrowheads="1"/>
          </p:cNvSpPr>
          <p:nvPr/>
        </p:nvSpPr>
        <p:spPr bwMode="auto">
          <a:xfrm>
            <a:off x="3924300" y="5589588"/>
            <a:ext cx="5059363" cy="304800"/>
          </a:xfrm>
          <a:prstGeom prst="rect">
            <a:avLst/>
          </a:prstGeom>
          <a:noFill/>
          <a:ln w="12700" cap="sq" algn="ctr">
            <a:noFill/>
            <a:miter lim="800000"/>
            <a:headEnd type="none" w="sm" len="sm"/>
            <a:tailEnd type="none" w="sm" len="sm"/>
          </a:ln>
        </p:spPr>
        <p:txBody>
          <a:bodyPr lIns="0" tIns="0" rIns="0" bIns="0" anchor="ctr">
            <a:spAutoFit/>
          </a:bodyPr>
          <a:lstStyle/>
          <a:p>
            <a:pPr>
              <a:spcBef>
                <a:spcPct val="50000"/>
              </a:spcBef>
            </a:pPr>
            <a:r>
              <a:rPr lang="en-US" altLang="zh-CN">
                <a:solidFill>
                  <a:srgbClr val="0033CC"/>
                </a:solidFill>
              </a:rPr>
              <a:t>8.6  </a:t>
            </a:r>
            <a:r>
              <a:rPr lang="zh-CN" altLang="en-US">
                <a:solidFill>
                  <a:srgbClr val="0033CC"/>
                </a:solidFill>
              </a:rPr>
              <a:t>负反馈放大电路的稳定性</a:t>
            </a:r>
          </a:p>
        </p:txBody>
      </p:sp>
      <p:sp>
        <p:nvSpPr>
          <p:cNvPr id="46100" name="Rectangle 25"/>
          <p:cNvSpPr>
            <a:spLocks noChangeArrowheads="1"/>
          </p:cNvSpPr>
          <p:nvPr/>
        </p:nvSpPr>
        <p:spPr bwMode="auto">
          <a:xfrm>
            <a:off x="4284663" y="5948363"/>
            <a:ext cx="4032250" cy="396875"/>
          </a:xfrm>
          <a:prstGeom prst="rect">
            <a:avLst/>
          </a:prstGeom>
          <a:noFill/>
          <a:ln w="9525" algn="ctr">
            <a:noFill/>
            <a:miter lim="800000"/>
            <a:headEnd/>
            <a:tailEnd/>
          </a:ln>
        </p:spPr>
        <p:txBody>
          <a:bodyPr anchor="ctr">
            <a:spAutoFit/>
          </a:bodyPr>
          <a:lstStyle/>
          <a:p>
            <a:r>
              <a:rPr kumimoji="0" lang="zh-CN" altLang="en-US">
                <a:solidFill>
                  <a:srgbClr val="CC3300"/>
                </a:solidFill>
              </a:rPr>
              <a:t>产生自激的原因和条件</a:t>
            </a:r>
          </a:p>
        </p:txBody>
      </p:sp>
      <p:sp>
        <p:nvSpPr>
          <p:cNvPr id="46101" name="Line 26"/>
          <p:cNvSpPr>
            <a:spLocks noChangeShapeType="1"/>
          </p:cNvSpPr>
          <p:nvPr/>
        </p:nvSpPr>
        <p:spPr bwMode="auto">
          <a:xfrm>
            <a:off x="0" y="3789363"/>
            <a:ext cx="5724525" cy="0"/>
          </a:xfrm>
          <a:prstGeom prst="line">
            <a:avLst/>
          </a:prstGeom>
          <a:noFill/>
          <a:ln w="57150" cap="sq" cmpd="thickThin">
            <a:solidFill>
              <a:srgbClr val="006600"/>
            </a:solidFill>
            <a:round/>
            <a:headEnd type="none" w="sm" len="sm"/>
            <a:tailEnd type="none" w="sm" len="sm"/>
          </a:ln>
        </p:spPr>
        <p:txBody>
          <a:bodyPr wrap="none" anchor="ctr"/>
          <a:lstStyle/>
          <a:p>
            <a:endParaRPr lang="zh-CN" altLang="en-US"/>
          </a:p>
        </p:txBody>
      </p:sp>
      <p:sp>
        <p:nvSpPr>
          <p:cNvPr id="46102" name="Line 27"/>
          <p:cNvSpPr>
            <a:spLocks noChangeShapeType="1"/>
          </p:cNvSpPr>
          <p:nvPr/>
        </p:nvSpPr>
        <p:spPr bwMode="auto">
          <a:xfrm>
            <a:off x="179388" y="4941888"/>
            <a:ext cx="5724525" cy="0"/>
          </a:xfrm>
          <a:prstGeom prst="line">
            <a:avLst/>
          </a:prstGeom>
          <a:noFill/>
          <a:ln w="57150" cap="sq" cmpd="thickThin">
            <a:solidFill>
              <a:srgbClr val="006600"/>
            </a:solidFill>
            <a:round/>
            <a:headEnd type="none" w="sm" len="sm"/>
            <a:tailEnd type="none" w="sm" len="sm"/>
          </a:ln>
        </p:spPr>
        <p:txBody>
          <a:bodyPr wrap="none" anchor="ctr"/>
          <a:lstStyle/>
          <a:p>
            <a:endParaRPr lang="zh-CN" altLang="en-US"/>
          </a:p>
        </p:txBody>
      </p:sp>
      <p:sp>
        <p:nvSpPr>
          <p:cNvPr id="46103" name="Line 28"/>
          <p:cNvSpPr>
            <a:spLocks noChangeShapeType="1"/>
          </p:cNvSpPr>
          <p:nvPr/>
        </p:nvSpPr>
        <p:spPr bwMode="auto">
          <a:xfrm>
            <a:off x="179388" y="6381750"/>
            <a:ext cx="5724525" cy="0"/>
          </a:xfrm>
          <a:prstGeom prst="line">
            <a:avLst/>
          </a:prstGeom>
          <a:noFill/>
          <a:ln w="57150" cap="sq" cmpd="thickThin">
            <a:solidFill>
              <a:srgbClr val="006600"/>
            </a:solidFill>
            <a:round/>
            <a:headEnd type="none" w="sm" len="sm"/>
            <a:tailEnd type="none" w="sm" len="sm"/>
          </a:ln>
        </p:spPr>
        <p:txBody>
          <a:bodyPr wrap="none" anchor="ctr"/>
          <a:lstStyle/>
          <a:p>
            <a:endParaRPr lang="zh-CN" altLang="en-US"/>
          </a:p>
        </p:txBody>
      </p:sp>
      <p:sp>
        <p:nvSpPr>
          <p:cNvPr id="46104" name="Line 29"/>
          <p:cNvSpPr>
            <a:spLocks noChangeShapeType="1"/>
          </p:cNvSpPr>
          <p:nvPr/>
        </p:nvSpPr>
        <p:spPr bwMode="auto">
          <a:xfrm>
            <a:off x="179388" y="5445125"/>
            <a:ext cx="3671887" cy="0"/>
          </a:xfrm>
          <a:prstGeom prst="line">
            <a:avLst/>
          </a:prstGeom>
          <a:noFill/>
          <a:ln w="57150" cap="sq" cmpd="thickThin">
            <a:solidFill>
              <a:srgbClr val="006600"/>
            </a:solidFill>
            <a:round/>
            <a:headEnd type="none" w="sm" len="sm"/>
            <a:tailEnd type="none" w="sm" len="sm"/>
          </a:ln>
        </p:spPr>
        <p:txBody>
          <a:bodyPr wrap="none" anchor="ctr"/>
          <a:lstStyle/>
          <a:p>
            <a:endParaRPr lang="zh-CN" altLang="en-US"/>
          </a:p>
        </p:txBody>
      </p:sp>
      <p:sp>
        <p:nvSpPr>
          <p:cNvPr id="46105" name="Text Box 23"/>
          <p:cNvSpPr txBox="1">
            <a:spLocks noChangeArrowheads="1"/>
          </p:cNvSpPr>
          <p:nvPr/>
        </p:nvSpPr>
        <p:spPr bwMode="auto">
          <a:xfrm>
            <a:off x="5286375" y="500063"/>
            <a:ext cx="3357563" cy="369887"/>
          </a:xfrm>
          <a:prstGeom prst="rect">
            <a:avLst/>
          </a:prstGeom>
          <a:noFill/>
          <a:ln w="9525">
            <a:noFill/>
            <a:miter lim="800000"/>
            <a:headEnd/>
            <a:tailEnd/>
          </a:ln>
        </p:spPr>
        <p:txBody>
          <a:bodyPr>
            <a:spAutoFit/>
          </a:bodyPr>
          <a:lstStyle/>
          <a:p>
            <a:pPr>
              <a:spcBef>
                <a:spcPct val="50000"/>
              </a:spcBef>
            </a:pPr>
            <a:r>
              <a:rPr lang="zh-CN" altLang="en-US" sz="1800">
                <a:solidFill>
                  <a:srgbClr val="333399"/>
                </a:solidFill>
              </a:rPr>
              <a:t>第</a:t>
            </a:r>
            <a:r>
              <a:rPr lang="en-US" altLang="zh-CN" sz="1800">
                <a:solidFill>
                  <a:srgbClr val="FF0000"/>
                </a:solidFill>
              </a:rPr>
              <a:t>9</a:t>
            </a:r>
            <a:r>
              <a:rPr lang="zh-CN" altLang="en-US" sz="1800">
                <a:solidFill>
                  <a:srgbClr val="333399"/>
                </a:solidFill>
              </a:rPr>
              <a:t>章 </a:t>
            </a:r>
            <a:r>
              <a:rPr lang="zh-CN" altLang="en-US" sz="1800">
                <a:solidFill>
                  <a:schemeClr val="tx2"/>
                </a:solidFill>
              </a:rPr>
              <a:t>理想运放及运放电路</a:t>
            </a:r>
            <a:endParaRPr kumimoji="0" lang="zh-CN" altLang="en-US" sz="1800">
              <a:solidFill>
                <a:srgbClr val="333399"/>
              </a:solidFill>
            </a:endParaRPr>
          </a:p>
        </p:txBody>
      </p:sp>
      <p:sp>
        <p:nvSpPr>
          <p:cNvPr id="46106" name="Text Box 23"/>
          <p:cNvSpPr txBox="1">
            <a:spLocks noChangeArrowheads="1"/>
          </p:cNvSpPr>
          <p:nvPr/>
        </p:nvSpPr>
        <p:spPr bwMode="auto">
          <a:xfrm>
            <a:off x="5286375" y="841375"/>
            <a:ext cx="3714750" cy="369888"/>
          </a:xfrm>
          <a:prstGeom prst="rect">
            <a:avLst/>
          </a:prstGeom>
          <a:noFill/>
          <a:ln w="9525">
            <a:noFill/>
            <a:miter lim="800000"/>
            <a:headEnd/>
            <a:tailEnd/>
          </a:ln>
        </p:spPr>
        <p:txBody>
          <a:bodyPr>
            <a:spAutoFit/>
          </a:bodyPr>
          <a:lstStyle/>
          <a:p>
            <a:pPr>
              <a:spcBef>
                <a:spcPct val="50000"/>
              </a:spcBef>
            </a:pPr>
            <a:r>
              <a:rPr lang="zh-CN" altLang="en-US" sz="1800">
                <a:solidFill>
                  <a:srgbClr val="333399"/>
                </a:solidFill>
              </a:rPr>
              <a:t>第</a:t>
            </a:r>
            <a:r>
              <a:rPr lang="en-US" altLang="zh-CN" sz="1800">
                <a:solidFill>
                  <a:srgbClr val="FF0000"/>
                </a:solidFill>
              </a:rPr>
              <a:t>15</a:t>
            </a:r>
            <a:r>
              <a:rPr lang="zh-CN" altLang="en-US" sz="1800">
                <a:solidFill>
                  <a:srgbClr val="333399"/>
                </a:solidFill>
              </a:rPr>
              <a:t>章 </a:t>
            </a:r>
            <a:r>
              <a:rPr lang="zh-CN" altLang="en-US" sz="1800">
                <a:solidFill>
                  <a:schemeClr val="tx2"/>
                </a:solidFill>
              </a:rPr>
              <a:t>集成电路的应用和设计</a:t>
            </a:r>
            <a:endParaRPr kumimoji="0" lang="zh-CN" altLang="en-US" sz="1800">
              <a:solidFill>
                <a:srgbClr val="333399"/>
              </a:solidFill>
            </a:endParaRPr>
          </a:p>
        </p:txBody>
      </p:sp>
      <p:grpSp>
        <p:nvGrpSpPr>
          <p:cNvPr id="46107" name="组合 93"/>
          <p:cNvGrpSpPr>
            <a:grpSpLocks/>
          </p:cNvGrpSpPr>
          <p:nvPr/>
        </p:nvGrpSpPr>
        <p:grpSpPr bwMode="auto">
          <a:xfrm>
            <a:off x="7143750" y="3214688"/>
            <a:ext cx="1001713" cy="338137"/>
            <a:chOff x="1284825" y="5831491"/>
            <a:chExt cx="1002187" cy="338554"/>
          </a:xfrm>
        </p:grpSpPr>
        <p:sp>
          <p:nvSpPr>
            <p:cNvPr id="46109" name="Oval 13"/>
            <p:cNvSpPr>
              <a:spLocks noChangeArrowheads="1"/>
            </p:cNvSpPr>
            <p:nvPr/>
          </p:nvSpPr>
          <p:spPr bwMode="auto">
            <a:xfrm>
              <a:off x="1285852" y="5857892"/>
              <a:ext cx="1000132" cy="285752"/>
            </a:xfrm>
            <a:prstGeom prst="ellipse">
              <a:avLst/>
            </a:prstGeom>
            <a:solidFill>
              <a:schemeClr val="accent1"/>
            </a:solidFill>
            <a:ln w="38100">
              <a:solidFill>
                <a:schemeClr val="hlink"/>
              </a:solidFill>
              <a:miter lim="800000"/>
              <a:headEnd/>
              <a:tailEnd/>
            </a:ln>
          </p:spPr>
          <p:txBody>
            <a:bodyPr wrap="none" anchor="ctr"/>
            <a:lstStyle/>
            <a:p>
              <a:endParaRPr lang="zh-CN" altLang="en-US" sz="1600"/>
            </a:p>
          </p:txBody>
        </p:sp>
        <p:sp>
          <p:nvSpPr>
            <p:cNvPr id="46110" name="Text Box 14"/>
            <p:cNvSpPr txBox="1">
              <a:spLocks noChangeArrowheads="1"/>
            </p:cNvSpPr>
            <p:nvPr/>
          </p:nvSpPr>
          <p:spPr bwMode="auto">
            <a:xfrm>
              <a:off x="1284825" y="5831491"/>
              <a:ext cx="1002187" cy="338554"/>
            </a:xfrm>
            <a:prstGeom prst="rect">
              <a:avLst/>
            </a:prstGeom>
            <a:noFill/>
            <a:ln w="9525">
              <a:noFill/>
              <a:miter lim="800000"/>
              <a:headEnd/>
              <a:tailEnd/>
            </a:ln>
          </p:spPr>
          <p:txBody>
            <a:bodyPr>
              <a:spAutoFit/>
            </a:bodyPr>
            <a:lstStyle/>
            <a:p>
              <a:pPr algn="ctr">
                <a:spcBef>
                  <a:spcPct val="50000"/>
                </a:spcBef>
              </a:pPr>
              <a:r>
                <a:rPr lang="zh-CN" altLang="en-US" sz="1600"/>
                <a:t>设计题</a:t>
              </a:r>
            </a:p>
          </p:txBody>
        </p:sp>
      </p:grpSp>
      <p:sp>
        <p:nvSpPr>
          <p:cNvPr id="46108" name="Text Box 21"/>
          <p:cNvSpPr txBox="1">
            <a:spLocks noChangeArrowheads="1"/>
          </p:cNvSpPr>
          <p:nvPr/>
        </p:nvSpPr>
        <p:spPr bwMode="auto">
          <a:xfrm>
            <a:off x="6786563" y="2786063"/>
            <a:ext cx="1811337" cy="338137"/>
          </a:xfrm>
          <a:prstGeom prst="rect">
            <a:avLst/>
          </a:prstGeom>
          <a:noFill/>
          <a:ln w="38100">
            <a:solidFill>
              <a:srgbClr val="333399"/>
            </a:solidFill>
            <a:miter lim="800000"/>
            <a:headEnd/>
            <a:tailEnd/>
          </a:ln>
        </p:spPr>
        <p:txBody>
          <a:bodyPr>
            <a:spAutoFit/>
          </a:bodyPr>
          <a:lstStyle/>
          <a:p>
            <a:pPr algn="ctr">
              <a:spcBef>
                <a:spcPct val="50000"/>
              </a:spcBef>
            </a:pPr>
            <a:r>
              <a:rPr lang="en-US" altLang="zh-CN" sz="1600"/>
              <a:t>1</a:t>
            </a:r>
            <a:r>
              <a:rPr lang="zh-CN" altLang="en-US" sz="1600"/>
              <a:t>～</a:t>
            </a:r>
            <a:r>
              <a:rPr lang="en-US" altLang="zh-CN" sz="1600"/>
              <a:t>2</a:t>
            </a:r>
            <a:r>
              <a:rPr lang="zh-CN" altLang="en-US" sz="1600"/>
              <a:t>题：综合题</a:t>
            </a: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158" name="灯片编号占位符 5"/>
          <p:cNvSpPr>
            <a:spLocks noGrp="1"/>
          </p:cNvSpPr>
          <p:nvPr>
            <p:ph type="sldNum" sz="quarter" idx="12"/>
          </p:nvPr>
        </p:nvSpPr>
        <p:spPr>
          <a:noFill/>
        </p:spPr>
        <p:txBody>
          <a:bodyPr/>
          <a:lstStyle/>
          <a:p>
            <a:fld id="{A68A23BA-4EA6-4B6B-8237-BF83BB56A80E}" type="slidenum">
              <a:rPr lang="zh-CN" altLang="en-US" smtClean="0"/>
              <a:pPr/>
              <a:t>11</a:t>
            </a:fld>
            <a:endParaRPr lang="en-US" altLang="zh-CN" smtClean="0"/>
          </a:p>
        </p:txBody>
      </p:sp>
      <p:grpSp>
        <p:nvGrpSpPr>
          <p:cNvPr id="6159" name="Group 2"/>
          <p:cNvGrpSpPr>
            <a:grpSpLocks/>
          </p:cNvGrpSpPr>
          <p:nvPr/>
        </p:nvGrpSpPr>
        <p:grpSpPr bwMode="auto">
          <a:xfrm>
            <a:off x="228600" y="1143000"/>
            <a:ext cx="4730750" cy="65088"/>
            <a:chOff x="380" y="871"/>
            <a:chExt cx="2980" cy="41"/>
          </a:xfrm>
        </p:grpSpPr>
        <p:sp>
          <p:nvSpPr>
            <p:cNvPr id="6179" name="Line 3"/>
            <p:cNvSpPr>
              <a:spLocks noChangeShapeType="1"/>
            </p:cNvSpPr>
            <p:nvPr/>
          </p:nvSpPr>
          <p:spPr bwMode="auto">
            <a:xfrm>
              <a:off x="380" y="871"/>
              <a:ext cx="2980" cy="0"/>
            </a:xfrm>
            <a:prstGeom prst="line">
              <a:avLst/>
            </a:prstGeom>
            <a:noFill/>
            <a:ln w="57150">
              <a:solidFill>
                <a:srgbClr val="CC66FF"/>
              </a:solidFill>
              <a:round/>
              <a:headEnd/>
              <a:tailEnd/>
            </a:ln>
          </p:spPr>
          <p:txBody>
            <a:bodyPr/>
            <a:lstStyle/>
            <a:p>
              <a:endParaRPr lang="zh-CN" altLang="en-US"/>
            </a:p>
          </p:txBody>
        </p:sp>
        <p:sp>
          <p:nvSpPr>
            <p:cNvPr id="6180" name="Line 4"/>
            <p:cNvSpPr>
              <a:spLocks noChangeShapeType="1"/>
            </p:cNvSpPr>
            <p:nvPr/>
          </p:nvSpPr>
          <p:spPr bwMode="auto">
            <a:xfrm>
              <a:off x="380" y="912"/>
              <a:ext cx="2980" cy="0"/>
            </a:xfrm>
            <a:prstGeom prst="line">
              <a:avLst/>
            </a:prstGeom>
            <a:noFill/>
            <a:ln w="9525">
              <a:solidFill>
                <a:schemeClr val="tx1"/>
              </a:solidFill>
              <a:round/>
              <a:headEnd/>
              <a:tailEnd/>
            </a:ln>
          </p:spPr>
          <p:txBody>
            <a:bodyPr/>
            <a:lstStyle/>
            <a:p>
              <a:endParaRPr lang="zh-CN" altLang="en-US"/>
            </a:p>
          </p:txBody>
        </p:sp>
      </p:grpSp>
      <p:graphicFrame>
        <p:nvGraphicFramePr>
          <p:cNvPr id="6146" name="Object 5"/>
          <p:cNvGraphicFramePr>
            <a:graphicFrameLocks noChangeAspect="1"/>
          </p:cNvGraphicFramePr>
          <p:nvPr/>
        </p:nvGraphicFramePr>
        <p:xfrm>
          <a:off x="228600" y="3200400"/>
          <a:ext cx="990600" cy="307975"/>
        </p:xfrm>
        <a:graphic>
          <a:graphicData uri="http://schemas.openxmlformats.org/presentationml/2006/ole">
            <p:oleObj spid="_x0000_s6146" name="公式" r:id="rId3" imgW="647640" imgH="203040" progId="Equation.3">
              <p:embed/>
            </p:oleObj>
          </a:graphicData>
        </a:graphic>
      </p:graphicFrame>
      <p:graphicFrame>
        <p:nvGraphicFramePr>
          <p:cNvPr id="6147" name="Object 6"/>
          <p:cNvGraphicFramePr>
            <a:graphicFrameLocks noChangeAspect="1"/>
          </p:cNvGraphicFramePr>
          <p:nvPr/>
        </p:nvGraphicFramePr>
        <p:xfrm>
          <a:off x="1219200" y="2209800"/>
          <a:ext cx="1219200" cy="309563"/>
        </p:xfrm>
        <a:graphic>
          <a:graphicData uri="http://schemas.openxmlformats.org/presentationml/2006/ole">
            <p:oleObj spid="_x0000_s6147" name="公式" r:id="rId4" imgW="799920" imgH="203040" progId="Equation.3">
              <p:embed/>
            </p:oleObj>
          </a:graphicData>
        </a:graphic>
      </p:graphicFrame>
      <p:graphicFrame>
        <p:nvGraphicFramePr>
          <p:cNvPr id="6148" name="Object 7"/>
          <p:cNvGraphicFramePr>
            <a:graphicFrameLocks noChangeAspect="1"/>
          </p:cNvGraphicFramePr>
          <p:nvPr/>
        </p:nvGraphicFramePr>
        <p:xfrm>
          <a:off x="1219200" y="1371600"/>
          <a:ext cx="1219200" cy="306388"/>
        </p:xfrm>
        <a:graphic>
          <a:graphicData uri="http://schemas.openxmlformats.org/presentationml/2006/ole">
            <p:oleObj spid="_x0000_s6148" name="公式" r:id="rId5" imgW="799920" imgH="203040" progId="Equation.3">
              <p:embed/>
            </p:oleObj>
          </a:graphicData>
        </a:graphic>
      </p:graphicFrame>
      <p:graphicFrame>
        <p:nvGraphicFramePr>
          <p:cNvPr id="6149" name="Object 8"/>
          <p:cNvGraphicFramePr>
            <a:graphicFrameLocks noChangeAspect="1"/>
          </p:cNvGraphicFramePr>
          <p:nvPr/>
        </p:nvGraphicFramePr>
        <p:xfrm>
          <a:off x="3200400" y="304800"/>
          <a:ext cx="2206625" cy="2667000"/>
        </p:xfrm>
        <a:graphic>
          <a:graphicData uri="http://schemas.openxmlformats.org/presentationml/2006/ole">
            <p:oleObj spid="_x0000_s6149" name="公式" r:id="rId6" imgW="1384200" imgH="1676160" progId="Equation.3">
              <p:embed/>
            </p:oleObj>
          </a:graphicData>
        </a:graphic>
      </p:graphicFrame>
      <p:graphicFrame>
        <p:nvGraphicFramePr>
          <p:cNvPr id="6150" name="Object 9"/>
          <p:cNvGraphicFramePr>
            <a:graphicFrameLocks noChangeAspect="1"/>
          </p:cNvGraphicFramePr>
          <p:nvPr/>
        </p:nvGraphicFramePr>
        <p:xfrm>
          <a:off x="838200" y="5410200"/>
          <a:ext cx="1663700" cy="309563"/>
        </p:xfrm>
        <a:graphic>
          <a:graphicData uri="http://schemas.openxmlformats.org/presentationml/2006/ole">
            <p:oleObj spid="_x0000_s6150" name="公式" r:id="rId7" imgW="1091880" imgH="203040" progId="Equation.3">
              <p:embed/>
            </p:oleObj>
          </a:graphicData>
        </a:graphic>
      </p:graphicFrame>
      <p:graphicFrame>
        <p:nvGraphicFramePr>
          <p:cNvPr id="6151" name="Object 10"/>
          <p:cNvGraphicFramePr>
            <a:graphicFrameLocks noChangeAspect="1"/>
          </p:cNvGraphicFramePr>
          <p:nvPr/>
        </p:nvGraphicFramePr>
        <p:xfrm>
          <a:off x="2514600" y="3962400"/>
          <a:ext cx="3040063" cy="893763"/>
        </p:xfrm>
        <a:graphic>
          <a:graphicData uri="http://schemas.openxmlformats.org/presentationml/2006/ole">
            <p:oleObj spid="_x0000_s6151" name="公式" r:id="rId8" imgW="1638000" imgH="482400" progId="Equation.3">
              <p:embed/>
            </p:oleObj>
          </a:graphicData>
        </a:graphic>
      </p:graphicFrame>
      <p:graphicFrame>
        <p:nvGraphicFramePr>
          <p:cNvPr id="6152" name="Object 11"/>
          <p:cNvGraphicFramePr>
            <a:graphicFrameLocks noChangeAspect="1"/>
          </p:cNvGraphicFramePr>
          <p:nvPr/>
        </p:nvGraphicFramePr>
        <p:xfrm>
          <a:off x="2971800" y="5105400"/>
          <a:ext cx="2590800" cy="1174750"/>
        </p:xfrm>
        <a:graphic>
          <a:graphicData uri="http://schemas.openxmlformats.org/presentationml/2006/ole">
            <p:oleObj spid="_x0000_s6152" name="公式" r:id="rId9" imgW="1625400" imgH="736560" progId="Equation.3">
              <p:embed/>
            </p:oleObj>
          </a:graphicData>
        </a:graphic>
      </p:graphicFrame>
      <p:graphicFrame>
        <p:nvGraphicFramePr>
          <p:cNvPr id="6153" name="Object 12"/>
          <p:cNvGraphicFramePr>
            <a:graphicFrameLocks noChangeAspect="1"/>
          </p:cNvGraphicFramePr>
          <p:nvPr/>
        </p:nvGraphicFramePr>
        <p:xfrm>
          <a:off x="6019800" y="609600"/>
          <a:ext cx="2136775" cy="687388"/>
        </p:xfrm>
        <a:graphic>
          <a:graphicData uri="http://schemas.openxmlformats.org/presentationml/2006/ole">
            <p:oleObj spid="_x0000_s6153" name="公式" r:id="rId10" imgW="1333440" imgH="431640" progId="Equation.3">
              <p:embed/>
            </p:oleObj>
          </a:graphicData>
        </a:graphic>
      </p:graphicFrame>
      <p:graphicFrame>
        <p:nvGraphicFramePr>
          <p:cNvPr id="6154" name="Object 13"/>
          <p:cNvGraphicFramePr>
            <a:graphicFrameLocks noChangeAspect="1"/>
          </p:cNvGraphicFramePr>
          <p:nvPr/>
        </p:nvGraphicFramePr>
        <p:xfrm>
          <a:off x="6019800" y="1524000"/>
          <a:ext cx="2895600" cy="777875"/>
        </p:xfrm>
        <a:graphic>
          <a:graphicData uri="http://schemas.openxmlformats.org/presentationml/2006/ole">
            <p:oleObj spid="_x0000_s6154" name="公式" r:id="rId11" imgW="1790640" imgH="482400" progId="Equation.3">
              <p:embed/>
            </p:oleObj>
          </a:graphicData>
        </a:graphic>
      </p:graphicFrame>
      <p:sp>
        <p:nvSpPr>
          <p:cNvPr id="6160" name="Line 14"/>
          <p:cNvSpPr>
            <a:spLocks noChangeShapeType="1"/>
          </p:cNvSpPr>
          <p:nvPr/>
        </p:nvSpPr>
        <p:spPr bwMode="auto">
          <a:xfrm>
            <a:off x="5410200" y="838200"/>
            <a:ext cx="533400" cy="0"/>
          </a:xfrm>
          <a:prstGeom prst="line">
            <a:avLst/>
          </a:prstGeom>
          <a:noFill/>
          <a:ln w="19050">
            <a:solidFill>
              <a:srgbClr val="FF3300"/>
            </a:solidFill>
            <a:round/>
            <a:headEnd/>
            <a:tailEnd type="triangle" w="med" len="med"/>
          </a:ln>
        </p:spPr>
        <p:txBody>
          <a:bodyPr wrap="none" anchor="ctr"/>
          <a:lstStyle/>
          <a:p>
            <a:endParaRPr lang="zh-CN" altLang="en-US"/>
          </a:p>
        </p:txBody>
      </p:sp>
      <p:sp>
        <p:nvSpPr>
          <p:cNvPr id="6161" name="Line 15"/>
          <p:cNvSpPr>
            <a:spLocks noChangeShapeType="1"/>
          </p:cNvSpPr>
          <p:nvPr/>
        </p:nvSpPr>
        <p:spPr bwMode="auto">
          <a:xfrm>
            <a:off x="4876800" y="1676400"/>
            <a:ext cx="1066800" cy="0"/>
          </a:xfrm>
          <a:prstGeom prst="line">
            <a:avLst/>
          </a:prstGeom>
          <a:noFill/>
          <a:ln w="19050">
            <a:solidFill>
              <a:srgbClr val="FF3300"/>
            </a:solidFill>
            <a:round/>
            <a:headEnd/>
            <a:tailEnd type="triangle" w="med" len="med"/>
          </a:ln>
        </p:spPr>
        <p:txBody>
          <a:bodyPr wrap="none" anchor="ctr"/>
          <a:lstStyle/>
          <a:p>
            <a:endParaRPr lang="zh-CN" altLang="en-US"/>
          </a:p>
        </p:txBody>
      </p:sp>
      <p:sp>
        <p:nvSpPr>
          <p:cNvPr id="6162" name="Line 16"/>
          <p:cNvSpPr>
            <a:spLocks noChangeShapeType="1"/>
          </p:cNvSpPr>
          <p:nvPr/>
        </p:nvSpPr>
        <p:spPr bwMode="auto">
          <a:xfrm flipV="1">
            <a:off x="5410200" y="2362200"/>
            <a:ext cx="1066800" cy="3200400"/>
          </a:xfrm>
          <a:prstGeom prst="line">
            <a:avLst/>
          </a:prstGeom>
          <a:noFill/>
          <a:ln w="19050">
            <a:solidFill>
              <a:srgbClr val="FF3300"/>
            </a:solidFill>
            <a:round/>
            <a:headEnd/>
            <a:tailEnd type="triangle" w="med" len="med"/>
          </a:ln>
        </p:spPr>
        <p:txBody>
          <a:bodyPr wrap="none" anchor="ctr"/>
          <a:lstStyle/>
          <a:p>
            <a:endParaRPr lang="zh-CN" altLang="en-US"/>
          </a:p>
        </p:txBody>
      </p:sp>
      <p:graphicFrame>
        <p:nvGraphicFramePr>
          <p:cNvPr id="6155" name="Object 17"/>
          <p:cNvGraphicFramePr>
            <a:graphicFrameLocks noChangeAspect="1"/>
          </p:cNvGraphicFramePr>
          <p:nvPr/>
        </p:nvGraphicFramePr>
        <p:xfrm>
          <a:off x="6477000" y="5334000"/>
          <a:ext cx="1752600" cy="684213"/>
        </p:xfrm>
        <a:graphic>
          <a:graphicData uri="http://schemas.openxmlformats.org/presentationml/2006/ole">
            <p:oleObj spid="_x0000_s6155" name="公式" r:id="rId12" imgW="1104840" imgH="431640" progId="Equation.3">
              <p:embed/>
            </p:oleObj>
          </a:graphicData>
        </a:graphic>
      </p:graphicFrame>
      <p:sp>
        <p:nvSpPr>
          <p:cNvPr id="6163" name="Line 18"/>
          <p:cNvSpPr>
            <a:spLocks noChangeShapeType="1"/>
          </p:cNvSpPr>
          <p:nvPr/>
        </p:nvSpPr>
        <p:spPr bwMode="auto">
          <a:xfrm>
            <a:off x="5638800" y="5638800"/>
            <a:ext cx="838200" cy="0"/>
          </a:xfrm>
          <a:prstGeom prst="line">
            <a:avLst/>
          </a:prstGeom>
          <a:noFill/>
          <a:ln w="19050">
            <a:solidFill>
              <a:srgbClr val="FF3300"/>
            </a:solidFill>
            <a:round/>
            <a:headEnd/>
            <a:tailEnd type="triangle" w="med" len="med"/>
          </a:ln>
        </p:spPr>
        <p:txBody>
          <a:bodyPr wrap="none" anchor="ctr"/>
          <a:lstStyle/>
          <a:p>
            <a:endParaRPr lang="zh-CN" altLang="en-US"/>
          </a:p>
        </p:txBody>
      </p:sp>
      <p:graphicFrame>
        <p:nvGraphicFramePr>
          <p:cNvPr id="6156" name="Object 19"/>
          <p:cNvGraphicFramePr>
            <a:graphicFrameLocks noChangeAspect="1"/>
          </p:cNvGraphicFramePr>
          <p:nvPr/>
        </p:nvGraphicFramePr>
        <p:xfrm>
          <a:off x="2743200" y="3276600"/>
          <a:ext cx="1447800" cy="358775"/>
        </p:xfrm>
        <a:graphic>
          <a:graphicData uri="http://schemas.openxmlformats.org/presentationml/2006/ole">
            <p:oleObj spid="_x0000_s6156" name="公式" r:id="rId13" imgW="812520" imgH="203040" progId="Equation.3">
              <p:embed/>
            </p:oleObj>
          </a:graphicData>
        </a:graphic>
      </p:graphicFrame>
      <p:graphicFrame>
        <p:nvGraphicFramePr>
          <p:cNvPr id="6157" name="Object 20"/>
          <p:cNvGraphicFramePr>
            <a:graphicFrameLocks noChangeAspect="1"/>
          </p:cNvGraphicFramePr>
          <p:nvPr/>
        </p:nvGraphicFramePr>
        <p:xfrm>
          <a:off x="4724400" y="3124200"/>
          <a:ext cx="1143000" cy="757238"/>
        </p:xfrm>
        <a:graphic>
          <a:graphicData uri="http://schemas.openxmlformats.org/presentationml/2006/ole">
            <p:oleObj spid="_x0000_s6157" name="公式" r:id="rId14" imgW="647640" imgH="431640" progId="Equation.3">
              <p:embed/>
            </p:oleObj>
          </a:graphicData>
        </a:graphic>
      </p:graphicFrame>
      <p:sp>
        <p:nvSpPr>
          <p:cNvPr id="6164" name="Line 21"/>
          <p:cNvSpPr>
            <a:spLocks noChangeShapeType="1"/>
          </p:cNvSpPr>
          <p:nvPr/>
        </p:nvSpPr>
        <p:spPr bwMode="auto">
          <a:xfrm flipV="1">
            <a:off x="914400" y="2590800"/>
            <a:ext cx="609600" cy="609600"/>
          </a:xfrm>
          <a:prstGeom prst="line">
            <a:avLst/>
          </a:prstGeom>
          <a:noFill/>
          <a:ln w="19050">
            <a:solidFill>
              <a:srgbClr val="FF3300"/>
            </a:solidFill>
            <a:round/>
            <a:headEnd/>
            <a:tailEnd type="triangle" w="med" len="med"/>
          </a:ln>
        </p:spPr>
        <p:txBody>
          <a:bodyPr wrap="none" anchor="ctr"/>
          <a:lstStyle/>
          <a:p>
            <a:endParaRPr lang="zh-CN" altLang="en-US"/>
          </a:p>
        </p:txBody>
      </p:sp>
      <p:sp>
        <p:nvSpPr>
          <p:cNvPr id="6165" name="Line 22"/>
          <p:cNvSpPr>
            <a:spLocks noChangeShapeType="1"/>
          </p:cNvSpPr>
          <p:nvPr/>
        </p:nvSpPr>
        <p:spPr bwMode="auto">
          <a:xfrm>
            <a:off x="914400" y="3581400"/>
            <a:ext cx="685800" cy="1752600"/>
          </a:xfrm>
          <a:prstGeom prst="line">
            <a:avLst/>
          </a:prstGeom>
          <a:noFill/>
          <a:ln w="19050">
            <a:solidFill>
              <a:srgbClr val="FF3300"/>
            </a:solidFill>
            <a:round/>
            <a:headEnd/>
            <a:tailEnd type="triangle" w="med" len="med"/>
          </a:ln>
        </p:spPr>
        <p:txBody>
          <a:bodyPr wrap="none" anchor="ctr"/>
          <a:lstStyle/>
          <a:p>
            <a:endParaRPr lang="zh-CN" altLang="en-US"/>
          </a:p>
        </p:txBody>
      </p:sp>
      <p:sp>
        <p:nvSpPr>
          <p:cNvPr id="6166" name="Line 23"/>
          <p:cNvSpPr>
            <a:spLocks noChangeShapeType="1"/>
          </p:cNvSpPr>
          <p:nvPr/>
        </p:nvSpPr>
        <p:spPr bwMode="auto">
          <a:xfrm>
            <a:off x="2438400" y="2362200"/>
            <a:ext cx="685800" cy="0"/>
          </a:xfrm>
          <a:prstGeom prst="line">
            <a:avLst/>
          </a:prstGeom>
          <a:noFill/>
          <a:ln w="19050">
            <a:solidFill>
              <a:srgbClr val="FF3300"/>
            </a:solidFill>
            <a:round/>
            <a:headEnd/>
            <a:tailEnd type="triangle" w="med" len="med"/>
          </a:ln>
        </p:spPr>
        <p:txBody>
          <a:bodyPr wrap="none" anchor="ctr"/>
          <a:lstStyle/>
          <a:p>
            <a:endParaRPr lang="zh-CN" altLang="en-US"/>
          </a:p>
        </p:txBody>
      </p:sp>
      <p:sp>
        <p:nvSpPr>
          <p:cNvPr id="6167" name="Line 24"/>
          <p:cNvSpPr>
            <a:spLocks noChangeShapeType="1"/>
          </p:cNvSpPr>
          <p:nvPr/>
        </p:nvSpPr>
        <p:spPr bwMode="auto">
          <a:xfrm>
            <a:off x="2438400" y="2590800"/>
            <a:ext cx="228600" cy="1295400"/>
          </a:xfrm>
          <a:prstGeom prst="line">
            <a:avLst/>
          </a:prstGeom>
          <a:noFill/>
          <a:ln w="19050">
            <a:solidFill>
              <a:srgbClr val="FF3300"/>
            </a:solidFill>
            <a:round/>
            <a:headEnd/>
            <a:tailEnd type="triangle" w="med" len="med"/>
          </a:ln>
        </p:spPr>
        <p:txBody>
          <a:bodyPr wrap="none" anchor="ctr"/>
          <a:lstStyle/>
          <a:p>
            <a:endParaRPr lang="zh-CN" altLang="en-US"/>
          </a:p>
        </p:txBody>
      </p:sp>
      <p:sp>
        <p:nvSpPr>
          <p:cNvPr id="6168" name="Line 25"/>
          <p:cNvSpPr>
            <a:spLocks noChangeShapeType="1"/>
          </p:cNvSpPr>
          <p:nvPr/>
        </p:nvSpPr>
        <p:spPr bwMode="auto">
          <a:xfrm flipV="1">
            <a:off x="1752600" y="1676400"/>
            <a:ext cx="0" cy="533400"/>
          </a:xfrm>
          <a:prstGeom prst="line">
            <a:avLst/>
          </a:prstGeom>
          <a:noFill/>
          <a:ln w="19050">
            <a:solidFill>
              <a:srgbClr val="FF3300"/>
            </a:solidFill>
            <a:round/>
            <a:headEnd/>
            <a:tailEnd type="triangle" w="med" len="med"/>
          </a:ln>
        </p:spPr>
        <p:txBody>
          <a:bodyPr wrap="none" anchor="ctr"/>
          <a:lstStyle/>
          <a:p>
            <a:endParaRPr lang="zh-CN" altLang="en-US"/>
          </a:p>
        </p:txBody>
      </p:sp>
      <p:sp>
        <p:nvSpPr>
          <p:cNvPr id="6169" name="Line 26"/>
          <p:cNvSpPr>
            <a:spLocks noChangeShapeType="1"/>
          </p:cNvSpPr>
          <p:nvPr/>
        </p:nvSpPr>
        <p:spPr bwMode="auto">
          <a:xfrm>
            <a:off x="4267200" y="3429000"/>
            <a:ext cx="381000" cy="0"/>
          </a:xfrm>
          <a:prstGeom prst="line">
            <a:avLst/>
          </a:prstGeom>
          <a:noFill/>
          <a:ln w="19050">
            <a:solidFill>
              <a:srgbClr val="FF3300"/>
            </a:solidFill>
            <a:round/>
            <a:headEnd/>
            <a:tailEnd type="triangle" w="med" len="med"/>
          </a:ln>
        </p:spPr>
        <p:txBody>
          <a:bodyPr wrap="none" anchor="ctr"/>
          <a:lstStyle/>
          <a:p>
            <a:endParaRPr lang="zh-CN" altLang="en-US"/>
          </a:p>
        </p:txBody>
      </p:sp>
      <p:sp>
        <p:nvSpPr>
          <p:cNvPr id="6170" name="Line 27"/>
          <p:cNvSpPr>
            <a:spLocks noChangeShapeType="1"/>
          </p:cNvSpPr>
          <p:nvPr/>
        </p:nvSpPr>
        <p:spPr bwMode="auto">
          <a:xfrm>
            <a:off x="2514600" y="5562600"/>
            <a:ext cx="457200" cy="0"/>
          </a:xfrm>
          <a:prstGeom prst="line">
            <a:avLst/>
          </a:prstGeom>
          <a:noFill/>
          <a:ln w="19050">
            <a:solidFill>
              <a:srgbClr val="FF3300"/>
            </a:solidFill>
            <a:round/>
            <a:headEnd/>
            <a:tailEnd type="triangle" w="med" len="med"/>
          </a:ln>
        </p:spPr>
        <p:txBody>
          <a:bodyPr wrap="none" anchor="ctr"/>
          <a:lstStyle/>
          <a:p>
            <a:endParaRPr lang="zh-CN" altLang="en-US"/>
          </a:p>
        </p:txBody>
      </p:sp>
      <p:grpSp>
        <p:nvGrpSpPr>
          <p:cNvPr id="6171" name="Group 28"/>
          <p:cNvGrpSpPr>
            <a:grpSpLocks/>
          </p:cNvGrpSpPr>
          <p:nvPr/>
        </p:nvGrpSpPr>
        <p:grpSpPr bwMode="auto">
          <a:xfrm>
            <a:off x="4724400" y="1371600"/>
            <a:ext cx="685800" cy="1752600"/>
            <a:chOff x="2976" y="864"/>
            <a:chExt cx="432" cy="1104"/>
          </a:xfrm>
        </p:grpSpPr>
        <p:sp>
          <p:nvSpPr>
            <p:cNvPr id="6176" name="Line 29"/>
            <p:cNvSpPr>
              <a:spLocks noChangeShapeType="1"/>
            </p:cNvSpPr>
            <p:nvPr/>
          </p:nvSpPr>
          <p:spPr bwMode="auto">
            <a:xfrm>
              <a:off x="2976" y="1824"/>
              <a:ext cx="48" cy="144"/>
            </a:xfrm>
            <a:prstGeom prst="line">
              <a:avLst/>
            </a:prstGeom>
            <a:noFill/>
            <a:ln w="19050">
              <a:solidFill>
                <a:srgbClr val="FF3300"/>
              </a:solidFill>
              <a:round/>
              <a:headEnd/>
              <a:tailEnd type="triangle" w="med" len="med"/>
            </a:ln>
          </p:spPr>
          <p:txBody>
            <a:bodyPr wrap="none" anchor="ctr"/>
            <a:lstStyle/>
            <a:p>
              <a:endParaRPr lang="zh-CN" altLang="en-US"/>
            </a:p>
          </p:txBody>
        </p:sp>
        <p:sp>
          <p:nvSpPr>
            <p:cNvPr id="6177" name="Line 30"/>
            <p:cNvSpPr>
              <a:spLocks noChangeShapeType="1"/>
            </p:cNvSpPr>
            <p:nvPr/>
          </p:nvSpPr>
          <p:spPr bwMode="auto">
            <a:xfrm>
              <a:off x="3024" y="1536"/>
              <a:ext cx="288" cy="432"/>
            </a:xfrm>
            <a:prstGeom prst="line">
              <a:avLst/>
            </a:prstGeom>
            <a:noFill/>
            <a:ln w="19050">
              <a:solidFill>
                <a:srgbClr val="FF3300"/>
              </a:solidFill>
              <a:round/>
              <a:headEnd/>
              <a:tailEnd type="triangle" w="med" len="med"/>
            </a:ln>
          </p:spPr>
          <p:txBody>
            <a:bodyPr wrap="none" anchor="ctr"/>
            <a:lstStyle/>
            <a:p>
              <a:endParaRPr lang="zh-CN" altLang="en-US"/>
            </a:p>
          </p:txBody>
        </p:sp>
        <p:sp>
          <p:nvSpPr>
            <p:cNvPr id="6178" name="Line 31"/>
            <p:cNvSpPr>
              <a:spLocks noChangeShapeType="1"/>
            </p:cNvSpPr>
            <p:nvPr/>
          </p:nvSpPr>
          <p:spPr bwMode="auto">
            <a:xfrm>
              <a:off x="3072" y="864"/>
              <a:ext cx="336" cy="1104"/>
            </a:xfrm>
            <a:prstGeom prst="line">
              <a:avLst/>
            </a:prstGeom>
            <a:noFill/>
            <a:ln w="19050">
              <a:solidFill>
                <a:srgbClr val="FF3300"/>
              </a:solidFill>
              <a:round/>
              <a:headEnd/>
              <a:tailEnd type="triangle" w="med" len="med"/>
            </a:ln>
          </p:spPr>
          <p:txBody>
            <a:bodyPr wrap="none" anchor="ctr"/>
            <a:lstStyle/>
            <a:p>
              <a:endParaRPr lang="zh-CN" altLang="en-US"/>
            </a:p>
          </p:txBody>
        </p:sp>
      </p:grpSp>
      <p:sp>
        <p:nvSpPr>
          <p:cNvPr id="6172" name="Text Box 32"/>
          <p:cNvSpPr txBox="1">
            <a:spLocks noChangeArrowheads="1"/>
          </p:cNvSpPr>
          <p:nvPr/>
        </p:nvSpPr>
        <p:spPr bwMode="auto">
          <a:xfrm>
            <a:off x="6400800" y="3505200"/>
            <a:ext cx="2362200" cy="1016000"/>
          </a:xfrm>
          <a:prstGeom prst="rect">
            <a:avLst/>
          </a:prstGeom>
          <a:solidFill>
            <a:srgbClr val="FFFFCC"/>
          </a:solidFill>
          <a:ln w="9525">
            <a:solidFill>
              <a:srgbClr val="FF3300"/>
            </a:solidFill>
            <a:miter lim="800000"/>
            <a:headEnd/>
            <a:tailEnd/>
          </a:ln>
        </p:spPr>
        <p:txBody>
          <a:bodyPr>
            <a:spAutoFit/>
          </a:bodyPr>
          <a:lstStyle/>
          <a:p>
            <a:pPr>
              <a:spcBef>
                <a:spcPct val="50000"/>
              </a:spcBef>
            </a:pPr>
            <a:r>
              <a:rPr lang="zh-CN" altLang="en-US">
                <a:solidFill>
                  <a:srgbClr val="000000"/>
                </a:solidFill>
                <a:ea typeface="宋体" pitchFamily="2" charset="-122"/>
              </a:rPr>
              <a:t>功放的前级放大电路，串联型稳压电源的比较放大电路</a:t>
            </a:r>
          </a:p>
        </p:txBody>
      </p:sp>
      <p:sp>
        <p:nvSpPr>
          <p:cNvPr id="6173" name="Rectangle 33"/>
          <p:cNvSpPr>
            <a:spLocks noGrp="1" noChangeArrowheads="1"/>
          </p:cNvSpPr>
          <p:nvPr>
            <p:ph type="title"/>
          </p:nvPr>
        </p:nvSpPr>
        <p:spPr>
          <a:xfrm>
            <a:off x="179388" y="476250"/>
            <a:ext cx="3048000" cy="666750"/>
          </a:xfrm>
        </p:spPr>
        <p:txBody>
          <a:bodyPr/>
          <a:lstStyle/>
          <a:p>
            <a:pPr eaLnBrk="1" hangingPunct="1">
              <a:lnSpc>
                <a:spcPct val="80000"/>
              </a:lnSpc>
            </a:pPr>
            <a:r>
              <a:rPr lang="zh-CN" altLang="en-US" sz="2800" smtClean="0">
                <a:ea typeface="隶书" pitchFamily="49" charset="-122"/>
              </a:rPr>
              <a:t>集成运放应用电路</a:t>
            </a:r>
            <a:endParaRPr lang="zh-CN" altLang="en-US" sz="2800" smtClean="0"/>
          </a:p>
        </p:txBody>
      </p:sp>
      <p:sp>
        <p:nvSpPr>
          <p:cNvPr id="6174" name="Line 34"/>
          <p:cNvSpPr>
            <a:spLocks noChangeShapeType="1"/>
          </p:cNvSpPr>
          <p:nvPr/>
        </p:nvSpPr>
        <p:spPr bwMode="auto">
          <a:xfrm>
            <a:off x="4648200" y="762000"/>
            <a:ext cx="2057400" cy="2667000"/>
          </a:xfrm>
          <a:prstGeom prst="line">
            <a:avLst/>
          </a:prstGeom>
          <a:noFill/>
          <a:ln w="19050">
            <a:solidFill>
              <a:srgbClr val="FF3300"/>
            </a:solidFill>
            <a:round/>
            <a:headEnd/>
            <a:tailEnd type="triangle" w="med" len="med"/>
          </a:ln>
        </p:spPr>
        <p:txBody>
          <a:bodyPr/>
          <a:lstStyle/>
          <a:p>
            <a:endParaRPr lang="zh-CN" altLang="en-US"/>
          </a:p>
        </p:txBody>
      </p:sp>
      <p:sp>
        <p:nvSpPr>
          <p:cNvPr id="6175" name="Text Box 35"/>
          <p:cNvSpPr txBox="1">
            <a:spLocks noChangeArrowheads="1"/>
          </p:cNvSpPr>
          <p:nvPr/>
        </p:nvSpPr>
        <p:spPr bwMode="auto">
          <a:xfrm>
            <a:off x="6858000" y="2438400"/>
            <a:ext cx="2057400" cy="831850"/>
          </a:xfrm>
          <a:prstGeom prst="rect">
            <a:avLst/>
          </a:prstGeom>
          <a:solidFill>
            <a:srgbClr val="66FFFF"/>
          </a:solidFill>
          <a:ln w="9525">
            <a:solidFill>
              <a:srgbClr val="FF3300"/>
            </a:solidFill>
            <a:miter lim="800000"/>
            <a:headEnd/>
            <a:tailEnd/>
          </a:ln>
        </p:spPr>
        <p:txBody>
          <a:bodyPr>
            <a:spAutoFit/>
          </a:bodyPr>
          <a:lstStyle/>
          <a:p>
            <a:pPr>
              <a:spcBef>
                <a:spcPct val="50000"/>
              </a:spcBef>
            </a:pPr>
            <a:r>
              <a:rPr lang="zh-CN" altLang="en-US" sz="2400">
                <a:ea typeface="宋体" pitchFamily="2" charset="-122"/>
              </a:rPr>
              <a:t>注意知识之间的相互关联！</a:t>
            </a: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172" name="灯片编号占位符 3"/>
          <p:cNvSpPr>
            <a:spLocks noGrp="1"/>
          </p:cNvSpPr>
          <p:nvPr>
            <p:ph type="sldNum" sz="quarter" idx="12"/>
          </p:nvPr>
        </p:nvSpPr>
        <p:spPr>
          <a:noFill/>
        </p:spPr>
        <p:txBody>
          <a:bodyPr/>
          <a:lstStyle/>
          <a:p>
            <a:fld id="{8571997F-ABDE-42D9-81A3-E88056E8A639}" type="slidenum">
              <a:rPr lang="zh-CN" altLang="en-US" smtClean="0"/>
              <a:pPr/>
              <a:t>12</a:t>
            </a:fld>
            <a:endParaRPr lang="en-US" altLang="zh-CN" smtClean="0"/>
          </a:p>
        </p:txBody>
      </p:sp>
      <p:sp>
        <p:nvSpPr>
          <p:cNvPr id="7173" name="Rectangle 5"/>
          <p:cNvSpPr>
            <a:spLocks noChangeArrowheads="1"/>
          </p:cNvSpPr>
          <p:nvPr/>
        </p:nvSpPr>
        <p:spPr bwMode="auto">
          <a:xfrm>
            <a:off x="0" y="2352675"/>
            <a:ext cx="9144000" cy="0"/>
          </a:xfrm>
          <a:prstGeom prst="rect">
            <a:avLst/>
          </a:prstGeom>
          <a:noFill/>
          <a:ln w="9525" algn="ctr">
            <a:noFill/>
            <a:miter lim="800000"/>
            <a:headEnd/>
            <a:tailEnd/>
          </a:ln>
        </p:spPr>
        <p:txBody>
          <a:bodyPr wrap="none" anchor="ctr">
            <a:spAutoFit/>
          </a:bodyPr>
          <a:lstStyle/>
          <a:p>
            <a:endParaRPr lang="zh-CN" altLang="en-US"/>
          </a:p>
        </p:txBody>
      </p:sp>
      <p:graphicFrame>
        <p:nvGraphicFramePr>
          <p:cNvPr id="7170" name="Object 4"/>
          <p:cNvGraphicFramePr>
            <a:graphicFrameLocks noChangeAspect="1"/>
          </p:cNvGraphicFramePr>
          <p:nvPr/>
        </p:nvGraphicFramePr>
        <p:xfrm>
          <a:off x="3708400" y="0"/>
          <a:ext cx="5435600" cy="3603625"/>
        </p:xfrm>
        <a:graphic>
          <a:graphicData uri="http://schemas.openxmlformats.org/presentationml/2006/ole">
            <p:oleObj spid="_x0000_s7170" name="图片" r:id="rId3" imgW="3662149" imgH="2329218" progId="Word.Picture.8">
              <p:embed/>
            </p:oleObj>
          </a:graphicData>
        </a:graphic>
      </p:graphicFrame>
      <p:sp>
        <p:nvSpPr>
          <p:cNvPr id="7174" name="Rectangle 7"/>
          <p:cNvSpPr>
            <a:spLocks noChangeArrowheads="1"/>
          </p:cNvSpPr>
          <p:nvPr/>
        </p:nvSpPr>
        <p:spPr bwMode="auto">
          <a:xfrm>
            <a:off x="0" y="2695575"/>
            <a:ext cx="9144000" cy="0"/>
          </a:xfrm>
          <a:prstGeom prst="rect">
            <a:avLst/>
          </a:prstGeom>
          <a:noFill/>
          <a:ln w="9525" algn="ctr">
            <a:noFill/>
            <a:miter lim="800000"/>
            <a:headEnd/>
            <a:tailEnd/>
          </a:ln>
        </p:spPr>
        <p:txBody>
          <a:bodyPr wrap="none" anchor="ctr">
            <a:spAutoFit/>
          </a:bodyPr>
          <a:lstStyle/>
          <a:p>
            <a:endParaRPr lang="zh-CN" altLang="en-US"/>
          </a:p>
        </p:txBody>
      </p:sp>
      <p:graphicFrame>
        <p:nvGraphicFramePr>
          <p:cNvPr id="7171" name="Object 6"/>
          <p:cNvGraphicFramePr>
            <a:graphicFrameLocks noChangeAspect="1"/>
          </p:cNvGraphicFramePr>
          <p:nvPr/>
        </p:nvGraphicFramePr>
        <p:xfrm>
          <a:off x="431800" y="3860800"/>
          <a:ext cx="8280400" cy="2500313"/>
        </p:xfrm>
        <a:graphic>
          <a:graphicData uri="http://schemas.openxmlformats.org/presentationml/2006/ole">
            <p:oleObj spid="_x0000_s7171" name="图片" r:id="rId4" imgW="4858512" imgH="1467612" progId="Word.Picture.8">
              <p:embed/>
            </p:oleObj>
          </a:graphicData>
        </a:graphic>
      </p:graphicFrame>
      <p:sp>
        <p:nvSpPr>
          <p:cNvPr id="7175" name="Text Box 9">
            <a:hlinkClick r:id="rId5" action="ppaction://hlinkpres?slideindex=1&amp;slidetitle=没有幻灯片标题"/>
          </p:cNvPr>
          <p:cNvSpPr txBox="1">
            <a:spLocks noChangeArrowheads="1"/>
          </p:cNvSpPr>
          <p:nvPr/>
        </p:nvSpPr>
        <p:spPr bwMode="auto">
          <a:xfrm>
            <a:off x="79375" y="295275"/>
            <a:ext cx="3635375" cy="2133600"/>
          </a:xfrm>
          <a:prstGeom prst="rect">
            <a:avLst/>
          </a:prstGeom>
          <a:solidFill>
            <a:schemeClr val="bg1"/>
          </a:solidFill>
          <a:ln w="9525">
            <a:noFill/>
            <a:miter lim="800000"/>
            <a:headEnd/>
            <a:tailEnd/>
          </a:ln>
        </p:spPr>
        <p:txBody>
          <a:bodyPr lIns="0" tIns="0" rIns="0" bIns="0" anchor="ctr">
            <a:spAutoFit/>
          </a:bodyPr>
          <a:lstStyle/>
          <a:p>
            <a:r>
              <a:rPr lang="zh-CN" altLang="en-US"/>
              <a:t>四、（</a:t>
            </a:r>
            <a:r>
              <a:rPr lang="en-US" altLang="zh-CN"/>
              <a:t>12</a:t>
            </a:r>
            <a:r>
              <a:rPr lang="zh-CN" altLang="en-US"/>
              <a:t>分）</a:t>
            </a:r>
          </a:p>
          <a:p>
            <a:r>
              <a:rPr lang="zh-CN" altLang="en-US"/>
              <a:t>设下图所示电路中各运算放大器均具有理想的特性，问</a:t>
            </a:r>
          </a:p>
          <a:p>
            <a:r>
              <a:rPr lang="en-US" altLang="zh-CN"/>
              <a:t>1</a:t>
            </a:r>
            <a:r>
              <a:rPr lang="zh-CN" altLang="en-US"/>
              <a:t>、各个运放分别构成什么电路？</a:t>
            </a:r>
          </a:p>
          <a:p>
            <a:r>
              <a:rPr lang="en-US" altLang="zh-CN"/>
              <a:t>2</a:t>
            </a:r>
            <a:r>
              <a:rPr lang="zh-CN" altLang="en-US"/>
              <a:t>、推导输出电压</a:t>
            </a:r>
            <a:r>
              <a:rPr lang="en-US" altLang="zh-CN" i="1"/>
              <a:t>v</a:t>
            </a:r>
            <a:r>
              <a:rPr lang="en-US" altLang="zh-CN" baseline="-25000"/>
              <a:t>O3</a:t>
            </a:r>
            <a:r>
              <a:rPr lang="zh-CN" altLang="en-US"/>
              <a:t>与各输入电压的函数关系。 </a:t>
            </a:r>
          </a:p>
        </p:txBody>
      </p:sp>
      <p:grpSp>
        <p:nvGrpSpPr>
          <p:cNvPr id="7176" name="组合 61"/>
          <p:cNvGrpSpPr>
            <a:grpSpLocks/>
          </p:cNvGrpSpPr>
          <p:nvPr/>
        </p:nvGrpSpPr>
        <p:grpSpPr bwMode="auto">
          <a:xfrm>
            <a:off x="1928813" y="357188"/>
            <a:ext cx="714375" cy="361950"/>
            <a:chOff x="3929058" y="5929330"/>
            <a:chExt cx="714380" cy="362367"/>
          </a:xfrm>
        </p:grpSpPr>
        <p:sp>
          <p:nvSpPr>
            <p:cNvPr id="7177" name="Oval 16"/>
            <p:cNvSpPr>
              <a:spLocks noChangeArrowheads="1"/>
            </p:cNvSpPr>
            <p:nvPr/>
          </p:nvSpPr>
          <p:spPr bwMode="auto">
            <a:xfrm>
              <a:off x="3929058" y="5929330"/>
              <a:ext cx="714380" cy="357190"/>
            </a:xfrm>
            <a:prstGeom prst="ellipse">
              <a:avLst/>
            </a:prstGeom>
            <a:solidFill>
              <a:schemeClr val="accent1"/>
            </a:solidFill>
            <a:ln w="38100">
              <a:solidFill>
                <a:schemeClr val="hlink"/>
              </a:solidFill>
              <a:miter lim="800000"/>
              <a:headEnd/>
              <a:tailEnd/>
            </a:ln>
          </p:spPr>
          <p:txBody>
            <a:bodyPr wrap="none" anchor="ctr"/>
            <a:lstStyle/>
            <a:p>
              <a:endParaRPr lang="zh-CN" altLang="en-US" sz="1600"/>
            </a:p>
          </p:txBody>
        </p:sp>
        <p:sp>
          <p:nvSpPr>
            <p:cNvPr id="7178" name="Text Box 17"/>
            <p:cNvSpPr txBox="1">
              <a:spLocks noChangeArrowheads="1"/>
            </p:cNvSpPr>
            <p:nvPr/>
          </p:nvSpPr>
          <p:spPr bwMode="auto">
            <a:xfrm>
              <a:off x="4000496" y="5953143"/>
              <a:ext cx="614360" cy="338554"/>
            </a:xfrm>
            <a:prstGeom prst="rect">
              <a:avLst/>
            </a:prstGeom>
            <a:noFill/>
            <a:ln w="9525">
              <a:noFill/>
              <a:miter lim="800000"/>
              <a:headEnd/>
              <a:tailEnd/>
            </a:ln>
          </p:spPr>
          <p:txBody>
            <a:bodyPr>
              <a:spAutoFit/>
            </a:bodyPr>
            <a:lstStyle/>
            <a:p>
              <a:pPr algn="ctr">
                <a:spcBef>
                  <a:spcPct val="50000"/>
                </a:spcBef>
              </a:pPr>
              <a:r>
                <a:rPr lang="en-US" altLang="zh-CN" sz="1600"/>
                <a:t>1</a:t>
              </a:r>
              <a:r>
                <a:rPr lang="zh-CN" altLang="en-US" sz="1600"/>
                <a:t>题</a:t>
              </a:r>
            </a:p>
          </p:txBody>
        </p:sp>
      </p:gr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195" name="灯片编号占位符 3"/>
          <p:cNvSpPr>
            <a:spLocks noGrp="1"/>
          </p:cNvSpPr>
          <p:nvPr>
            <p:ph type="sldNum" sz="quarter" idx="12"/>
          </p:nvPr>
        </p:nvSpPr>
        <p:spPr>
          <a:noFill/>
        </p:spPr>
        <p:txBody>
          <a:bodyPr/>
          <a:lstStyle/>
          <a:p>
            <a:fld id="{5E88DBBF-E564-4EEF-B99A-6FEF2482B8D5}" type="slidenum">
              <a:rPr lang="zh-CN" altLang="en-US" smtClean="0"/>
              <a:pPr/>
              <a:t>13</a:t>
            </a:fld>
            <a:endParaRPr lang="en-US" altLang="zh-CN" smtClean="0"/>
          </a:p>
        </p:txBody>
      </p:sp>
      <p:sp>
        <p:nvSpPr>
          <p:cNvPr id="8196" name="Text Box 4"/>
          <p:cNvSpPr txBox="1">
            <a:spLocks noChangeArrowheads="1"/>
          </p:cNvSpPr>
          <p:nvPr/>
        </p:nvSpPr>
        <p:spPr bwMode="auto">
          <a:xfrm>
            <a:off x="71438" y="71438"/>
            <a:ext cx="8856662" cy="1077912"/>
          </a:xfrm>
          <a:prstGeom prst="rect">
            <a:avLst/>
          </a:prstGeom>
          <a:solidFill>
            <a:schemeClr val="bg1"/>
          </a:solidFill>
          <a:ln w="9525" algn="ctr">
            <a:noFill/>
            <a:miter lim="800000"/>
            <a:headEnd/>
            <a:tailEnd/>
          </a:ln>
        </p:spPr>
        <p:txBody>
          <a:bodyPr>
            <a:spAutoFit/>
          </a:bodyPr>
          <a:lstStyle/>
          <a:p>
            <a:pPr marL="457200"/>
            <a:r>
              <a:rPr lang="zh-CN" altLang="en-US" sz="1600"/>
              <a:t>四、（</a:t>
            </a:r>
            <a:r>
              <a:rPr lang="en-US" altLang="zh-CN" sz="1600"/>
              <a:t>12</a:t>
            </a:r>
            <a:r>
              <a:rPr lang="zh-CN" altLang="en-US" sz="1600"/>
              <a:t>分）</a:t>
            </a:r>
          </a:p>
          <a:p>
            <a:pPr marL="457200"/>
            <a:r>
              <a:rPr lang="zh-CN" altLang="en-US" sz="1600"/>
              <a:t>增益可调的同相串联型差分运算放大电路如图</a:t>
            </a:r>
            <a:r>
              <a:rPr lang="en-US" altLang="zh-CN" sz="1600"/>
              <a:t>4</a:t>
            </a:r>
            <a:r>
              <a:rPr lang="zh-CN" altLang="en-US" sz="1600"/>
              <a:t>所示。设</a:t>
            </a:r>
            <a:r>
              <a:rPr lang="en-US" altLang="zh-CN" sz="1600"/>
              <a:t>A1</a:t>
            </a:r>
            <a:r>
              <a:rPr lang="zh-CN" altLang="en-US" sz="1600"/>
              <a:t>、</a:t>
            </a:r>
            <a:r>
              <a:rPr lang="en-US" altLang="zh-CN" sz="1600"/>
              <a:t>A2</a:t>
            </a:r>
            <a:r>
              <a:rPr lang="zh-CN" altLang="en-US" sz="1600"/>
              <a:t>为理想运算放大器，求：</a:t>
            </a:r>
          </a:p>
          <a:p>
            <a:pPr marL="457200"/>
            <a:r>
              <a:rPr lang="zh-CN" altLang="en-US" sz="1600"/>
              <a:t>（</a:t>
            </a:r>
            <a:r>
              <a:rPr lang="en-US" altLang="zh-CN" sz="1600"/>
              <a:t>1</a:t>
            </a:r>
            <a:r>
              <a:rPr lang="zh-CN" altLang="en-US" sz="1600"/>
              <a:t>）、当</a:t>
            </a:r>
            <a:r>
              <a:rPr lang="en-US" altLang="zh-CN" sz="1600"/>
              <a:t>Rw</a:t>
            </a:r>
            <a:r>
              <a:rPr lang="zh-CN" altLang="en-US" sz="1600"/>
              <a:t>没有接入（断开）时，</a:t>
            </a:r>
            <a:r>
              <a:rPr lang="en-US" altLang="zh-CN" sz="1600" i="1"/>
              <a:t>v</a:t>
            </a:r>
            <a:r>
              <a:rPr lang="en-US" altLang="zh-CN" sz="1600"/>
              <a:t>o</a:t>
            </a:r>
            <a:r>
              <a:rPr lang="zh-CN" altLang="en-US" sz="1600"/>
              <a:t>与</a:t>
            </a:r>
            <a:r>
              <a:rPr lang="en-US" altLang="zh-CN" sz="1600" i="1"/>
              <a:t>v</a:t>
            </a:r>
            <a:r>
              <a:rPr lang="en-US" altLang="zh-CN" sz="1600"/>
              <a:t>i1</a:t>
            </a:r>
            <a:r>
              <a:rPr lang="zh-CN" altLang="en-US" sz="1600"/>
              <a:t>、</a:t>
            </a:r>
            <a:r>
              <a:rPr lang="en-US" altLang="zh-CN" sz="1600" i="1"/>
              <a:t>v</a:t>
            </a:r>
            <a:r>
              <a:rPr lang="en-US" altLang="zh-CN" sz="1600"/>
              <a:t>i2</a:t>
            </a:r>
            <a:r>
              <a:rPr lang="zh-CN" altLang="en-US" sz="1600"/>
              <a:t>的关系式；</a:t>
            </a:r>
          </a:p>
          <a:p>
            <a:pPr marL="457200"/>
            <a:r>
              <a:rPr lang="zh-CN" altLang="en-US" sz="1600"/>
              <a:t>（</a:t>
            </a:r>
            <a:r>
              <a:rPr lang="en-US" altLang="zh-CN" sz="1600"/>
              <a:t>2</a:t>
            </a:r>
            <a:r>
              <a:rPr lang="zh-CN" altLang="en-US" sz="1600"/>
              <a:t>）、</a:t>
            </a:r>
            <a:r>
              <a:rPr lang="en-US" altLang="zh-CN" sz="1600"/>
              <a:t>Rw</a:t>
            </a:r>
            <a:r>
              <a:rPr lang="zh-CN" altLang="en-US" sz="1600"/>
              <a:t>接入后，</a:t>
            </a:r>
            <a:r>
              <a:rPr lang="en-US" altLang="zh-CN" sz="1600" i="1"/>
              <a:t>v</a:t>
            </a:r>
            <a:r>
              <a:rPr lang="en-US" altLang="zh-CN" sz="1600"/>
              <a:t>o1</a:t>
            </a:r>
            <a:r>
              <a:rPr lang="zh-CN" altLang="en-US" sz="1600"/>
              <a:t>和</a:t>
            </a:r>
            <a:r>
              <a:rPr lang="en-US" altLang="zh-CN" sz="1600" i="1"/>
              <a:t>v</a:t>
            </a:r>
            <a:r>
              <a:rPr lang="en-US" altLang="zh-CN" sz="1600"/>
              <a:t>o</a:t>
            </a:r>
            <a:r>
              <a:rPr lang="zh-CN" altLang="en-US" sz="1600"/>
              <a:t>的表达式。 </a:t>
            </a:r>
          </a:p>
        </p:txBody>
      </p:sp>
      <p:sp>
        <p:nvSpPr>
          <p:cNvPr id="8197" name="Rectangle 6"/>
          <p:cNvSpPr>
            <a:spLocks noChangeArrowheads="1"/>
          </p:cNvSpPr>
          <p:nvPr/>
        </p:nvSpPr>
        <p:spPr bwMode="auto">
          <a:xfrm>
            <a:off x="0" y="2528888"/>
            <a:ext cx="9144000" cy="0"/>
          </a:xfrm>
          <a:prstGeom prst="rect">
            <a:avLst/>
          </a:prstGeom>
          <a:noFill/>
          <a:ln w="9525" algn="ctr">
            <a:noFill/>
            <a:miter lim="800000"/>
            <a:headEnd/>
            <a:tailEnd/>
          </a:ln>
        </p:spPr>
        <p:txBody>
          <a:bodyPr wrap="none" anchor="ctr">
            <a:spAutoFit/>
          </a:bodyPr>
          <a:lstStyle/>
          <a:p>
            <a:endParaRPr lang="zh-CN" altLang="en-US"/>
          </a:p>
        </p:txBody>
      </p:sp>
      <p:graphicFrame>
        <p:nvGraphicFramePr>
          <p:cNvPr id="8194" name="Object 5"/>
          <p:cNvGraphicFramePr>
            <a:graphicFrameLocks noChangeAspect="1"/>
          </p:cNvGraphicFramePr>
          <p:nvPr/>
        </p:nvGraphicFramePr>
        <p:xfrm>
          <a:off x="4214813" y="931863"/>
          <a:ext cx="4714875" cy="2568575"/>
        </p:xfrm>
        <a:graphic>
          <a:graphicData uri="http://schemas.openxmlformats.org/presentationml/2006/ole">
            <p:oleObj spid="_x0000_s8194" name="图片" r:id="rId3" imgW="3305556" imgH="1799844" progId="Word.Picture.8">
              <p:embed/>
            </p:oleObj>
          </a:graphicData>
        </a:graphic>
      </p:graphicFrame>
      <p:pic>
        <p:nvPicPr>
          <p:cNvPr id="8198" name="Picture 6"/>
          <p:cNvPicPr>
            <a:picLocks noChangeAspect="1" noChangeArrowheads="1"/>
          </p:cNvPicPr>
          <p:nvPr/>
        </p:nvPicPr>
        <p:blipFill>
          <a:blip r:embed="rId4" cstate="print"/>
          <a:srcRect/>
          <a:stretch>
            <a:fillRect/>
          </a:stretch>
        </p:blipFill>
        <p:spPr bwMode="auto">
          <a:xfrm>
            <a:off x="30163" y="3071813"/>
            <a:ext cx="5113337" cy="863600"/>
          </a:xfrm>
          <a:prstGeom prst="rect">
            <a:avLst/>
          </a:prstGeom>
          <a:noFill/>
          <a:ln w="9525" algn="ctr">
            <a:noFill/>
            <a:miter lim="800000"/>
            <a:headEnd/>
            <a:tailEnd/>
          </a:ln>
        </p:spPr>
      </p:pic>
      <p:pic>
        <p:nvPicPr>
          <p:cNvPr id="8199" name="Picture 7"/>
          <p:cNvPicPr>
            <a:picLocks noChangeAspect="1" noChangeArrowheads="1"/>
          </p:cNvPicPr>
          <p:nvPr/>
        </p:nvPicPr>
        <p:blipFill>
          <a:blip r:embed="rId5" cstate="print"/>
          <a:srcRect/>
          <a:stretch>
            <a:fillRect/>
          </a:stretch>
        </p:blipFill>
        <p:spPr bwMode="auto">
          <a:xfrm>
            <a:off x="285750" y="3921125"/>
            <a:ext cx="3071813" cy="2014538"/>
          </a:xfrm>
          <a:prstGeom prst="rect">
            <a:avLst/>
          </a:prstGeom>
          <a:noFill/>
          <a:ln w="9525" algn="ctr">
            <a:noFill/>
            <a:miter lim="800000"/>
            <a:headEnd/>
            <a:tailEnd/>
          </a:ln>
        </p:spPr>
      </p:pic>
      <p:sp>
        <p:nvSpPr>
          <p:cNvPr id="8200" name="TextBox 7"/>
          <p:cNvSpPr txBox="1">
            <a:spLocks noChangeArrowheads="1"/>
          </p:cNvSpPr>
          <p:nvPr/>
        </p:nvSpPr>
        <p:spPr bwMode="auto">
          <a:xfrm>
            <a:off x="5357813" y="3292475"/>
            <a:ext cx="3143250" cy="307975"/>
          </a:xfrm>
          <a:prstGeom prst="rect">
            <a:avLst/>
          </a:prstGeom>
          <a:noFill/>
          <a:ln w="9525">
            <a:noFill/>
            <a:miter lim="800000"/>
            <a:headEnd/>
            <a:tailEnd/>
          </a:ln>
        </p:spPr>
        <p:txBody>
          <a:bodyPr>
            <a:spAutoFit/>
          </a:bodyPr>
          <a:lstStyle/>
          <a:p>
            <a:r>
              <a:rPr lang="zh-CN" altLang="en-US" sz="1400"/>
              <a:t>单电源供电的运放电路</a:t>
            </a:r>
          </a:p>
        </p:txBody>
      </p:sp>
      <p:pic>
        <p:nvPicPr>
          <p:cNvPr id="8201" name="Picture 8"/>
          <p:cNvPicPr>
            <a:picLocks noChangeAspect="1" noChangeArrowheads="1"/>
          </p:cNvPicPr>
          <p:nvPr/>
        </p:nvPicPr>
        <p:blipFill>
          <a:blip r:embed="rId6" cstate="print"/>
          <a:srcRect/>
          <a:stretch>
            <a:fillRect/>
          </a:stretch>
        </p:blipFill>
        <p:spPr bwMode="auto">
          <a:xfrm>
            <a:off x="5372100" y="3578225"/>
            <a:ext cx="3057525" cy="1819275"/>
          </a:xfrm>
          <a:prstGeom prst="rect">
            <a:avLst/>
          </a:prstGeom>
          <a:noFill/>
          <a:ln w="9525" algn="ctr">
            <a:noFill/>
            <a:miter lim="800000"/>
            <a:headEnd/>
            <a:tailEnd/>
          </a:ln>
        </p:spPr>
      </p:pic>
      <p:pic>
        <p:nvPicPr>
          <p:cNvPr id="8202" name="Picture 9"/>
          <p:cNvPicPr>
            <a:picLocks noChangeAspect="1" noChangeArrowheads="1"/>
          </p:cNvPicPr>
          <p:nvPr/>
        </p:nvPicPr>
        <p:blipFill>
          <a:blip r:embed="rId7" cstate="print"/>
          <a:srcRect/>
          <a:stretch>
            <a:fillRect/>
          </a:stretch>
        </p:blipFill>
        <p:spPr bwMode="auto">
          <a:xfrm>
            <a:off x="4100513" y="5429250"/>
            <a:ext cx="5043487" cy="825500"/>
          </a:xfrm>
          <a:prstGeom prst="rect">
            <a:avLst/>
          </a:prstGeom>
          <a:noFill/>
          <a:ln w="9525" algn="ctr">
            <a:noFill/>
            <a:miter lim="800000"/>
            <a:headEnd/>
            <a:tailEnd/>
          </a:ln>
        </p:spPr>
      </p:pic>
      <p:grpSp>
        <p:nvGrpSpPr>
          <p:cNvPr id="8203" name="组合 61"/>
          <p:cNvGrpSpPr>
            <a:grpSpLocks/>
          </p:cNvGrpSpPr>
          <p:nvPr/>
        </p:nvGrpSpPr>
        <p:grpSpPr bwMode="auto">
          <a:xfrm>
            <a:off x="6072188" y="571500"/>
            <a:ext cx="714375" cy="361950"/>
            <a:chOff x="3929058" y="5929330"/>
            <a:chExt cx="714380" cy="362367"/>
          </a:xfrm>
        </p:grpSpPr>
        <p:sp>
          <p:nvSpPr>
            <p:cNvPr id="8208" name="Oval 16"/>
            <p:cNvSpPr>
              <a:spLocks noChangeArrowheads="1"/>
            </p:cNvSpPr>
            <p:nvPr/>
          </p:nvSpPr>
          <p:spPr bwMode="auto">
            <a:xfrm>
              <a:off x="3929058" y="5929330"/>
              <a:ext cx="714380" cy="357190"/>
            </a:xfrm>
            <a:prstGeom prst="ellipse">
              <a:avLst/>
            </a:prstGeom>
            <a:solidFill>
              <a:schemeClr val="accent1"/>
            </a:solidFill>
            <a:ln w="38100">
              <a:solidFill>
                <a:schemeClr val="hlink"/>
              </a:solidFill>
              <a:miter lim="800000"/>
              <a:headEnd/>
              <a:tailEnd/>
            </a:ln>
          </p:spPr>
          <p:txBody>
            <a:bodyPr wrap="none" anchor="ctr"/>
            <a:lstStyle/>
            <a:p>
              <a:endParaRPr lang="zh-CN" altLang="en-US" sz="1600"/>
            </a:p>
          </p:txBody>
        </p:sp>
        <p:sp>
          <p:nvSpPr>
            <p:cNvPr id="8209" name="Text Box 17"/>
            <p:cNvSpPr txBox="1">
              <a:spLocks noChangeArrowheads="1"/>
            </p:cNvSpPr>
            <p:nvPr/>
          </p:nvSpPr>
          <p:spPr bwMode="auto">
            <a:xfrm>
              <a:off x="4000496" y="5953143"/>
              <a:ext cx="614360" cy="338554"/>
            </a:xfrm>
            <a:prstGeom prst="rect">
              <a:avLst/>
            </a:prstGeom>
            <a:noFill/>
            <a:ln w="9525">
              <a:noFill/>
              <a:miter lim="800000"/>
              <a:headEnd/>
              <a:tailEnd/>
            </a:ln>
          </p:spPr>
          <p:txBody>
            <a:bodyPr>
              <a:spAutoFit/>
            </a:bodyPr>
            <a:lstStyle/>
            <a:p>
              <a:pPr algn="ctr">
                <a:spcBef>
                  <a:spcPct val="50000"/>
                </a:spcBef>
              </a:pPr>
              <a:r>
                <a:rPr lang="en-US" altLang="zh-CN" sz="1600"/>
                <a:t>1</a:t>
              </a:r>
              <a:r>
                <a:rPr lang="zh-CN" altLang="en-US" sz="1600"/>
                <a:t>题</a:t>
              </a:r>
            </a:p>
          </p:txBody>
        </p:sp>
      </p:grpSp>
      <p:grpSp>
        <p:nvGrpSpPr>
          <p:cNvPr id="8204" name="组合 81"/>
          <p:cNvGrpSpPr>
            <a:grpSpLocks/>
          </p:cNvGrpSpPr>
          <p:nvPr/>
        </p:nvGrpSpPr>
        <p:grpSpPr bwMode="auto">
          <a:xfrm>
            <a:off x="2071688" y="2500313"/>
            <a:ext cx="785812" cy="338137"/>
            <a:chOff x="4750595" y="5857892"/>
            <a:chExt cx="785818" cy="338182"/>
          </a:xfrm>
        </p:grpSpPr>
        <p:sp>
          <p:nvSpPr>
            <p:cNvPr id="8206" name="Oval 40"/>
            <p:cNvSpPr>
              <a:spLocks noChangeArrowheads="1"/>
            </p:cNvSpPr>
            <p:nvPr/>
          </p:nvSpPr>
          <p:spPr bwMode="auto">
            <a:xfrm>
              <a:off x="4750595" y="5884107"/>
              <a:ext cx="785818" cy="285752"/>
            </a:xfrm>
            <a:prstGeom prst="ellipse">
              <a:avLst/>
            </a:prstGeom>
            <a:noFill/>
            <a:ln w="38100">
              <a:solidFill>
                <a:srgbClr val="333399"/>
              </a:solidFill>
              <a:miter lim="800000"/>
              <a:headEnd/>
              <a:tailEnd/>
            </a:ln>
          </p:spPr>
          <p:txBody>
            <a:bodyPr wrap="none" anchor="ctr"/>
            <a:lstStyle/>
            <a:p>
              <a:endParaRPr lang="zh-CN" altLang="en-US" sz="1600"/>
            </a:p>
          </p:txBody>
        </p:sp>
        <p:sp>
          <p:nvSpPr>
            <p:cNvPr id="8207" name="Text Box 41"/>
            <p:cNvSpPr txBox="1">
              <a:spLocks noChangeArrowheads="1"/>
            </p:cNvSpPr>
            <p:nvPr/>
          </p:nvSpPr>
          <p:spPr bwMode="auto">
            <a:xfrm>
              <a:off x="4893471" y="5857892"/>
              <a:ext cx="500066" cy="338182"/>
            </a:xfrm>
            <a:prstGeom prst="rect">
              <a:avLst/>
            </a:prstGeom>
            <a:noFill/>
            <a:ln w="9525">
              <a:noFill/>
              <a:miter lim="800000"/>
              <a:headEnd/>
              <a:tailEnd/>
            </a:ln>
          </p:spPr>
          <p:txBody>
            <a:bodyPr>
              <a:spAutoFit/>
            </a:bodyPr>
            <a:lstStyle/>
            <a:p>
              <a:pPr algn="ctr">
                <a:spcBef>
                  <a:spcPct val="50000"/>
                </a:spcBef>
              </a:pPr>
              <a:r>
                <a:rPr lang="en-US" altLang="zh-CN" sz="1600"/>
                <a:t>1</a:t>
              </a:r>
              <a:r>
                <a:rPr lang="zh-CN" altLang="en-US" sz="1600"/>
                <a:t>题</a:t>
              </a:r>
            </a:p>
          </p:txBody>
        </p:sp>
      </p:grpSp>
      <p:sp>
        <p:nvSpPr>
          <p:cNvPr id="8205" name="Text Box 21"/>
          <p:cNvSpPr txBox="1">
            <a:spLocks noChangeArrowheads="1"/>
          </p:cNvSpPr>
          <p:nvPr/>
        </p:nvSpPr>
        <p:spPr bwMode="auto">
          <a:xfrm>
            <a:off x="3500438" y="4357688"/>
            <a:ext cx="1811337" cy="338137"/>
          </a:xfrm>
          <a:prstGeom prst="rect">
            <a:avLst/>
          </a:prstGeom>
          <a:noFill/>
          <a:ln w="38100">
            <a:solidFill>
              <a:srgbClr val="333399"/>
            </a:solidFill>
            <a:miter lim="800000"/>
            <a:headEnd/>
            <a:tailEnd/>
          </a:ln>
        </p:spPr>
        <p:txBody>
          <a:bodyPr>
            <a:spAutoFit/>
          </a:bodyPr>
          <a:lstStyle/>
          <a:p>
            <a:pPr algn="ctr">
              <a:spcBef>
                <a:spcPct val="50000"/>
              </a:spcBef>
            </a:pPr>
            <a:r>
              <a:rPr lang="en-US" altLang="zh-CN" sz="1600"/>
              <a:t>1</a:t>
            </a:r>
            <a:r>
              <a:rPr lang="zh-CN" altLang="en-US" sz="1600"/>
              <a:t>～</a:t>
            </a:r>
            <a:r>
              <a:rPr lang="en-US" altLang="zh-CN" sz="1600"/>
              <a:t>2</a:t>
            </a:r>
            <a:r>
              <a:rPr lang="zh-CN" altLang="en-US" sz="1600"/>
              <a:t>题：综合题</a:t>
            </a: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219" name="灯片编号占位符 3"/>
          <p:cNvSpPr>
            <a:spLocks noGrp="1"/>
          </p:cNvSpPr>
          <p:nvPr>
            <p:ph type="sldNum" sz="quarter" idx="12"/>
          </p:nvPr>
        </p:nvSpPr>
        <p:spPr>
          <a:noFill/>
        </p:spPr>
        <p:txBody>
          <a:bodyPr/>
          <a:lstStyle/>
          <a:p>
            <a:fld id="{D7A5F8F3-FDC5-4EB0-AFFF-058CE3AB03A2}" type="slidenum">
              <a:rPr lang="zh-CN" altLang="en-US" smtClean="0"/>
              <a:pPr/>
              <a:t>14</a:t>
            </a:fld>
            <a:endParaRPr lang="en-US" altLang="zh-CN" smtClean="0"/>
          </a:p>
        </p:txBody>
      </p:sp>
      <p:sp>
        <p:nvSpPr>
          <p:cNvPr id="9220" name="Text Box 4"/>
          <p:cNvSpPr txBox="1">
            <a:spLocks noChangeArrowheads="1"/>
          </p:cNvSpPr>
          <p:nvPr/>
        </p:nvSpPr>
        <p:spPr bwMode="auto">
          <a:xfrm>
            <a:off x="250825" y="188913"/>
            <a:ext cx="8208963" cy="1311275"/>
          </a:xfrm>
          <a:prstGeom prst="rect">
            <a:avLst/>
          </a:prstGeom>
          <a:solidFill>
            <a:schemeClr val="bg1"/>
          </a:solidFill>
          <a:ln w="9525" algn="ctr">
            <a:noFill/>
            <a:miter lim="800000"/>
            <a:headEnd/>
            <a:tailEnd/>
          </a:ln>
        </p:spPr>
        <p:txBody>
          <a:bodyPr>
            <a:spAutoFit/>
          </a:bodyPr>
          <a:lstStyle/>
          <a:p>
            <a:pPr marL="457200">
              <a:spcBef>
                <a:spcPct val="50000"/>
              </a:spcBef>
            </a:pPr>
            <a:r>
              <a:rPr lang="en-US" altLang="zh-CN"/>
              <a:t>2</a:t>
            </a:r>
            <a:r>
              <a:rPr lang="zh-CN" altLang="en-US"/>
              <a:t>．图五（</a:t>
            </a:r>
            <a:r>
              <a:rPr lang="en-US" altLang="zh-CN"/>
              <a:t>b</a:t>
            </a:r>
            <a:r>
              <a:rPr lang="zh-CN" altLang="en-US"/>
              <a:t>）、（</a:t>
            </a:r>
            <a:r>
              <a:rPr lang="en-US" altLang="zh-CN"/>
              <a:t>c</a:t>
            </a:r>
            <a:r>
              <a:rPr lang="zh-CN" altLang="en-US"/>
              <a:t>）、（</a:t>
            </a:r>
            <a:r>
              <a:rPr lang="en-US" altLang="zh-CN"/>
              <a:t>d</a:t>
            </a:r>
            <a:r>
              <a:rPr lang="zh-CN" altLang="en-US"/>
              <a:t>）所示电路中，假设</a:t>
            </a:r>
            <a:r>
              <a:rPr lang="en-US" altLang="zh-CN"/>
              <a:t>A</a:t>
            </a:r>
            <a:r>
              <a:rPr lang="zh-CN" altLang="en-US"/>
              <a:t>为理想运算放大器，其工作电源电压为</a:t>
            </a:r>
            <a:r>
              <a:rPr lang="zh-CN" altLang="en-US">
                <a:sym typeface="Symbol" pitchFamily="18" charset="2"/>
              </a:rPr>
              <a:t></a:t>
            </a:r>
            <a:r>
              <a:rPr lang="en-US" altLang="zh-CN"/>
              <a:t>15V</a:t>
            </a:r>
            <a:r>
              <a:rPr lang="zh-CN" altLang="en-US"/>
              <a:t>，最大输出电压</a:t>
            </a:r>
            <a:r>
              <a:rPr lang="zh-CN" altLang="en-US">
                <a:sym typeface="Symbol" pitchFamily="18" charset="2"/>
              </a:rPr>
              <a:t></a:t>
            </a:r>
            <a:r>
              <a:rPr lang="en-US" altLang="zh-CN" i="1"/>
              <a:t>v</a:t>
            </a:r>
            <a:r>
              <a:rPr lang="en-US" altLang="zh-CN"/>
              <a:t>Omax = </a:t>
            </a:r>
            <a:r>
              <a:rPr lang="en-US" altLang="zh-CN">
                <a:sym typeface="Symbol" pitchFamily="18" charset="2"/>
              </a:rPr>
              <a:t></a:t>
            </a:r>
            <a:r>
              <a:rPr lang="en-US" altLang="zh-CN"/>
              <a:t>13V</a:t>
            </a:r>
            <a:r>
              <a:rPr lang="zh-CN" altLang="en-US"/>
              <a:t>。当</a:t>
            </a:r>
            <a:r>
              <a:rPr lang="en-US" altLang="zh-CN" i="1"/>
              <a:t>t</a:t>
            </a:r>
            <a:r>
              <a:rPr lang="en-US" altLang="zh-CN"/>
              <a:t> = 0</a:t>
            </a:r>
            <a:r>
              <a:rPr lang="zh-CN" altLang="en-US"/>
              <a:t>时刻时，输入端加入</a:t>
            </a:r>
            <a:r>
              <a:rPr lang="en-US" altLang="zh-CN"/>
              <a:t>100mV</a:t>
            </a:r>
            <a:r>
              <a:rPr lang="zh-CN" altLang="en-US"/>
              <a:t>的阶跃电压，试分别求出</a:t>
            </a:r>
            <a:r>
              <a:rPr lang="en-US" altLang="zh-CN"/>
              <a:t>1</a:t>
            </a:r>
            <a:r>
              <a:rPr lang="zh-CN" altLang="en-US"/>
              <a:t>秒钟后图六（</a:t>
            </a:r>
            <a:r>
              <a:rPr lang="en-US" altLang="zh-CN"/>
              <a:t>b</a:t>
            </a:r>
            <a:r>
              <a:rPr lang="zh-CN" altLang="en-US"/>
              <a:t>）、（</a:t>
            </a:r>
            <a:r>
              <a:rPr lang="en-US" altLang="zh-CN"/>
              <a:t>c</a:t>
            </a:r>
            <a:r>
              <a:rPr lang="zh-CN" altLang="en-US"/>
              <a:t>）、（</a:t>
            </a:r>
            <a:r>
              <a:rPr lang="en-US" altLang="zh-CN"/>
              <a:t>d</a:t>
            </a:r>
            <a:r>
              <a:rPr lang="zh-CN" altLang="en-US"/>
              <a:t>）输出电压的绝对值。   （</a:t>
            </a:r>
            <a:r>
              <a:rPr lang="en-US" altLang="zh-CN"/>
              <a:t>6</a:t>
            </a:r>
            <a:r>
              <a:rPr lang="zh-CN" altLang="en-US"/>
              <a:t>分） </a:t>
            </a:r>
          </a:p>
        </p:txBody>
      </p:sp>
      <p:sp>
        <p:nvSpPr>
          <p:cNvPr id="9221" name="Rectangle 6"/>
          <p:cNvSpPr>
            <a:spLocks noChangeArrowheads="1"/>
          </p:cNvSpPr>
          <p:nvPr/>
        </p:nvSpPr>
        <p:spPr bwMode="auto">
          <a:xfrm>
            <a:off x="0" y="2071688"/>
            <a:ext cx="9144000" cy="0"/>
          </a:xfrm>
          <a:prstGeom prst="rect">
            <a:avLst/>
          </a:prstGeom>
          <a:noFill/>
          <a:ln w="9525" algn="ctr">
            <a:noFill/>
            <a:miter lim="800000"/>
            <a:headEnd/>
            <a:tailEnd/>
          </a:ln>
        </p:spPr>
        <p:txBody>
          <a:bodyPr wrap="none" anchor="ctr">
            <a:spAutoFit/>
          </a:bodyPr>
          <a:lstStyle/>
          <a:p>
            <a:endParaRPr lang="zh-CN" altLang="en-US"/>
          </a:p>
        </p:txBody>
      </p:sp>
      <p:graphicFrame>
        <p:nvGraphicFramePr>
          <p:cNvPr id="9218" name="Object 5"/>
          <p:cNvGraphicFramePr>
            <a:graphicFrameLocks noChangeAspect="1"/>
          </p:cNvGraphicFramePr>
          <p:nvPr/>
        </p:nvGraphicFramePr>
        <p:xfrm>
          <a:off x="1385888" y="1557338"/>
          <a:ext cx="6372225" cy="4354512"/>
        </p:xfrm>
        <a:graphic>
          <a:graphicData uri="http://schemas.openxmlformats.org/presentationml/2006/ole">
            <p:oleObj spid="_x0000_s9218" name="图片" r:id="rId3" imgW="3971544" imgH="2705100" progId="Word.Picture.8">
              <p:embed/>
            </p:oleObj>
          </a:graphicData>
        </a:graphic>
      </p:graphicFrame>
      <p:sp>
        <p:nvSpPr>
          <p:cNvPr id="9222" name="Text Box 21"/>
          <p:cNvSpPr txBox="1">
            <a:spLocks noChangeArrowheads="1"/>
          </p:cNvSpPr>
          <p:nvPr/>
        </p:nvSpPr>
        <p:spPr bwMode="auto">
          <a:xfrm>
            <a:off x="1214438" y="4143375"/>
            <a:ext cx="1811337" cy="338138"/>
          </a:xfrm>
          <a:prstGeom prst="rect">
            <a:avLst/>
          </a:prstGeom>
          <a:noFill/>
          <a:ln w="38100">
            <a:solidFill>
              <a:srgbClr val="333399"/>
            </a:solidFill>
            <a:miter lim="800000"/>
            <a:headEnd/>
            <a:tailEnd/>
          </a:ln>
        </p:spPr>
        <p:txBody>
          <a:bodyPr>
            <a:spAutoFit/>
          </a:bodyPr>
          <a:lstStyle/>
          <a:p>
            <a:pPr algn="ctr">
              <a:spcBef>
                <a:spcPct val="50000"/>
              </a:spcBef>
            </a:pPr>
            <a:r>
              <a:rPr lang="en-US" altLang="zh-CN" sz="1600"/>
              <a:t>1</a:t>
            </a:r>
            <a:r>
              <a:rPr lang="zh-CN" altLang="en-US" sz="1600"/>
              <a:t>～</a:t>
            </a:r>
            <a:r>
              <a:rPr lang="en-US" altLang="zh-CN" sz="1600"/>
              <a:t>2</a:t>
            </a:r>
            <a:r>
              <a:rPr lang="zh-CN" altLang="en-US" sz="1600"/>
              <a:t>题：综合题</a:t>
            </a: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7106" name="灯片编号占位符 3"/>
          <p:cNvSpPr>
            <a:spLocks noGrp="1"/>
          </p:cNvSpPr>
          <p:nvPr>
            <p:ph type="sldNum" sz="quarter" idx="12"/>
          </p:nvPr>
        </p:nvSpPr>
        <p:spPr>
          <a:noFill/>
        </p:spPr>
        <p:txBody>
          <a:bodyPr/>
          <a:lstStyle/>
          <a:p>
            <a:fld id="{32AAE959-925D-4CCA-809E-B04ACB287F7A}" type="slidenum">
              <a:rPr lang="zh-CN" altLang="en-US" smtClean="0"/>
              <a:pPr/>
              <a:t>15</a:t>
            </a:fld>
            <a:endParaRPr lang="en-US" altLang="zh-CN" smtClean="0"/>
          </a:p>
        </p:txBody>
      </p:sp>
      <p:pic>
        <p:nvPicPr>
          <p:cNvPr id="47107" name="Picture 4"/>
          <p:cNvPicPr>
            <a:picLocks noChangeAspect="1" noChangeArrowheads="1"/>
          </p:cNvPicPr>
          <p:nvPr/>
        </p:nvPicPr>
        <p:blipFill>
          <a:blip r:embed="rId2" cstate="print"/>
          <a:srcRect/>
          <a:stretch>
            <a:fillRect/>
          </a:stretch>
        </p:blipFill>
        <p:spPr bwMode="auto">
          <a:xfrm>
            <a:off x="539750" y="163513"/>
            <a:ext cx="7659688" cy="2905125"/>
          </a:xfrm>
          <a:prstGeom prst="rect">
            <a:avLst/>
          </a:prstGeom>
          <a:noFill/>
          <a:ln w="9525">
            <a:noFill/>
            <a:miter lim="800000"/>
            <a:headEnd/>
            <a:tailEnd/>
          </a:ln>
        </p:spPr>
      </p:pic>
      <p:pic>
        <p:nvPicPr>
          <p:cNvPr id="47108" name="Picture 5"/>
          <p:cNvPicPr>
            <a:picLocks noChangeAspect="1" noChangeArrowheads="1"/>
          </p:cNvPicPr>
          <p:nvPr/>
        </p:nvPicPr>
        <p:blipFill>
          <a:blip r:embed="rId3" cstate="print"/>
          <a:srcRect/>
          <a:stretch>
            <a:fillRect/>
          </a:stretch>
        </p:blipFill>
        <p:spPr bwMode="auto">
          <a:xfrm>
            <a:off x="827088" y="3141663"/>
            <a:ext cx="6980237" cy="3133725"/>
          </a:xfrm>
          <a:prstGeom prst="rect">
            <a:avLst/>
          </a:prstGeom>
          <a:noFill/>
          <a:ln w="9525">
            <a:noFill/>
            <a:miter lim="800000"/>
            <a:headEnd/>
            <a:tailEnd/>
          </a:ln>
        </p:spPr>
      </p:pic>
      <p:sp>
        <p:nvSpPr>
          <p:cNvPr id="47109" name="Text Box 21"/>
          <p:cNvSpPr txBox="1">
            <a:spLocks noChangeArrowheads="1"/>
          </p:cNvSpPr>
          <p:nvPr/>
        </p:nvSpPr>
        <p:spPr bwMode="auto">
          <a:xfrm>
            <a:off x="428625" y="2928938"/>
            <a:ext cx="1811338" cy="338137"/>
          </a:xfrm>
          <a:prstGeom prst="rect">
            <a:avLst/>
          </a:prstGeom>
          <a:noFill/>
          <a:ln w="38100">
            <a:solidFill>
              <a:srgbClr val="333399"/>
            </a:solidFill>
            <a:miter lim="800000"/>
            <a:headEnd/>
            <a:tailEnd/>
          </a:ln>
        </p:spPr>
        <p:txBody>
          <a:bodyPr>
            <a:spAutoFit/>
          </a:bodyPr>
          <a:lstStyle/>
          <a:p>
            <a:pPr algn="ctr">
              <a:spcBef>
                <a:spcPct val="50000"/>
              </a:spcBef>
            </a:pPr>
            <a:r>
              <a:rPr lang="en-US" altLang="zh-CN" sz="1600"/>
              <a:t>1</a:t>
            </a:r>
            <a:r>
              <a:rPr lang="zh-CN" altLang="en-US" sz="1600"/>
              <a:t>～</a:t>
            </a:r>
            <a:r>
              <a:rPr lang="en-US" altLang="zh-CN" sz="1600"/>
              <a:t>2</a:t>
            </a:r>
            <a:r>
              <a:rPr lang="zh-CN" altLang="en-US" sz="1600"/>
              <a:t>题：综合题</a:t>
            </a: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244" name="灯片编号占位符 3"/>
          <p:cNvSpPr>
            <a:spLocks noGrp="1"/>
          </p:cNvSpPr>
          <p:nvPr>
            <p:ph type="sldNum" sz="quarter" idx="12"/>
          </p:nvPr>
        </p:nvSpPr>
        <p:spPr>
          <a:noFill/>
        </p:spPr>
        <p:txBody>
          <a:bodyPr/>
          <a:lstStyle/>
          <a:p>
            <a:fld id="{C7ECD8FE-B2E3-40E5-8FDF-F4AC5FE88B0D}" type="slidenum">
              <a:rPr lang="zh-CN" altLang="en-US" smtClean="0"/>
              <a:pPr/>
              <a:t>16</a:t>
            </a:fld>
            <a:endParaRPr lang="en-US" altLang="zh-CN" smtClean="0"/>
          </a:p>
        </p:txBody>
      </p:sp>
      <p:graphicFrame>
        <p:nvGraphicFramePr>
          <p:cNvPr id="10242" name="Object 5"/>
          <p:cNvGraphicFramePr>
            <a:graphicFrameLocks noChangeAspect="1"/>
          </p:cNvGraphicFramePr>
          <p:nvPr/>
        </p:nvGraphicFramePr>
        <p:xfrm>
          <a:off x="0" y="1298575"/>
          <a:ext cx="6588125" cy="2778125"/>
        </p:xfrm>
        <a:graphic>
          <a:graphicData uri="http://schemas.openxmlformats.org/presentationml/2006/ole">
            <p:oleObj spid="_x0000_s10242" name="图片" r:id="rId3" imgW="3771900" imgH="1591056" progId="Word.Picture.8">
              <p:embed/>
            </p:oleObj>
          </a:graphicData>
        </a:graphic>
      </p:graphicFrame>
      <p:graphicFrame>
        <p:nvGraphicFramePr>
          <p:cNvPr id="10243" name="Object 4"/>
          <p:cNvGraphicFramePr>
            <a:graphicFrameLocks noChangeAspect="1"/>
          </p:cNvGraphicFramePr>
          <p:nvPr/>
        </p:nvGraphicFramePr>
        <p:xfrm>
          <a:off x="360363" y="4076700"/>
          <a:ext cx="3635375" cy="1746250"/>
        </p:xfrm>
        <a:graphic>
          <a:graphicData uri="http://schemas.openxmlformats.org/presentationml/2006/ole">
            <p:oleObj spid="_x0000_s10243" name="图片" r:id="rId4" imgW="2695956" imgH="1295400" progId="Word.Picture.8">
              <p:embed/>
            </p:oleObj>
          </a:graphicData>
        </a:graphic>
      </p:graphicFrame>
      <p:sp>
        <p:nvSpPr>
          <p:cNvPr id="10245" name="Rectangle 6"/>
          <p:cNvSpPr>
            <a:spLocks noChangeArrowheads="1"/>
          </p:cNvSpPr>
          <p:nvPr/>
        </p:nvSpPr>
        <p:spPr bwMode="auto">
          <a:xfrm>
            <a:off x="0" y="190500"/>
            <a:ext cx="8532813" cy="1006475"/>
          </a:xfrm>
          <a:prstGeom prst="rect">
            <a:avLst/>
          </a:prstGeom>
          <a:solidFill>
            <a:schemeClr val="bg1"/>
          </a:solidFill>
          <a:ln w="9525">
            <a:noFill/>
            <a:miter lim="800000"/>
            <a:headEnd/>
            <a:tailEnd/>
          </a:ln>
        </p:spPr>
        <p:txBody>
          <a:bodyPr anchor="ctr">
            <a:spAutoFit/>
          </a:bodyPr>
          <a:lstStyle/>
          <a:p>
            <a:pPr indent="269875"/>
            <a:r>
              <a:rPr lang="zh-CN" altLang="en-US"/>
              <a:t>五、（</a:t>
            </a:r>
            <a:r>
              <a:rPr lang="en-US" altLang="zh-CN"/>
              <a:t>14</a:t>
            </a:r>
            <a:r>
              <a:rPr lang="zh-CN" altLang="en-US"/>
              <a:t>分）</a:t>
            </a:r>
          </a:p>
          <a:p>
            <a:pPr indent="269875" eaLnBrk="0" hangingPunct="0"/>
            <a:r>
              <a:rPr lang="zh-CN" altLang="en-US"/>
              <a:t>运放组成的电路及输入波形如下图所示，设电容的初始电压为零。试分别画出</a:t>
            </a:r>
            <a:r>
              <a:rPr lang="en-US" altLang="zh-CN"/>
              <a:t>v</a:t>
            </a:r>
            <a:r>
              <a:rPr lang="en-US" altLang="zh-CN" baseline="-30000"/>
              <a:t>o1</a:t>
            </a:r>
            <a:r>
              <a:rPr lang="zh-CN" altLang="en-US"/>
              <a:t>和</a:t>
            </a:r>
            <a:r>
              <a:rPr lang="en-US" altLang="zh-CN"/>
              <a:t>v</a:t>
            </a:r>
            <a:r>
              <a:rPr lang="en-US" altLang="zh-CN" baseline="-30000"/>
              <a:t>o2</a:t>
            </a:r>
            <a:r>
              <a:rPr lang="zh-CN" altLang="en-US"/>
              <a:t>的波形（定量）。</a:t>
            </a:r>
          </a:p>
        </p:txBody>
      </p:sp>
      <p:grpSp>
        <p:nvGrpSpPr>
          <p:cNvPr id="10246" name="组合 70"/>
          <p:cNvGrpSpPr>
            <a:grpSpLocks/>
          </p:cNvGrpSpPr>
          <p:nvPr/>
        </p:nvGrpSpPr>
        <p:grpSpPr bwMode="auto">
          <a:xfrm>
            <a:off x="2214563" y="142875"/>
            <a:ext cx="541337" cy="357188"/>
            <a:chOff x="4214810" y="5932834"/>
            <a:chExt cx="540579" cy="357457"/>
          </a:xfrm>
        </p:grpSpPr>
        <p:sp>
          <p:nvSpPr>
            <p:cNvPr id="10247" name="Oval 40"/>
            <p:cNvSpPr>
              <a:spLocks noChangeArrowheads="1"/>
            </p:cNvSpPr>
            <p:nvPr/>
          </p:nvSpPr>
          <p:spPr bwMode="auto">
            <a:xfrm>
              <a:off x="4214810" y="5932834"/>
              <a:ext cx="540579" cy="357457"/>
            </a:xfrm>
            <a:prstGeom prst="ellipse">
              <a:avLst/>
            </a:prstGeom>
            <a:noFill/>
            <a:ln w="38100">
              <a:solidFill>
                <a:schemeClr val="hlink"/>
              </a:solidFill>
              <a:miter lim="800000"/>
              <a:headEnd/>
              <a:tailEnd/>
            </a:ln>
          </p:spPr>
          <p:txBody>
            <a:bodyPr wrap="none" anchor="ctr"/>
            <a:lstStyle/>
            <a:p>
              <a:endParaRPr lang="zh-CN" altLang="en-US" sz="1600"/>
            </a:p>
          </p:txBody>
        </p:sp>
        <p:sp>
          <p:nvSpPr>
            <p:cNvPr id="10248" name="Text Box 41"/>
            <p:cNvSpPr txBox="1">
              <a:spLocks noChangeArrowheads="1"/>
            </p:cNvSpPr>
            <p:nvPr/>
          </p:nvSpPr>
          <p:spPr bwMode="auto">
            <a:xfrm>
              <a:off x="4235066" y="5942471"/>
              <a:ext cx="500066" cy="338182"/>
            </a:xfrm>
            <a:prstGeom prst="rect">
              <a:avLst/>
            </a:prstGeom>
            <a:noFill/>
            <a:ln w="9525">
              <a:noFill/>
              <a:miter lim="800000"/>
              <a:headEnd/>
              <a:tailEnd/>
            </a:ln>
          </p:spPr>
          <p:txBody>
            <a:bodyPr>
              <a:spAutoFit/>
            </a:bodyPr>
            <a:lstStyle/>
            <a:p>
              <a:pPr algn="ctr">
                <a:spcBef>
                  <a:spcPct val="50000"/>
                </a:spcBef>
              </a:pPr>
              <a:r>
                <a:rPr lang="en-US" altLang="zh-CN" sz="1600"/>
                <a:t>1</a:t>
              </a:r>
              <a:r>
                <a:rPr lang="zh-CN" altLang="en-US" sz="1600"/>
                <a:t>题</a:t>
              </a:r>
            </a:p>
          </p:txBody>
        </p:sp>
      </p:gr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267" name="灯片编号占位符 3"/>
          <p:cNvSpPr>
            <a:spLocks noGrp="1"/>
          </p:cNvSpPr>
          <p:nvPr>
            <p:ph type="sldNum" sz="quarter" idx="12"/>
          </p:nvPr>
        </p:nvSpPr>
        <p:spPr>
          <a:noFill/>
        </p:spPr>
        <p:txBody>
          <a:bodyPr/>
          <a:lstStyle/>
          <a:p>
            <a:fld id="{1220203D-FEC0-4DC1-BFC3-EC3ACC85A419}" type="slidenum">
              <a:rPr lang="zh-CN" altLang="en-US" smtClean="0"/>
              <a:pPr/>
              <a:t>17</a:t>
            </a:fld>
            <a:endParaRPr lang="en-US" altLang="zh-CN" smtClean="0"/>
          </a:p>
        </p:txBody>
      </p:sp>
      <p:sp>
        <p:nvSpPr>
          <p:cNvPr id="11268" name="Text Box 4"/>
          <p:cNvSpPr txBox="1">
            <a:spLocks noChangeArrowheads="1"/>
          </p:cNvSpPr>
          <p:nvPr/>
        </p:nvSpPr>
        <p:spPr bwMode="auto">
          <a:xfrm>
            <a:off x="179388" y="188913"/>
            <a:ext cx="8785225" cy="2225675"/>
          </a:xfrm>
          <a:prstGeom prst="rect">
            <a:avLst/>
          </a:prstGeom>
          <a:solidFill>
            <a:schemeClr val="bg1"/>
          </a:solidFill>
          <a:ln w="9525" algn="ctr">
            <a:noFill/>
            <a:miter lim="800000"/>
            <a:headEnd/>
            <a:tailEnd/>
          </a:ln>
        </p:spPr>
        <p:txBody>
          <a:bodyPr>
            <a:spAutoFit/>
          </a:bodyPr>
          <a:lstStyle/>
          <a:p>
            <a:pPr marL="914400" indent="-457200"/>
            <a:r>
              <a:rPr lang="zh-CN" altLang="en-US"/>
              <a:t>六、（</a:t>
            </a:r>
            <a:r>
              <a:rPr lang="en-US" altLang="zh-CN"/>
              <a:t>14</a:t>
            </a:r>
            <a:r>
              <a:rPr lang="zh-CN" altLang="en-US"/>
              <a:t>分）</a:t>
            </a:r>
          </a:p>
          <a:p>
            <a:pPr marL="914400" indent="-457200"/>
            <a:r>
              <a:rPr lang="zh-CN" altLang="en-US"/>
              <a:t>图</a:t>
            </a:r>
            <a:r>
              <a:rPr lang="en-US" altLang="zh-CN"/>
              <a:t>6</a:t>
            </a:r>
            <a:r>
              <a:rPr lang="zh-CN" altLang="en-US"/>
              <a:t>所示为集成运放的应用电路。其中</a:t>
            </a:r>
            <a:r>
              <a:rPr lang="en-US" altLang="zh-CN"/>
              <a:t>A1</a:t>
            </a:r>
            <a:r>
              <a:rPr lang="zh-CN" altLang="en-US"/>
              <a:t>、</a:t>
            </a:r>
            <a:r>
              <a:rPr lang="en-US" altLang="zh-CN"/>
              <a:t>A2</a:t>
            </a:r>
            <a:r>
              <a:rPr lang="zh-CN" altLang="en-US"/>
              <a:t>、</a:t>
            </a:r>
            <a:r>
              <a:rPr lang="en-US" altLang="zh-CN"/>
              <a:t>A3</a:t>
            </a:r>
            <a:r>
              <a:rPr lang="zh-CN" altLang="en-US"/>
              <a:t>均为理想运放，分别组成三个单元电路。试回答下列问题：</a:t>
            </a:r>
          </a:p>
          <a:p>
            <a:pPr marL="914400" indent="-457200"/>
            <a:r>
              <a:rPr lang="en-US" altLang="zh-CN"/>
              <a:t>A1</a:t>
            </a:r>
            <a:r>
              <a:rPr lang="zh-CN" altLang="en-US"/>
              <a:t>、</a:t>
            </a:r>
            <a:r>
              <a:rPr lang="en-US" altLang="zh-CN"/>
              <a:t>A2</a:t>
            </a:r>
            <a:r>
              <a:rPr lang="zh-CN" altLang="en-US"/>
              <a:t>、</a:t>
            </a:r>
            <a:r>
              <a:rPr lang="en-US" altLang="zh-CN"/>
              <a:t>A3</a:t>
            </a:r>
            <a:r>
              <a:rPr lang="zh-CN" altLang="en-US"/>
              <a:t>分别组成的</a:t>
            </a:r>
            <a:r>
              <a:rPr lang="en-US" altLang="zh-CN"/>
              <a:t>3</a:t>
            </a:r>
            <a:r>
              <a:rPr lang="zh-CN" altLang="en-US"/>
              <a:t>个单元电路的名称及功能各是什么？</a:t>
            </a:r>
          </a:p>
          <a:p>
            <a:pPr marL="914400" indent="-457200"/>
            <a:r>
              <a:rPr lang="zh-CN" altLang="en-US"/>
              <a:t>写出输出波形的频率表达式；</a:t>
            </a:r>
          </a:p>
          <a:p>
            <a:pPr marL="914400" indent="-457200"/>
            <a:r>
              <a:rPr lang="zh-CN" altLang="en-US"/>
              <a:t>当输出波形</a:t>
            </a:r>
            <a:r>
              <a:rPr lang="en-US" altLang="zh-CN" i="1"/>
              <a:t>v</a:t>
            </a:r>
            <a:r>
              <a:rPr lang="en-US" altLang="zh-CN"/>
              <a:t>o1</a:t>
            </a:r>
            <a:r>
              <a:rPr lang="zh-CN" altLang="en-US"/>
              <a:t>的幅值稳定时，电阻</a:t>
            </a:r>
            <a:r>
              <a:rPr lang="en-US" altLang="zh-CN" i="1"/>
              <a:t>R</a:t>
            </a:r>
            <a:r>
              <a:rPr lang="en-US" altLang="zh-CN"/>
              <a:t>1</a:t>
            </a:r>
            <a:r>
              <a:rPr lang="zh-CN" altLang="en-US" i="1"/>
              <a:t>、</a:t>
            </a:r>
            <a:r>
              <a:rPr lang="en-US" altLang="zh-CN" i="1"/>
              <a:t>R</a:t>
            </a:r>
            <a:r>
              <a:rPr lang="en-US" altLang="zh-CN"/>
              <a:t>2</a:t>
            </a:r>
            <a:r>
              <a:rPr lang="zh-CN" altLang="en-US"/>
              <a:t>应有怎样的关系？</a:t>
            </a:r>
          </a:p>
          <a:p>
            <a:pPr marL="914400" indent="-457200"/>
            <a:r>
              <a:rPr lang="zh-CN" altLang="en-US"/>
              <a:t>试定性画出</a:t>
            </a:r>
            <a:r>
              <a:rPr lang="en-US" altLang="zh-CN" i="1"/>
              <a:t>v</a:t>
            </a:r>
            <a:r>
              <a:rPr lang="en-US" altLang="zh-CN"/>
              <a:t>o1</a:t>
            </a:r>
            <a:r>
              <a:rPr lang="zh-CN" altLang="en-US"/>
              <a:t>，</a:t>
            </a:r>
            <a:r>
              <a:rPr lang="en-US" altLang="zh-CN" i="1"/>
              <a:t>v</a:t>
            </a:r>
            <a:r>
              <a:rPr lang="en-US" altLang="zh-CN"/>
              <a:t>o2</a:t>
            </a:r>
            <a:r>
              <a:rPr lang="zh-CN" altLang="en-US"/>
              <a:t>和</a:t>
            </a:r>
            <a:r>
              <a:rPr lang="en-US" altLang="zh-CN" i="1"/>
              <a:t>v</a:t>
            </a:r>
            <a:r>
              <a:rPr lang="en-US" altLang="zh-CN"/>
              <a:t>o3</a:t>
            </a:r>
            <a:r>
              <a:rPr lang="zh-CN" altLang="en-US"/>
              <a:t>的波形。 </a:t>
            </a:r>
          </a:p>
        </p:txBody>
      </p:sp>
      <p:sp>
        <p:nvSpPr>
          <p:cNvPr id="11269" name="Rectangle 6"/>
          <p:cNvSpPr>
            <a:spLocks noChangeArrowheads="1"/>
          </p:cNvSpPr>
          <p:nvPr/>
        </p:nvSpPr>
        <p:spPr bwMode="auto">
          <a:xfrm>
            <a:off x="0" y="2614613"/>
            <a:ext cx="9144000" cy="0"/>
          </a:xfrm>
          <a:prstGeom prst="rect">
            <a:avLst/>
          </a:prstGeom>
          <a:noFill/>
          <a:ln w="9525" algn="ctr">
            <a:noFill/>
            <a:miter lim="800000"/>
            <a:headEnd/>
            <a:tailEnd/>
          </a:ln>
        </p:spPr>
        <p:txBody>
          <a:bodyPr wrap="none" anchor="ctr">
            <a:spAutoFit/>
          </a:bodyPr>
          <a:lstStyle/>
          <a:p>
            <a:endParaRPr lang="zh-CN" altLang="en-US"/>
          </a:p>
        </p:txBody>
      </p:sp>
      <p:graphicFrame>
        <p:nvGraphicFramePr>
          <p:cNvPr id="11266" name="Object 5"/>
          <p:cNvGraphicFramePr>
            <a:graphicFrameLocks noChangeAspect="1"/>
          </p:cNvGraphicFramePr>
          <p:nvPr/>
        </p:nvGraphicFramePr>
        <p:xfrm>
          <a:off x="233363" y="2565400"/>
          <a:ext cx="8675687" cy="2778125"/>
        </p:xfrm>
        <a:graphic>
          <a:graphicData uri="http://schemas.openxmlformats.org/presentationml/2006/ole">
            <p:oleObj spid="_x0000_s11266" name="图片" r:id="rId3" imgW="5087112" imgH="1624584" progId="Word.Picture.8">
              <p:embed/>
            </p:oleObj>
          </a:graphicData>
        </a:graphic>
      </p:graphicFrame>
      <p:grpSp>
        <p:nvGrpSpPr>
          <p:cNvPr id="11270" name="组合 70"/>
          <p:cNvGrpSpPr>
            <a:grpSpLocks/>
          </p:cNvGrpSpPr>
          <p:nvPr/>
        </p:nvGrpSpPr>
        <p:grpSpPr bwMode="auto">
          <a:xfrm>
            <a:off x="2214563" y="142875"/>
            <a:ext cx="541337" cy="357188"/>
            <a:chOff x="4214810" y="5932834"/>
            <a:chExt cx="540579" cy="357457"/>
          </a:xfrm>
        </p:grpSpPr>
        <p:sp>
          <p:nvSpPr>
            <p:cNvPr id="11271" name="Oval 40"/>
            <p:cNvSpPr>
              <a:spLocks noChangeArrowheads="1"/>
            </p:cNvSpPr>
            <p:nvPr/>
          </p:nvSpPr>
          <p:spPr bwMode="auto">
            <a:xfrm>
              <a:off x="4214810" y="5932834"/>
              <a:ext cx="540579" cy="357457"/>
            </a:xfrm>
            <a:prstGeom prst="ellipse">
              <a:avLst/>
            </a:prstGeom>
            <a:noFill/>
            <a:ln w="38100">
              <a:solidFill>
                <a:schemeClr val="hlink"/>
              </a:solidFill>
              <a:miter lim="800000"/>
              <a:headEnd/>
              <a:tailEnd/>
            </a:ln>
          </p:spPr>
          <p:txBody>
            <a:bodyPr wrap="none" anchor="ctr"/>
            <a:lstStyle/>
            <a:p>
              <a:endParaRPr lang="zh-CN" altLang="en-US" sz="1600"/>
            </a:p>
          </p:txBody>
        </p:sp>
        <p:sp>
          <p:nvSpPr>
            <p:cNvPr id="11272" name="Text Box 41"/>
            <p:cNvSpPr txBox="1">
              <a:spLocks noChangeArrowheads="1"/>
            </p:cNvSpPr>
            <p:nvPr/>
          </p:nvSpPr>
          <p:spPr bwMode="auto">
            <a:xfrm>
              <a:off x="4235066" y="5942471"/>
              <a:ext cx="500066" cy="338182"/>
            </a:xfrm>
            <a:prstGeom prst="rect">
              <a:avLst/>
            </a:prstGeom>
            <a:noFill/>
            <a:ln w="9525">
              <a:noFill/>
              <a:miter lim="800000"/>
              <a:headEnd/>
              <a:tailEnd/>
            </a:ln>
          </p:spPr>
          <p:txBody>
            <a:bodyPr>
              <a:spAutoFit/>
            </a:bodyPr>
            <a:lstStyle/>
            <a:p>
              <a:pPr algn="ctr">
                <a:spcBef>
                  <a:spcPct val="50000"/>
                </a:spcBef>
              </a:pPr>
              <a:r>
                <a:rPr lang="en-US" altLang="zh-CN" sz="1600"/>
                <a:t>1</a:t>
              </a:r>
              <a:r>
                <a:rPr lang="zh-CN" altLang="en-US" sz="1600"/>
                <a:t>题</a:t>
              </a:r>
            </a:p>
          </p:txBody>
        </p:sp>
      </p:gr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灯片编号占位符 3"/>
          <p:cNvSpPr>
            <a:spLocks noGrp="1"/>
          </p:cNvSpPr>
          <p:nvPr>
            <p:ph type="sldNum" sz="quarter" idx="12"/>
          </p:nvPr>
        </p:nvSpPr>
        <p:spPr>
          <a:noFill/>
        </p:spPr>
        <p:txBody>
          <a:bodyPr/>
          <a:lstStyle/>
          <a:p>
            <a:fld id="{7307CD8F-87DC-4304-BF0E-C56FC3DEE0D8}" type="slidenum">
              <a:rPr lang="zh-CN" altLang="en-US" smtClean="0"/>
              <a:pPr/>
              <a:t>18</a:t>
            </a:fld>
            <a:endParaRPr lang="en-US" altLang="zh-CN" smtClean="0"/>
          </a:p>
        </p:txBody>
      </p:sp>
      <p:sp>
        <p:nvSpPr>
          <p:cNvPr id="51203" name="Text Box 4"/>
          <p:cNvSpPr txBox="1">
            <a:spLocks noChangeArrowheads="1"/>
          </p:cNvSpPr>
          <p:nvPr/>
        </p:nvSpPr>
        <p:spPr bwMode="auto">
          <a:xfrm>
            <a:off x="0" y="115888"/>
            <a:ext cx="9144000" cy="2225675"/>
          </a:xfrm>
          <a:prstGeom prst="rect">
            <a:avLst/>
          </a:prstGeom>
          <a:noFill/>
          <a:ln w="9525">
            <a:noFill/>
            <a:miter lim="800000"/>
            <a:headEnd/>
            <a:tailEnd/>
          </a:ln>
        </p:spPr>
        <p:txBody>
          <a:bodyPr>
            <a:spAutoFit/>
          </a:bodyPr>
          <a:lstStyle/>
          <a:p>
            <a:r>
              <a:rPr kumimoji="0" lang="zh-CN" altLang="en-US" dirty="0"/>
              <a:t>七．桥式正弦波振荡电路如图示，试求</a:t>
            </a:r>
            <a:r>
              <a:rPr kumimoji="0" lang="en-US" altLang="zh-CN" dirty="0"/>
              <a:t>:</a:t>
            </a:r>
            <a:r>
              <a:rPr kumimoji="0" lang="zh-CN" altLang="en-US" dirty="0"/>
              <a:t>（</a:t>
            </a:r>
            <a:r>
              <a:rPr kumimoji="0" lang="en-US" altLang="zh-CN" dirty="0"/>
              <a:t>10</a:t>
            </a:r>
            <a:r>
              <a:rPr kumimoji="0" lang="zh-CN" altLang="en-US" dirty="0"/>
              <a:t>分）</a:t>
            </a:r>
          </a:p>
          <a:p>
            <a:r>
              <a:rPr kumimoji="0" lang="zh-CN" altLang="en-US" dirty="0"/>
              <a:t>  </a:t>
            </a:r>
            <a:r>
              <a:rPr kumimoji="0" lang="en-US" altLang="zh-CN" dirty="0"/>
              <a:t>1. </a:t>
            </a:r>
            <a:r>
              <a:rPr kumimoji="0" lang="zh-CN" altLang="en-US" dirty="0"/>
              <a:t>为使电路能产生振荡，根据相位平衡条件，正确连接</a:t>
            </a:r>
            <a:r>
              <a:rPr kumimoji="0" lang="en-US" altLang="zh-CN" dirty="0"/>
              <a:t>a</a:t>
            </a:r>
            <a:r>
              <a:rPr kumimoji="0" lang="zh-CN" altLang="en-US" dirty="0"/>
              <a:t>、</a:t>
            </a:r>
            <a:r>
              <a:rPr kumimoji="0" lang="en-US" altLang="zh-CN" dirty="0"/>
              <a:t>b</a:t>
            </a:r>
            <a:r>
              <a:rPr kumimoji="0" lang="zh-CN" altLang="en-US" dirty="0"/>
              <a:t>、</a:t>
            </a:r>
            <a:r>
              <a:rPr kumimoji="0" lang="en-US" altLang="zh-CN" dirty="0"/>
              <a:t>c</a:t>
            </a:r>
            <a:r>
              <a:rPr kumimoji="0" lang="zh-CN" altLang="en-US" dirty="0"/>
              <a:t>、</a:t>
            </a:r>
            <a:r>
              <a:rPr kumimoji="0" lang="en-US" altLang="zh-CN" dirty="0"/>
              <a:t>d </a:t>
            </a:r>
            <a:r>
              <a:rPr kumimoji="0" lang="zh-CN" altLang="en-US" dirty="0"/>
              <a:t>。</a:t>
            </a:r>
          </a:p>
          <a:p>
            <a:r>
              <a:rPr kumimoji="0" lang="zh-CN" altLang="en-US" dirty="0"/>
              <a:t>  </a:t>
            </a:r>
            <a:r>
              <a:rPr kumimoji="0" lang="en-US" altLang="zh-CN" dirty="0"/>
              <a:t>2. </a:t>
            </a:r>
            <a:r>
              <a:rPr kumimoji="0" lang="zh-CN" altLang="en-US" dirty="0"/>
              <a:t>振荡频率为多少？</a:t>
            </a:r>
          </a:p>
          <a:p>
            <a:r>
              <a:rPr kumimoji="0" lang="zh-CN" altLang="en-US" dirty="0"/>
              <a:t>  </a:t>
            </a:r>
            <a:r>
              <a:rPr kumimoji="0" lang="en-US" altLang="zh-CN" dirty="0"/>
              <a:t>3. </a:t>
            </a:r>
            <a:r>
              <a:rPr kumimoji="0" lang="zh-CN" altLang="en-US" dirty="0"/>
              <a:t>若常温下</a:t>
            </a:r>
            <a:r>
              <a:rPr kumimoji="0" lang="en-US" altLang="zh-CN" dirty="0"/>
              <a:t>(</a:t>
            </a:r>
            <a:r>
              <a:rPr kumimoji="0" lang="en-US" altLang="zh-CN" dirty="0" smtClean="0"/>
              <a:t>25</a:t>
            </a:r>
            <a:r>
              <a:rPr kumimoji="0" lang="en-US" altLang="zh-CN" dirty="0" smtClean="0">
                <a:sym typeface="Symbol"/>
              </a:rPr>
              <a:t></a:t>
            </a:r>
            <a:r>
              <a:rPr kumimoji="0" lang="en-US" altLang="zh-CN" dirty="0" smtClean="0"/>
              <a:t>C</a:t>
            </a:r>
            <a:r>
              <a:rPr kumimoji="0" lang="en-US" altLang="zh-CN" dirty="0"/>
              <a:t>)</a:t>
            </a:r>
            <a:r>
              <a:rPr kumimoji="0" lang="zh-CN" altLang="en-US" dirty="0"/>
              <a:t>，热敏电阻</a:t>
            </a:r>
            <a:r>
              <a:rPr kumimoji="0" lang="en-US" altLang="zh-CN" i="1" dirty="0" err="1"/>
              <a:t>R</a:t>
            </a:r>
            <a:r>
              <a:rPr kumimoji="0" lang="en-US" altLang="zh-CN" dirty="0" err="1"/>
              <a:t>t</a:t>
            </a:r>
            <a:r>
              <a:rPr kumimoji="0" lang="en-US" altLang="zh-CN" dirty="0"/>
              <a:t>=10K</a:t>
            </a:r>
            <a:r>
              <a:rPr kumimoji="0" lang="en-US" altLang="zh-CN" dirty="0">
                <a:sym typeface="Symbol" pitchFamily="18" charset="2"/>
              </a:rPr>
              <a:t></a:t>
            </a:r>
            <a:r>
              <a:rPr kumimoji="0" lang="zh-CN" altLang="en-US" dirty="0"/>
              <a:t>，则</a:t>
            </a:r>
            <a:r>
              <a:rPr kumimoji="0" lang="en-US" altLang="zh-CN" i="1" dirty="0"/>
              <a:t>R</a:t>
            </a:r>
            <a:r>
              <a:rPr kumimoji="0" lang="en-US" altLang="zh-CN" dirty="0"/>
              <a:t>1</a:t>
            </a:r>
            <a:r>
              <a:rPr kumimoji="0" lang="zh-CN" altLang="en-US" dirty="0"/>
              <a:t>的值在什么范围内才能使电路起振。</a:t>
            </a:r>
          </a:p>
          <a:p>
            <a:r>
              <a:rPr kumimoji="0" lang="zh-CN" altLang="en-US" dirty="0"/>
              <a:t>  </a:t>
            </a:r>
            <a:r>
              <a:rPr kumimoji="0" lang="en-US" altLang="zh-CN" dirty="0"/>
              <a:t>4. </a:t>
            </a:r>
            <a:r>
              <a:rPr kumimoji="0" lang="zh-CN" altLang="en-US" dirty="0"/>
              <a:t>说明</a:t>
            </a:r>
            <a:r>
              <a:rPr kumimoji="0" lang="en-US" altLang="zh-CN" dirty="0"/>
              <a:t>D1 </a:t>
            </a:r>
            <a:r>
              <a:rPr kumimoji="0" lang="zh-CN" altLang="en-US" dirty="0"/>
              <a:t>、</a:t>
            </a:r>
            <a:r>
              <a:rPr kumimoji="0" lang="en-US" altLang="zh-CN" dirty="0"/>
              <a:t>D2</a:t>
            </a:r>
            <a:r>
              <a:rPr kumimoji="0" lang="zh-CN" altLang="en-US" dirty="0"/>
              <a:t>的作用。</a:t>
            </a:r>
          </a:p>
          <a:p>
            <a:r>
              <a:rPr kumimoji="0" lang="zh-CN" altLang="en-US" dirty="0"/>
              <a:t>  </a:t>
            </a:r>
            <a:r>
              <a:rPr kumimoji="0" lang="en-US" altLang="zh-CN" dirty="0"/>
              <a:t>5. </a:t>
            </a:r>
            <a:r>
              <a:rPr kumimoji="0" lang="zh-CN" altLang="en-US" dirty="0"/>
              <a:t>在忽略</a:t>
            </a:r>
            <a:r>
              <a:rPr kumimoji="0" lang="en-US" altLang="zh-CN" dirty="0"/>
              <a:t>T1 </a:t>
            </a:r>
            <a:r>
              <a:rPr kumimoji="0" lang="zh-CN" altLang="en-US" dirty="0"/>
              <a:t>、</a:t>
            </a:r>
            <a:r>
              <a:rPr kumimoji="0" lang="en-US" altLang="zh-CN" dirty="0"/>
              <a:t>T2</a:t>
            </a:r>
            <a:r>
              <a:rPr kumimoji="0" lang="zh-CN" altLang="en-US" dirty="0"/>
              <a:t>饱和压降的情况下，电路的最大输出功率是多少？ </a:t>
            </a:r>
          </a:p>
        </p:txBody>
      </p:sp>
      <p:pic>
        <p:nvPicPr>
          <p:cNvPr id="51204" name="Picture 5"/>
          <p:cNvPicPr>
            <a:picLocks noChangeAspect="1" noChangeArrowheads="1"/>
          </p:cNvPicPr>
          <p:nvPr/>
        </p:nvPicPr>
        <p:blipFill>
          <a:blip r:embed="rId2" cstate="print"/>
          <a:srcRect/>
          <a:stretch>
            <a:fillRect/>
          </a:stretch>
        </p:blipFill>
        <p:spPr bwMode="auto">
          <a:xfrm>
            <a:off x="857250" y="2312988"/>
            <a:ext cx="7427913" cy="4037012"/>
          </a:xfrm>
          <a:prstGeom prst="rect">
            <a:avLst/>
          </a:prstGeom>
          <a:noFill/>
          <a:ln w="9525">
            <a:noFill/>
            <a:miter lim="800000"/>
            <a:headEnd/>
            <a:tailEnd/>
          </a:ln>
        </p:spPr>
      </p:pic>
      <p:cxnSp>
        <p:nvCxnSpPr>
          <p:cNvPr id="5" name="直接箭头连接符 16"/>
          <p:cNvCxnSpPr>
            <a:cxnSpLocks noChangeShapeType="1"/>
          </p:cNvCxnSpPr>
          <p:nvPr/>
        </p:nvCxnSpPr>
        <p:spPr bwMode="auto">
          <a:xfrm>
            <a:off x="179512" y="1772816"/>
            <a:ext cx="2664296" cy="144016"/>
          </a:xfrm>
          <a:prstGeom prst="straightConnector1">
            <a:avLst/>
          </a:prstGeom>
          <a:noFill/>
          <a:ln w="38100" algn="ctr">
            <a:solidFill>
              <a:srgbClr val="FF0000"/>
            </a:solidFill>
            <a:round/>
            <a:headEnd type="none" w="med" len="med"/>
            <a:tailEnd type="none" w="med" len="med"/>
          </a:ln>
        </p:spPr>
      </p:cxnSp>
      <p:cxnSp>
        <p:nvCxnSpPr>
          <p:cNvPr id="7" name="直接箭头连接符 16"/>
          <p:cNvCxnSpPr>
            <a:cxnSpLocks noChangeShapeType="1"/>
          </p:cNvCxnSpPr>
          <p:nvPr/>
        </p:nvCxnSpPr>
        <p:spPr bwMode="auto">
          <a:xfrm>
            <a:off x="251520" y="2060848"/>
            <a:ext cx="7272808" cy="144016"/>
          </a:xfrm>
          <a:prstGeom prst="straightConnector1">
            <a:avLst/>
          </a:prstGeom>
          <a:noFill/>
          <a:ln w="38100" algn="ctr">
            <a:solidFill>
              <a:srgbClr val="FF0000"/>
            </a:solidFill>
            <a:round/>
            <a:headEnd type="none" w="med" len="med"/>
            <a:tailEnd type="none" w="med" len="med"/>
          </a:ln>
        </p:spPr>
      </p:cxn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8130" name="灯片编号占位符 1"/>
          <p:cNvSpPr>
            <a:spLocks noGrp="1"/>
          </p:cNvSpPr>
          <p:nvPr>
            <p:ph type="sldNum" sz="quarter" idx="12"/>
          </p:nvPr>
        </p:nvSpPr>
        <p:spPr>
          <a:noFill/>
        </p:spPr>
        <p:txBody>
          <a:bodyPr/>
          <a:lstStyle/>
          <a:p>
            <a:fld id="{58F924BA-7337-4B97-B559-B42CB3759F95}" type="slidenum">
              <a:rPr lang="zh-CN" altLang="en-US" smtClean="0"/>
              <a:pPr/>
              <a:t>19</a:t>
            </a:fld>
            <a:endParaRPr lang="en-US" altLang="zh-CN" smtClean="0"/>
          </a:p>
        </p:txBody>
      </p:sp>
      <p:pic>
        <p:nvPicPr>
          <p:cNvPr id="48131" name="Picture 2"/>
          <p:cNvPicPr>
            <a:picLocks noChangeAspect="1" noChangeArrowheads="1"/>
          </p:cNvPicPr>
          <p:nvPr/>
        </p:nvPicPr>
        <p:blipFill>
          <a:blip r:embed="rId2" cstate="print"/>
          <a:srcRect/>
          <a:stretch>
            <a:fillRect/>
          </a:stretch>
        </p:blipFill>
        <p:spPr bwMode="auto">
          <a:xfrm>
            <a:off x="357188" y="142875"/>
            <a:ext cx="7229475" cy="2105025"/>
          </a:xfrm>
          <a:prstGeom prst="rect">
            <a:avLst/>
          </a:prstGeom>
          <a:noFill/>
          <a:ln w="9525" algn="ctr">
            <a:noFill/>
            <a:miter lim="800000"/>
            <a:headEnd/>
            <a:tailEnd/>
          </a:ln>
        </p:spPr>
      </p:pic>
      <p:sp>
        <p:nvSpPr>
          <p:cNvPr id="4" name="Rectangle 3"/>
          <p:cNvSpPr txBox="1">
            <a:spLocks noChangeArrowheads="1"/>
          </p:cNvSpPr>
          <p:nvPr/>
        </p:nvSpPr>
        <p:spPr>
          <a:xfrm>
            <a:off x="285750" y="2643188"/>
            <a:ext cx="7772400" cy="2143125"/>
          </a:xfrm>
          <a:prstGeom prst="rect">
            <a:avLst/>
          </a:prstGeom>
        </p:spPr>
        <p:txBody>
          <a:bodyPr/>
          <a:lstStyle/>
          <a:p>
            <a:pPr marL="342900" indent="-342900">
              <a:spcBef>
                <a:spcPct val="20000"/>
              </a:spcBef>
              <a:buClr>
                <a:schemeClr val="folHlink"/>
              </a:buClr>
              <a:buSzPct val="60000"/>
              <a:buFont typeface="Wingdings" pitchFamily="2" charset="2"/>
              <a:buChar char="n"/>
              <a:defRPr/>
            </a:pPr>
            <a:r>
              <a:rPr lang="zh-CN" altLang="en-US" sz="2400" kern="0" dirty="0">
                <a:latin typeface="+mn-lt"/>
                <a:ea typeface="+mn-ea"/>
              </a:rPr>
              <a:t>第</a:t>
            </a:r>
            <a:r>
              <a:rPr lang="en-US" altLang="zh-CN" sz="2400" kern="0" dirty="0">
                <a:latin typeface="+mn-lt"/>
                <a:ea typeface="+mn-ea"/>
              </a:rPr>
              <a:t>2</a:t>
            </a:r>
            <a:r>
              <a:rPr lang="zh-CN" altLang="en-US" sz="2400" kern="0" dirty="0">
                <a:latin typeface="+mn-lt"/>
                <a:ea typeface="+mn-ea"/>
              </a:rPr>
              <a:t>章</a:t>
            </a:r>
            <a:endParaRPr lang="en-US" altLang="zh-CN" sz="2400" kern="0" dirty="0">
              <a:latin typeface="+mn-lt"/>
              <a:ea typeface="+mn-ea"/>
            </a:endParaRPr>
          </a:p>
          <a:p>
            <a:pPr marL="342900" indent="-342900">
              <a:spcBef>
                <a:spcPct val="20000"/>
              </a:spcBef>
              <a:buClr>
                <a:schemeClr val="folHlink"/>
              </a:buClr>
              <a:buSzPct val="60000"/>
              <a:buFont typeface="Wingdings" pitchFamily="2" charset="2"/>
              <a:buChar char="n"/>
              <a:defRPr/>
            </a:pPr>
            <a:r>
              <a:rPr lang="zh-CN" altLang="en-US" kern="0" dirty="0">
                <a:latin typeface="+mn-lt"/>
                <a:ea typeface="+mn-ea"/>
              </a:rPr>
              <a:t>补充题</a:t>
            </a:r>
            <a:endParaRPr lang="en-US" altLang="zh-CN" kern="0" dirty="0">
              <a:latin typeface="+mn-lt"/>
              <a:ea typeface="+mn-ea"/>
            </a:endParaRPr>
          </a:p>
          <a:p>
            <a:pPr marL="742950" lvl="1" indent="-285750" eaLnBrk="0" hangingPunct="0">
              <a:spcBef>
                <a:spcPct val="20000"/>
              </a:spcBef>
              <a:buClr>
                <a:schemeClr val="hlink"/>
              </a:buClr>
              <a:buSzPct val="55000"/>
              <a:buFont typeface="Wingdings" pitchFamily="2" charset="2"/>
              <a:buChar char="n"/>
              <a:defRPr/>
            </a:pPr>
            <a:r>
              <a:rPr lang="en-US" sz="1800" kern="0" dirty="0">
                <a:latin typeface="+mn-lt"/>
                <a:ea typeface="+mn-ea"/>
              </a:rPr>
              <a:t>	</a:t>
            </a:r>
            <a:r>
              <a:rPr lang="en-US" altLang="zh-CN" sz="1800" kern="0" dirty="0">
                <a:latin typeface="+mn-lt"/>
                <a:ea typeface="+mn-ea"/>
              </a:rPr>
              <a:t>LM324</a:t>
            </a:r>
            <a:r>
              <a:rPr lang="zh-CN" altLang="en-US" sz="1800" kern="0" dirty="0">
                <a:latin typeface="+mn-lt"/>
                <a:ea typeface="+mn-ea"/>
              </a:rPr>
              <a:t>是一种内含</a:t>
            </a:r>
            <a:r>
              <a:rPr lang="en-US" altLang="zh-CN" sz="1800" kern="0" dirty="0">
                <a:latin typeface="+mn-lt"/>
                <a:ea typeface="+mn-ea"/>
              </a:rPr>
              <a:t>4</a:t>
            </a:r>
            <a:r>
              <a:rPr lang="zh-CN" altLang="en-US" sz="1800" kern="0" dirty="0">
                <a:latin typeface="+mn-lt"/>
                <a:ea typeface="+mn-ea"/>
              </a:rPr>
              <a:t>个运放的集成电路芯片。现有两片</a:t>
            </a:r>
            <a:r>
              <a:rPr lang="en-US" altLang="zh-CN" sz="1800" kern="0" dirty="0">
                <a:latin typeface="+mn-lt"/>
                <a:ea typeface="+mn-ea"/>
              </a:rPr>
              <a:t>LM324</a:t>
            </a:r>
            <a:r>
              <a:rPr lang="zh-CN" altLang="en-US" sz="1800" kern="0" dirty="0">
                <a:latin typeface="+mn-lt"/>
                <a:ea typeface="+mn-ea"/>
              </a:rPr>
              <a:t>和若干种电阻（电阻值在</a:t>
            </a:r>
            <a:r>
              <a:rPr lang="en-US" altLang="zh-CN" sz="1800" kern="0" dirty="0">
                <a:latin typeface="+mn-lt"/>
                <a:ea typeface="+mn-ea"/>
              </a:rPr>
              <a:t>1K</a:t>
            </a:r>
            <a:r>
              <a:rPr lang="en-US" altLang="zh-CN" sz="1800" kern="0" dirty="0">
                <a:latin typeface="+mn-lt"/>
                <a:ea typeface="+mn-ea"/>
                <a:sym typeface="Symbol" pitchFamily="18" charset="2"/>
              </a:rPr>
              <a:t></a:t>
            </a:r>
            <a:r>
              <a:rPr lang="en-US" altLang="zh-CN" sz="1800" kern="0" dirty="0">
                <a:latin typeface="+mn-lt"/>
                <a:ea typeface="+mn-ea"/>
              </a:rPr>
              <a:t> ~ 1M</a:t>
            </a:r>
            <a:r>
              <a:rPr lang="en-US" altLang="zh-CN" sz="1800" kern="0" dirty="0">
                <a:latin typeface="+mn-lt"/>
                <a:ea typeface="+mn-ea"/>
                <a:sym typeface="Symbol" pitchFamily="18" charset="2"/>
              </a:rPr>
              <a:t></a:t>
            </a:r>
            <a:r>
              <a:rPr lang="zh-CN" altLang="en-US" sz="1800" kern="0" dirty="0">
                <a:latin typeface="+mn-lt"/>
                <a:ea typeface="+mn-ea"/>
              </a:rPr>
              <a:t>）。试用它们设计一个电路，实现以下运算</a:t>
            </a:r>
            <a:r>
              <a:rPr lang="en-US" altLang="zh-CN" sz="1800" i="1" kern="0" dirty="0" err="1">
                <a:latin typeface="+mn-lt"/>
                <a:ea typeface="+mn-ea"/>
              </a:rPr>
              <a:t>v</a:t>
            </a:r>
            <a:r>
              <a:rPr lang="en-US" altLang="zh-CN" sz="1800" kern="0" baseline="-25000" dirty="0" err="1">
                <a:latin typeface="+mn-lt"/>
                <a:ea typeface="+mn-ea"/>
              </a:rPr>
              <a:t>o</a:t>
            </a:r>
            <a:r>
              <a:rPr lang="en-US" altLang="zh-CN" sz="1800" kern="0" baseline="-25000" dirty="0">
                <a:latin typeface="+mn-lt"/>
                <a:ea typeface="+mn-ea"/>
              </a:rPr>
              <a:t> </a:t>
            </a:r>
            <a:r>
              <a:rPr lang="en-US" altLang="zh-CN" sz="1800" kern="0" dirty="0">
                <a:latin typeface="+mn-lt"/>
                <a:ea typeface="+mn-ea"/>
              </a:rPr>
              <a:t>= 2</a:t>
            </a:r>
            <a:r>
              <a:rPr lang="en-US" altLang="zh-CN" sz="1800" i="1" kern="0" dirty="0">
                <a:latin typeface="+mn-lt"/>
                <a:ea typeface="+mn-ea"/>
              </a:rPr>
              <a:t>v</a:t>
            </a:r>
            <a:r>
              <a:rPr lang="en-US" altLang="zh-CN" sz="1800" kern="0" baseline="-25000" dirty="0">
                <a:latin typeface="+mn-lt"/>
                <a:ea typeface="+mn-ea"/>
              </a:rPr>
              <a:t>1 </a:t>
            </a:r>
            <a:r>
              <a:rPr lang="en-US" altLang="zh-CN" sz="1800" kern="0" dirty="0">
                <a:latin typeface="+mn-lt"/>
                <a:ea typeface="+mn-ea"/>
              </a:rPr>
              <a:t>+ 3</a:t>
            </a:r>
            <a:r>
              <a:rPr lang="en-US" altLang="zh-CN" sz="1800" i="1" kern="0" dirty="0">
                <a:latin typeface="+mn-lt"/>
                <a:ea typeface="+mn-ea"/>
              </a:rPr>
              <a:t>v</a:t>
            </a:r>
            <a:r>
              <a:rPr lang="en-US" altLang="zh-CN" sz="1800" kern="0" baseline="-25000" dirty="0">
                <a:latin typeface="+mn-lt"/>
                <a:ea typeface="+mn-ea"/>
              </a:rPr>
              <a:t>2</a:t>
            </a:r>
            <a:r>
              <a:rPr lang="en-US" altLang="zh-CN" sz="1800" kern="0" dirty="0">
                <a:latin typeface="+mn-lt"/>
                <a:ea typeface="+mn-ea"/>
              </a:rPr>
              <a:t> </a:t>
            </a:r>
            <a:r>
              <a:rPr lang="en-US" altLang="zh-CN" sz="1800" kern="0" dirty="0">
                <a:latin typeface="+mn-lt"/>
                <a:ea typeface="+mn-ea"/>
                <a:sym typeface="Symbol" pitchFamily="18" charset="2"/>
              </a:rPr>
              <a:t></a:t>
            </a:r>
            <a:r>
              <a:rPr lang="en-US" altLang="zh-CN" sz="1800" kern="0" dirty="0">
                <a:latin typeface="+mn-lt"/>
                <a:ea typeface="+mn-ea"/>
              </a:rPr>
              <a:t>4</a:t>
            </a:r>
            <a:r>
              <a:rPr lang="en-US" altLang="zh-CN" sz="1800" i="1" kern="0" dirty="0">
                <a:latin typeface="+mn-lt"/>
                <a:ea typeface="+mn-ea"/>
              </a:rPr>
              <a:t>v</a:t>
            </a:r>
            <a:r>
              <a:rPr lang="en-US" altLang="zh-CN" sz="1800" kern="0" baseline="-25000" dirty="0">
                <a:latin typeface="+mn-lt"/>
                <a:ea typeface="+mn-ea"/>
              </a:rPr>
              <a:t>3 </a:t>
            </a:r>
            <a:r>
              <a:rPr lang="en-US" altLang="zh-CN" sz="1800" kern="0" dirty="0">
                <a:latin typeface="+mn-lt"/>
                <a:ea typeface="+mn-ea"/>
                <a:sym typeface="Symbol" pitchFamily="18" charset="2"/>
              </a:rPr>
              <a:t></a:t>
            </a:r>
            <a:r>
              <a:rPr lang="en-US" altLang="zh-CN" sz="1800" kern="0" dirty="0">
                <a:latin typeface="+mn-lt"/>
                <a:ea typeface="+mn-ea"/>
              </a:rPr>
              <a:t> 5</a:t>
            </a:r>
            <a:r>
              <a:rPr lang="en-US" altLang="zh-CN" sz="1800" i="1" kern="0" dirty="0">
                <a:latin typeface="+mn-lt"/>
                <a:ea typeface="+mn-ea"/>
              </a:rPr>
              <a:t>v</a:t>
            </a:r>
            <a:r>
              <a:rPr lang="en-US" altLang="zh-CN" sz="1800" kern="0" baseline="-25000" dirty="0">
                <a:latin typeface="+mn-lt"/>
                <a:ea typeface="+mn-ea"/>
              </a:rPr>
              <a:t>4</a:t>
            </a:r>
            <a:r>
              <a:rPr lang="zh-CN" altLang="en-US" sz="1800" kern="0" dirty="0">
                <a:latin typeface="+mn-lt"/>
                <a:ea typeface="+mn-ea"/>
              </a:rPr>
              <a:t>，同时要求对应每个信号的输入电阻不小于</a:t>
            </a:r>
            <a:r>
              <a:rPr lang="en-US" altLang="zh-CN" sz="1800" kern="0" dirty="0">
                <a:latin typeface="+mn-lt"/>
                <a:ea typeface="+mn-ea"/>
              </a:rPr>
              <a:t>1M</a:t>
            </a:r>
            <a:r>
              <a:rPr lang="en-US" altLang="zh-CN" sz="1800" kern="0" dirty="0">
                <a:latin typeface="+mn-lt"/>
                <a:ea typeface="+mn-ea"/>
                <a:sym typeface="Symbol" pitchFamily="18" charset="2"/>
              </a:rPr>
              <a:t></a:t>
            </a:r>
            <a:r>
              <a:rPr lang="zh-CN" altLang="en-US" sz="1800" kern="0" dirty="0">
                <a:latin typeface="+mn-lt"/>
                <a:ea typeface="+mn-ea"/>
              </a:rPr>
              <a:t>。</a:t>
            </a:r>
            <a:endParaRPr lang="en-US" altLang="zh-CN" sz="1800" kern="0" dirty="0">
              <a:latin typeface="+mn-lt"/>
              <a:ea typeface="+mn-ea"/>
            </a:endParaRPr>
          </a:p>
        </p:txBody>
      </p:sp>
      <p:grpSp>
        <p:nvGrpSpPr>
          <p:cNvPr id="48133" name="组合 93"/>
          <p:cNvGrpSpPr>
            <a:grpSpLocks/>
          </p:cNvGrpSpPr>
          <p:nvPr/>
        </p:nvGrpSpPr>
        <p:grpSpPr bwMode="auto">
          <a:xfrm>
            <a:off x="3857625" y="2286000"/>
            <a:ext cx="1001713" cy="338138"/>
            <a:chOff x="1284825" y="5831491"/>
            <a:chExt cx="1002187" cy="338554"/>
          </a:xfrm>
        </p:grpSpPr>
        <p:sp>
          <p:nvSpPr>
            <p:cNvPr id="48134" name="Oval 13"/>
            <p:cNvSpPr>
              <a:spLocks noChangeArrowheads="1"/>
            </p:cNvSpPr>
            <p:nvPr/>
          </p:nvSpPr>
          <p:spPr bwMode="auto">
            <a:xfrm>
              <a:off x="1285852" y="5857892"/>
              <a:ext cx="1000132" cy="285752"/>
            </a:xfrm>
            <a:prstGeom prst="ellipse">
              <a:avLst/>
            </a:prstGeom>
            <a:solidFill>
              <a:schemeClr val="accent1"/>
            </a:solidFill>
            <a:ln w="38100">
              <a:solidFill>
                <a:schemeClr val="hlink"/>
              </a:solidFill>
              <a:miter lim="800000"/>
              <a:headEnd/>
              <a:tailEnd/>
            </a:ln>
          </p:spPr>
          <p:txBody>
            <a:bodyPr wrap="none" anchor="ctr"/>
            <a:lstStyle/>
            <a:p>
              <a:endParaRPr lang="zh-CN" altLang="en-US" sz="1600"/>
            </a:p>
          </p:txBody>
        </p:sp>
        <p:sp>
          <p:nvSpPr>
            <p:cNvPr id="48135" name="Text Box 14"/>
            <p:cNvSpPr txBox="1">
              <a:spLocks noChangeArrowheads="1"/>
            </p:cNvSpPr>
            <p:nvPr/>
          </p:nvSpPr>
          <p:spPr bwMode="auto">
            <a:xfrm>
              <a:off x="1284825" y="5831491"/>
              <a:ext cx="1002187" cy="338554"/>
            </a:xfrm>
            <a:prstGeom prst="rect">
              <a:avLst/>
            </a:prstGeom>
            <a:noFill/>
            <a:ln w="9525">
              <a:noFill/>
              <a:miter lim="800000"/>
              <a:headEnd/>
              <a:tailEnd/>
            </a:ln>
          </p:spPr>
          <p:txBody>
            <a:bodyPr>
              <a:spAutoFit/>
            </a:bodyPr>
            <a:lstStyle/>
            <a:p>
              <a:pPr algn="ctr">
                <a:spcBef>
                  <a:spcPct val="50000"/>
                </a:spcBef>
              </a:pPr>
              <a:r>
                <a:rPr lang="zh-CN" altLang="en-US" sz="1600"/>
                <a:t>设计题</a:t>
              </a:r>
            </a:p>
          </p:txBody>
        </p:sp>
      </p:gr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6"/>
          <p:cNvSpPr>
            <a:spLocks noChangeArrowheads="1"/>
          </p:cNvSpPr>
          <p:nvPr/>
        </p:nvSpPr>
        <p:spPr bwMode="auto">
          <a:xfrm>
            <a:off x="4932363" y="3644900"/>
            <a:ext cx="4211637" cy="2714625"/>
          </a:xfrm>
          <a:prstGeom prst="rect">
            <a:avLst/>
          </a:prstGeom>
          <a:solidFill>
            <a:schemeClr val="bg1"/>
          </a:solidFill>
          <a:ln w="9525">
            <a:noFill/>
            <a:miter lim="800000"/>
            <a:headEnd/>
            <a:tailEnd/>
          </a:ln>
        </p:spPr>
        <p:txBody>
          <a:bodyPr/>
          <a:lstStyle/>
          <a:p>
            <a:pPr marL="342900" indent="-342900">
              <a:lnSpc>
                <a:spcPct val="80000"/>
              </a:lnSpc>
              <a:spcBef>
                <a:spcPct val="20000"/>
              </a:spcBef>
              <a:buClr>
                <a:schemeClr val="folHlink"/>
              </a:buClr>
              <a:buSzPct val="60000"/>
              <a:buFont typeface="Wingdings" pitchFamily="2" charset="2"/>
              <a:buChar char="n"/>
            </a:pPr>
            <a:r>
              <a:rPr lang="zh-CN" altLang="en-US" sz="1400" dirty="0"/>
              <a:t>总结举例：第</a:t>
            </a:r>
            <a:r>
              <a:rPr lang="en-US" altLang="zh-CN" sz="1400" dirty="0"/>
              <a:t>5</a:t>
            </a:r>
            <a:r>
              <a:rPr lang="zh-CN" altLang="en-US" sz="1400" dirty="0"/>
              <a:t>章</a:t>
            </a:r>
            <a:endParaRPr lang="en-US" altLang="zh-CN" sz="1400" dirty="0"/>
          </a:p>
          <a:p>
            <a:pPr marL="342900" indent="-342900">
              <a:lnSpc>
                <a:spcPct val="80000"/>
              </a:lnSpc>
              <a:spcBef>
                <a:spcPct val="20000"/>
              </a:spcBef>
              <a:buClr>
                <a:schemeClr val="folHlink"/>
              </a:buClr>
              <a:buSzPct val="60000"/>
              <a:buFont typeface="Wingdings" pitchFamily="2" charset="2"/>
              <a:buChar char="n"/>
            </a:pPr>
            <a:r>
              <a:rPr lang="zh-CN" altLang="en-US" sz="1400" dirty="0"/>
              <a:t>会看：电路的识别、定性分析</a:t>
            </a:r>
          </a:p>
          <a:p>
            <a:pPr marL="742950" lvl="1" indent="-285750">
              <a:lnSpc>
                <a:spcPct val="80000"/>
              </a:lnSpc>
              <a:spcBef>
                <a:spcPct val="20000"/>
              </a:spcBef>
              <a:buClr>
                <a:schemeClr val="hlink"/>
              </a:buClr>
              <a:buSzPct val="55000"/>
              <a:buFont typeface="Wingdings" pitchFamily="2" charset="2"/>
              <a:buChar char="n"/>
            </a:pPr>
            <a:r>
              <a:rPr lang="en-US" altLang="zh-CN" sz="1400" dirty="0"/>
              <a:t>3</a:t>
            </a:r>
            <a:r>
              <a:rPr lang="zh-CN" altLang="en-US" sz="1400" dirty="0"/>
              <a:t>种组态：共射、共集、共基</a:t>
            </a:r>
            <a:r>
              <a:rPr lang="en-US" altLang="zh-CN" sz="1400" dirty="0"/>
              <a:t>(</a:t>
            </a:r>
            <a:r>
              <a:rPr lang="zh-CN" altLang="en-US" sz="1400" dirty="0"/>
              <a:t>频带宽</a:t>
            </a:r>
            <a:r>
              <a:rPr lang="en-US" altLang="zh-CN" sz="1400" dirty="0"/>
              <a:t>)</a:t>
            </a:r>
            <a:r>
              <a:rPr lang="zh-CN" altLang="en-US" sz="1400" dirty="0"/>
              <a:t>；</a:t>
            </a:r>
          </a:p>
          <a:p>
            <a:pPr marL="742950" lvl="1" indent="-285750">
              <a:lnSpc>
                <a:spcPct val="80000"/>
              </a:lnSpc>
              <a:spcBef>
                <a:spcPct val="20000"/>
              </a:spcBef>
              <a:buClr>
                <a:schemeClr val="hlink"/>
              </a:buClr>
              <a:buSzPct val="55000"/>
              <a:buFont typeface="Wingdings" pitchFamily="2" charset="2"/>
              <a:buChar char="n"/>
            </a:pPr>
            <a:r>
              <a:rPr lang="en-US" altLang="zh-CN" sz="1400" dirty="0"/>
              <a:t>3</a:t>
            </a:r>
            <a:r>
              <a:rPr lang="zh-CN" altLang="en-US" sz="1400" dirty="0"/>
              <a:t>种偏置电路；</a:t>
            </a:r>
            <a:r>
              <a:rPr lang="en-US" altLang="zh-CN" sz="1400" dirty="0"/>
              <a:t>2</a:t>
            </a:r>
            <a:r>
              <a:rPr lang="zh-CN" altLang="en-US" sz="1400" dirty="0"/>
              <a:t>种耦合：直接、阻容</a:t>
            </a:r>
          </a:p>
          <a:p>
            <a:pPr marL="342900" indent="-342900">
              <a:lnSpc>
                <a:spcPct val="80000"/>
              </a:lnSpc>
              <a:spcBef>
                <a:spcPct val="20000"/>
              </a:spcBef>
              <a:buClr>
                <a:schemeClr val="folHlink"/>
              </a:buClr>
              <a:buSzPct val="60000"/>
              <a:buFont typeface="Wingdings" pitchFamily="2" charset="2"/>
              <a:buChar char="n"/>
            </a:pPr>
            <a:r>
              <a:rPr lang="zh-CN" altLang="en-US" sz="1400" dirty="0"/>
              <a:t>会算：电路的定量分析</a:t>
            </a:r>
          </a:p>
          <a:p>
            <a:pPr marL="742950" lvl="1" indent="-285750">
              <a:lnSpc>
                <a:spcPct val="80000"/>
              </a:lnSpc>
              <a:spcBef>
                <a:spcPct val="20000"/>
              </a:spcBef>
              <a:buClr>
                <a:schemeClr val="hlink"/>
              </a:buClr>
              <a:buSzPct val="55000"/>
              <a:buFont typeface="Wingdings" pitchFamily="2" charset="2"/>
              <a:buChar char="n"/>
            </a:pPr>
            <a:r>
              <a:rPr lang="zh-CN" altLang="en-US" sz="1400" dirty="0"/>
              <a:t>静态求</a:t>
            </a:r>
            <a:r>
              <a:rPr lang="en-US" altLang="zh-CN" sz="1400" dirty="0"/>
              <a:t>Q</a:t>
            </a:r>
            <a:r>
              <a:rPr lang="zh-CN" altLang="en-US" sz="1400" dirty="0"/>
              <a:t>：近似估算、图解</a:t>
            </a:r>
            <a:r>
              <a:rPr lang="en-US" altLang="zh-CN" sz="1400" dirty="0"/>
              <a:t>(</a:t>
            </a:r>
            <a:r>
              <a:rPr lang="zh-CN" altLang="en-US" sz="1400" dirty="0"/>
              <a:t>直流负载线</a:t>
            </a:r>
            <a:r>
              <a:rPr lang="en-US" altLang="zh-CN" sz="1400" dirty="0"/>
              <a:t>)</a:t>
            </a:r>
          </a:p>
          <a:p>
            <a:pPr marL="742950" lvl="1" indent="-285750">
              <a:lnSpc>
                <a:spcPct val="80000"/>
              </a:lnSpc>
              <a:spcBef>
                <a:spcPct val="20000"/>
              </a:spcBef>
              <a:buClr>
                <a:schemeClr val="hlink"/>
              </a:buClr>
              <a:buSzPct val="55000"/>
              <a:buFont typeface="Wingdings" pitchFamily="2" charset="2"/>
              <a:buChar char="n"/>
            </a:pPr>
            <a:r>
              <a:rPr lang="zh-CN" altLang="en-US" sz="1400" dirty="0"/>
              <a:t>动态求</a:t>
            </a:r>
            <a:r>
              <a:rPr lang="en-US" altLang="zh-CN" sz="1400" i="1" dirty="0"/>
              <a:t>A</a:t>
            </a:r>
            <a:r>
              <a:rPr lang="en-US" altLang="zh-CN" sz="1400" baseline="-25000" dirty="0"/>
              <a:t>v</a:t>
            </a:r>
            <a:r>
              <a:rPr lang="zh-CN" altLang="en-US" sz="1400" dirty="0"/>
              <a:t>、</a:t>
            </a:r>
            <a:r>
              <a:rPr lang="en-US" altLang="zh-CN" sz="1400" i="1" dirty="0" err="1"/>
              <a:t>R</a:t>
            </a:r>
            <a:r>
              <a:rPr lang="en-US" altLang="zh-CN" sz="1400" baseline="-25000" dirty="0" err="1"/>
              <a:t>i</a:t>
            </a:r>
            <a:r>
              <a:rPr lang="zh-CN" altLang="en-US" sz="1400" dirty="0"/>
              <a:t>、</a:t>
            </a:r>
            <a:r>
              <a:rPr lang="en-US" altLang="zh-CN" sz="1400" i="1" dirty="0"/>
              <a:t>R</a:t>
            </a:r>
            <a:r>
              <a:rPr lang="en-US" altLang="zh-CN" sz="1400" baseline="-25000" dirty="0"/>
              <a:t>o</a:t>
            </a:r>
            <a:r>
              <a:rPr lang="zh-CN" altLang="en-US" sz="1400" dirty="0"/>
              <a:t>：微变等效电路法</a:t>
            </a:r>
          </a:p>
          <a:p>
            <a:pPr marL="342900" indent="-342900">
              <a:lnSpc>
                <a:spcPct val="80000"/>
              </a:lnSpc>
              <a:spcBef>
                <a:spcPct val="20000"/>
              </a:spcBef>
              <a:buClr>
                <a:schemeClr val="folHlink"/>
              </a:buClr>
              <a:buSzPct val="60000"/>
              <a:buFont typeface="Wingdings" pitchFamily="2" charset="2"/>
              <a:buChar char="n"/>
            </a:pPr>
            <a:r>
              <a:rPr lang="zh-CN" altLang="en-US" sz="1400" dirty="0"/>
              <a:t>会选：根据需求选择电路及元器件</a:t>
            </a:r>
          </a:p>
          <a:p>
            <a:pPr marL="742950" lvl="1" indent="-285750">
              <a:lnSpc>
                <a:spcPct val="80000"/>
              </a:lnSpc>
              <a:spcBef>
                <a:spcPct val="20000"/>
              </a:spcBef>
              <a:buClr>
                <a:schemeClr val="hlink"/>
              </a:buClr>
              <a:buSzPct val="55000"/>
              <a:buFont typeface="Wingdings" pitchFamily="2" charset="2"/>
              <a:buChar char="n"/>
            </a:pPr>
            <a:r>
              <a:rPr lang="zh-CN" altLang="en-US" sz="1400" dirty="0"/>
              <a:t>根据要求选取三种组态之一</a:t>
            </a:r>
            <a:r>
              <a:rPr lang="en-US" altLang="zh-CN" sz="1400" dirty="0"/>
              <a:t>(</a:t>
            </a:r>
            <a:r>
              <a:rPr lang="zh-CN" altLang="en-US" sz="1400" dirty="0"/>
              <a:t>优缺点</a:t>
            </a:r>
            <a:r>
              <a:rPr lang="en-US" altLang="zh-CN" sz="1400" dirty="0"/>
              <a:t>)</a:t>
            </a:r>
          </a:p>
          <a:p>
            <a:pPr marL="342900" indent="-342900">
              <a:lnSpc>
                <a:spcPct val="80000"/>
              </a:lnSpc>
              <a:spcBef>
                <a:spcPct val="20000"/>
              </a:spcBef>
              <a:buClr>
                <a:schemeClr val="folHlink"/>
              </a:buClr>
              <a:buSzPct val="60000"/>
              <a:buFont typeface="Wingdings" pitchFamily="2" charset="2"/>
              <a:buChar char="n"/>
            </a:pPr>
            <a:r>
              <a:rPr lang="zh-CN" altLang="en-US" sz="1400" dirty="0"/>
              <a:t>会调：</a:t>
            </a:r>
            <a:r>
              <a:rPr lang="zh-CN" altLang="zh-CN" sz="1400" dirty="0"/>
              <a:t>调整性能指标</a:t>
            </a:r>
            <a:r>
              <a:rPr lang="zh-CN" altLang="en-US" sz="1400" dirty="0"/>
              <a:t>、</a:t>
            </a:r>
            <a:r>
              <a:rPr lang="zh-CN" altLang="zh-CN" sz="1400" dirty="0"/>
              <a:t>故障的判断</a:t>
            </a:r>
            <a:endParaRPr lang="zh-CN" altLang="en-US" sz="1400" dirty="0"/>
          </a:p>
          <a:p>
            <a:pPr marL="742950" lvl="1" indent="-285750">
              <a:lnSpc>
                <a:spcPct val="80000"/>
              </a:lnSpc>
              <a:spcBef>
                <a:spcPct val="20000"/>
              </a:spcBef>
              <a:buClr>
                <a:schemeClr val="hlink"/>
              </a:buClr>
              <a:buSzPct val="55000"/>
              <a:buFont typeface="Wingdings" pitchFamily="2" charset="2"/>
              <a:buChar char="n"/>
            </a:pPr>
            <a:r>
              <a:rPr lang="zh-CN" altLang="en-US" sz="1400" dirty="0"/>
              <a:t>饱和失真、截止失真和双向削波</a:t>
            </a:r>
          </a:p>
          <a:p>
            <a:pPr marL="742950" lvl="1" indent="-285750">
              <a:lnSpc>
                <a:spcPct val="80000"/>
              </a:lnSpc>
              <a:spcBef>
                <a:spcPct val="20000"/>
              </a:spcBef>
              <a:buClr>
                <a:schemeClr val="hlink"/>
              </a:buClr>
              <a:buSzPct val="55000"/>
              <a:buFont typeface="Wingdings" pitchFamily="2" charset="2"/>
              <a:buChar char="n"/>
            </a:pPr>
            <a:r>
              <a:rPr lang="zh-CN" altLang="en-US" sz="1400" dirty="0"/>
              <a:t>非线性失真与</a:t>
            </a:r>
            <a:r>
              <a:rPr lang="en-US" altLang="zh-CN" sz="1400" dirty="0"/>
              <a:t>Q</a:t>
            </a:r>
            <a:r>
              <a:rPr lang="zh-CN" altLang="en-US" sz="1400" dirty="0"/>
              <a:t>、输出幅值</a:t>
            </a:r>
            <a:r>
              <a:rPr lang="en-US" altLang="zh-CN" sz="1400" dirty="0"/>
              <a:t>(</a:t>
            </a:r>
            <a:r>
              <a:rPr lang="zh-CN" altLang="en-US" sz="1400" dirty="0"/>
              <a:t>动态图解</a:t>
            </a:r>
            <a:r>
              <a:rPr lang="en-US" altLang="zh-CN" sz="1400" dirty="0"/>
              <a:t>)</a:t>
            </a:r>
          </a:p>
        </p:txBody>
      </p:sp>
      <p:sp>
        <p:nvSpPr>
          <p:cNvPr id="39939" name="标题 4"/>
          <p:cNvSpPr>
            <a:spLocks noGrp="1"/>
          </p:cNvSpPr>
          <p:nvPr>
            <p:ph type="title"/>
          </p:nvPr>
        </p:nvSpPr>
        <p:spPr>
          <a:xfrm>
            <a:off x="500063" y="-27384"/>
            <a:ext cx="4143375" cy="862012"/>
          </a:xfrm>
        </p:spPr>
        <p:txBody>
          <a:bodyPr/>
          <a:lstStyle/>
          <a:p>
            <a:r>
              <a:rPr lang="zh-CN" altLang="en-US" sz="3600" dirty="0" smtClean="0">
                <a:solidFill>
                  <a:srgbClr val="CC0000"/>
                </a:solidFill>
              </a:rPr>
              <a:t>复习建议</a:t>
            </a:r>
          </a:p>
        </p:txBody>
      </p:sp>
      <p:sp>
        <p:nvSpPr>
          <p:cNvPr id="39940" name="灯片编号占位符 3"/>
          <p:cNvSpPr>
            <a:spLocks noGrp="1"/>
          </p:cNvSpPr>
          <p:nvPr>
            <p:ph type="sldNum" sz="quarter" idx="12"/>
          </p:nvPr>
        </p:nvSpPr>
        <p:spPr>
          <a:noFill/>
        </p:spPr>
        <p:txBody>
          <a:bodyPr/>
          <a:lstStyle/>
          <a:p>
            <a:fld id="{B525DB72-CEF5-4F56-8358-A26E7C793F42}" type="slidenum">
              <a:rPr lang="zh-CN" altLang="en-US" smtClean="0"/>
              <a:pPr/>
              <a:t>2</a:t>
            </a:fld>
            <a:endParaRPr lang="en-US" altLang="zh-CN" smtClean="0"/>
          </a:p>
        </p:txBody>
      </p:sp>
      <p:sp>
        <p:nvSpPr>
          <p:cNvPr id="39942" name="TextBox 7"/>
          <p:cNvSpPr txBox="1">
            <a:spLocks noChangeArrowheads="1"/>
          </p:cNvSpPr>
          <p:nvPr/>
        </p:nvSpPr>
        <p:spPr bwMode="auto">
          <a:xfrm>
            <a:off x="179512" y="908943"/>
            <a:ext cx="5715000" cy="400050"/>
          </a:xfrm>
          <a:prstGeom prst="rect">
            <a:avLst/>
          </a:prstGeom>
          <a:noFill/>
          <a:ln w="9525">
            <a:noFill/>
            <a:miter lim="800000"/>
            <a:headEnd/>
            <a:tailEnd/>
          </a:ln>
        </p:spPr>
        <p:txBody>
          <a:bodyPr>
            <a:spAutoFit/>
          </a:bodyPr>
          <a:lstStyle/>
          <a:p>
            <a:r>
              <a:rPr lang="en-US" altLang="zh-CN" dirty="0"/>
              <a:t>1. </a:t>
            </a:r>
            <a:r>
              <a:rPr lang="zh-CN" altLang="en-US" dirty="0"/>
              <a:t>先做重点章的题目</a:t>
            </a:r>
            <a:r>
              <a:rPr lang="en-US" altLang="zh-CN" dirty="0"/>
              <a:t>(</a:t>
            </a:r>
            <a:r>
              <a:rPr lang="zh-CN" altLang="en-US" dirty="0"/>
              <a:t>第</a:t>
            </a:r>
            <a:r>
              <a:rPr lang="en-US" altLang="zh-CN" dirty="0"/>
              <a:t>2</a:t>
            </a:r>
            <a:r>
              <a:rPr lang="zh-CN" altLang="en-US" dirty="0"/>
              <a:t>章、第</a:t>
            </a:r>
            <a:r>
              <a:rPr lang="en-US" altLang="zh-CN" dirty="0"/>
              <a:t>4</a:t>
            </a:r>
            <a:r>
              <a:rPr lang="zh-CN" altLang="en-US" dirty="0"/>
              <a:t>章、第</a:t>
            </a:r>
            <a:r>
              <a:rPr lang="en-US" altLang="zh-CN" dirty="0"/>
              <a:t>8</a:t>
            </a:r>
            <a:r>
              <a:rPr lang="zh-CN" altLang="en-US" dirty="0"/>
              <a:t>章</a:t>
            </a:r>
            <a:r>
              <a:rPr lang="en-US" altLang="zh-CN" dirty="0"/>
              <a:t>)</a:t>
            </a:r>
            <a:endParaRPr lang="zh-CN" altLang="en-US" dirty="0"/>
          </a:p>
        </p:txBody>
      </p:sp>
      <p:sp>
        <p:nvSpPr>
          <p:cNvPr id="39944" name="Line 4"/>
          <p:cNvSpPr>
            <a:spLocks noChangeShapeType="1"/>
          </p:cNvSpPr>
          <p:nvPr/>
        </p:nvSpPr>
        <p:spPr bwMode="auto">
          <a:xfrm>
            <a:off x="251520" y="836712"/>
            <a:ext cx="7696200" cy="0"/>
          </a:xfrm>
          <a:prstGeom prst="line">
            <a:avLst/>
          </a:prstGeom>
          <a:noFill/>
          <a:ln w="76200" cap="sq" cmpd="tri">
            <a:solidFill>
              <a:srgbClr val="006600"/>
            </a:solidFill>
            <a:round/>
            <a:headEnd type="none" w="sm" len="sm"/>
            <a:tailEnd type="none" w="sm" len="sm"/>
          </a:ln>
        </p:spPr>
        <p:txBody>
          <a:bodyPr wrap="none" anchor="ctr"/>
          <a:lstStyle/>
          <a:p>
            <a:endParaRPr lang="zh-CN" altLang="en-US"/>
          </a:p>
        </p:txBody>
      </p:sp>
      <p:sp>
        <p:nvSpPr>
          <p:cNvPr id="39945" name="TextBox 7"/>
          <p:cNvSpPr txBox="1">
            <a:spLocks noChangeArrowheads="1"/>
          </p:cNvSpPr>
          <p:nvPr/>
        </p:nvSpPr>
        <p:spPr bwMode="auto">
          <a:xfrm>
            <a:off x="179512" y="1342657"/>
            <a:ext cx="5715000" cy="400050"/>
          </a:xfrm>
          <a:prstGeom prst="rect">
            <a:avLst/>
          </a:prstGeom>
          <a:noFill/>
          <a:ln w="9525">
            <a:noFill/>
            <a:miter lim="800000"/>
            <a:headEnd/>
            <a:tailEnd/>
          </a:ln>
        </p:spPr>
        <p:txBody>
          <a:bodyPr>
            <a:spAutoFit/>
          </a:bodyPr>
          <a:lstStyle/>
          <a:p>
            <a:r>
              <a:rPr lang="en-US" altLang="zh-CN" dirty="0"/>
              <a:t>2. </a:t>
            </a:r>
            <a:r>
              <a:rPr lang="zh-CN" altLang="en-US" dirty="0"/>
              <a:t>其他章节尽量和重点章内容找关系</a:t>
            </a:r>
          </a:p>
        </p:txBody>
      </p:sp>
      <p:sp>
        <p:nvSpPr>
          <p:cNvPr id="10" name="TextBox 7"/>
          <p:cNvSpPr txBox="1">
            <a:spLocks noChangeArrowheads="1"/>
          </p:cNvSpPr>
          <p:nvPr/>
        </p:nvSpPr>
        <p:spPr bwMode="auto">
          <a:xfrm>
            <a:off x="179512" y="1776371"/>
            <a:ext cx="5715000" cy="400050"/>
          </a:xfrm>
          <a:prstGeom prst="rect">
            <a:avLst/>
          </a:prstGeom>
          <a:noFill/>
          <a:ln w="9525">
            <a:noFill/>
            <a:miter lim="800000"/>
            <a:headEnd/>
            <a:tailEnd/>
          </a:ln>
        </p:spPr>
        <p:txBody>
          <a:bodyPr>
            <a:spAutoFit/>
          </a:bodyPr>
          <a:lstStyle/>
          <a:p>
            <a:r>
              <a:rPr lang="en-US" altLang="zh-CN" dirty="0" smtClean="0"/>
              <a:t>3. </a:t>
            </a:r>
            <a:r>
              <a:rPr lang="zh-CN" altLang="en-US" dirty="0"/>
              <a:t>采用归纳总结方式进行复习</a:t>
            </a:r>
          </a:p>
        </p:txBody>
      </p:sp>
      <p:sp>
        <p:nvSpPr>
          <p:cNvPr id="11" name="TextBox 8"/>
          <p:cNvSpPr txBox="1">
            <a:spLocks noChangeArrowheads="1"/>
          </p:cNvSpPr>
          <p:nvPr/>
        </p:nvSpPr>
        <p:spPr bwMode="auto">
          <a:xfrm>
            <a:off x="683568" y="2210085"/>
            <a:ext cx="6357937" cy="400050"/>
          </a:xfrm>
          <a:prstGeom prst="rect">
            <a:avLst/>
          </a:prstGeom>
          <a:noFill/>
          <a:ln w="9525">
            <a:noFill/>
            <a:miter lim="800000"/>
            <a:headEnd/>
            <a:tailEnd/>
          </a:ln>
        </p:spPr>
        <p:txBody>
          <a:bodyPr>
            <a:spAutoFit/>
          </a:bodyPr>
          <a:lstStyle/>
          <a:p>
            <a:r>
              <a:rPr lang="en-US" altLang="zh-CN" dirty="0">
                <a:sym typeface="Symbol" pitchFamily="18" charset="2"/>
              </a:rPr>
              <a:t> </a:t>
            </a:r>
            <a:r>
              <a:rPr lang="en-US" altLang="zh-CN" dirty="0"/>
              <a:t> </a:t>
            </a:r>
            <a:r>
              <a:rPr lang="zh-CN" altLang="en-US" dirty="0"/>
              <a:t>本章有哪些常见电路</a:t>
            </a:r>
            <a:r>
              <a:rPr lang="en-US" altLang="zh-CN" sz="1600" dirty="0"/>
              <a:t>(</a:t>
            </a:r>
            <a:r>
              <a:rPr lang="zh-CN" altLang="en-US" sz="1600" dirty="0"/>
              <a:t>功能？性能如何？</a:t>
            </a:r>
            <a:r>
              <a:rPr lang="zh-CN" altLang="en-US" sz="1600" dirty="0">
                <a:solidFill>
                  <a:srgbClr val="FF0000"/>
                </a:solidFill>
              </a:rPr>
              <a:t>工作条件？</a:t>
            </a:r>
            <a:r>
              <a:rPr lang="en-US" altLang="zh-CN" sz="1600" dirty="0"/>
              <a:t>)</a:t>
            </a:r>
            <a:endParaRPr lang="zh-CN" altLang="en-US" dirty="0"/>
          </a:p>
        </p:txBody>
      </p:sp>
      <p:sp>
        <p:nvSpPr>
          <p:cNvPr id="12" name="TextBox 9"/>
          <p:cNvSpPr txBox="1">
            <a:spLocks noChangeArrowheads="1"/>
          </p:cNvSpPr>
          <p:nvPr/>
        </p:nvSpPr>
        <p:spPr bwMode="auto">
          <a:xfrm>
            <a:off x="683568" y="2643799"/>
            <a:ext cx="6143625" cy="400050"/>
          </a:xfrm>
          <a:prstGeom prst="rect">
            <a:avLst/>
          </a:prstGeom>
          <a:noFill/>
          <a:ln w="9525">
            <a:noFill/>
            <a:miter lim="800000"/>
            <a:headEnd/>
            <a:tailEnd/>
          </a:ln>
        </p:spPr>
        <p:txBody>
          <a:bodyPr>
            <a:spAutoFit/>
          </a:bodyPr>
          <a:lstStyle/>
          <a:p>
            <a:r>
              <a:rPr lang="en-US" altLang="zh-CN" dirty="0">
                <a:sym typeface="Symbol" pitchFamily="18" charset="2"/>
              </a:rPr>
              <a:t> </a:t>
            </a:r>
            <a:r>
              <a:rPr lang="en-US" altLang="zh-CN" dirty="0"/>
              <a:t> </a:t>
            </a:r>
            <a:r>
              <a:rPr lang="zh-CN" altLang="en-US" dirty="0"/>
              <a:t>这些电路的分析方法</a:t>
            </a:r>
            <a:r>
              <a:rPr lang="en-US" altLang="zh-CN" sz="1600" dirty="0"/>
              <a:t>(</a:t>
            </a:r>
            <a:r>
              <a:rPr lang="zh-CN" altLang="en-US" sz="1600" dirty="0"/>
              <a:t>直流分析、交流分析</a:t>
            </a:r>
            <a:r>
              <a:rPr lang="en-US" altLang="zh-CN" sz="1600" dirty="0"/>
              <a:t>)</a:t>
            </a:r>
            <a:endParaRPr lang="zh-CN" altLang="en-US" dirty="0"/>
          </a:p>
        </p:txBody>
      </p:sp>
      <p:sp>
        <p:nvSpPr>
          <p:cNvPr id="13" name="TextBox 5"/>
          <p:cNvSpPr txBox="1">
            <a:spLocks noChangeArrowheads="1"/>
          </p:cNvSpPr>
          <p:nvPr/>
        </p:nvSpPr>
        <p:spPr bwMode="auto">
          <a:xfrm>
            <a:off x="179512" y="3789040"/>
            <a:ext cx="4896544" cy="707886"/>
          </a:xfrm>
          <a:prstGeom prst="rect">
            <a:avLst/>
          </a:prstGeom>
          <a:noFill/>
          <a:ln w="9525">
            <a:noFill/>
            <a:miter lim="800000"/>
            <a:headEnd/>
            <a:tailEnd/>
          </a:ln>
        </p:spPr>
        <p:txBody>
          <a:bodyPr wrap="square">
            <a:spAutoFit/>
          </a:bodyPr>
          <a:lstStyle/>
          <a:p>
            <a:r>
              <a:rPr lang="en-US" altLang="zh-CN" dirty="0" smtClean="0"/>
              <a:t>5. MOOC</a:t>
            </a:r>
            <a:r>
              <a:rPr lang="zh-CN" altLang="en-US" dirty="0"/>
              <a:t>上的各章测验</a:t>
            </a:r>
            <a:r>
              <a:rPr lang="zh-CN" altLang="en-US" dirty="0" smtClean="0"/>
              <a:t>题</a:t>
            </a:r>
            <a:endParaRPr lang="en-US" altLang="zh-CN" dirty="0" smtClean="0"/>
          </a:p>
          <a:p>
            <a:r>
              <a:rPr lang="zh-CN" altLang="en-US" dirty="0" smtClean="0"/>
              <a:t> </a:t>
            </a:r>
            <a:r>
              <a:rPr lang="en-US" altLang="zh-CN" sz="1800" dirty="0"/>
              <a:t>—— </a:t>
            </a:r>
            <a:r>
              <a:rPr lang="zh-CN" altLang="en-US" sz="1800" dirty="0"/>
              <a:t>快速检查缺漏知识点</a:t>
            </a:r>
            <a:r>
              <a:rPr lang="en-US" altLang="zh-CN" sz="1800" dirty="0"/>
              <a:t>(</a:t>
            </a:r>
            <a:r>
              <a:rPr lang="zh-CN" altLang="en-US" sz="1800" dirty="0"/>
              <a:t>做</a:t>
            </a:r>
            <a:r>
              <a:rPr lang="en-US" altLang="zh-CN" sz="1800" dirty="0"/>
              <a:t>3</a:t>
            </a:r>
            <a:r>
              <a:rPr lang="zh-CN" altLang="en-US" sz="1800" dirty="0"/>
              <a:t>遍后会给答案</a:t>
            </a:r>
            <a:r>
              <a:rPr lang="en-US" altLang="zh-CN" sz="1800" dirty="0"/>
              <a:t>)</a:t>
            </a:r>
            <a:endParaRPr lang="zh-CN" altLang="en-US" dirty="0"/>
          </a:p>
        </p:txBody>
      </p:sp>
      <p:sp>
        <p:nvSpPr>
          <p:cNvPr id="15" name="TextBox 7"/>
          <p:cNvSpPr txBox="1">
            <a:spLocks noChangeArrowheads="1"/>
          </p:cNvSpPr>
          <p:nvPr/>
        </p:nvSpPr>
        <p:spPr bwMode="auto">
          <a:xfrm>
            <a:off x="179512" y="3077513"/>
            <a:ext cx="6336704" cy="677863"/>
          </a:xfrm>
          <a:prstGeom prst="rect">
            <a:avLst/>
          </a:prstGeom>
          <a:noFill/>
          <a:ln w="9525">
            <a:noFill/>
            <a:miter lim="800000"/>
            <a:headEnd/>
            <a:tailEnd/>
          </a:ln>
        </p:spPr>
        <p:txBody>
          <a:bodyPr wrap="square">
            <a:spAutoFit/>
          </a:bodyPr>
          <a:lstStyle/>
          <a:p>
            <a:r>
              <a:rPr lang="en-US" altLang="zh-CN" dirty="0" smtClean="0"/>
              <a:t>4. </a:t>
            </a:r>
            <a:r>
              <a:rPr lang="zh-CN" altLang="en-US" dirty="0"/>
              <a:t>以做题为主线，常见题型如何解题，并举一反三</a:t>
            </a:r>
            <a:endParaRPr lang="en-US" altLang="zh-CN" dirty="0"/>
          </a:p>
          <a:p>
            <a:r>
              <a:rPr lang="en-US" altLang="zh-CN" sz="1800" dirty="0" smtClean="0"/>
              <a:t> </a:t>
            </a:r>
            <a:r>
              <a:rPr lang="en-US" altLang="zh-CN" sz="1800" dirty="0"/>
              <a:t>(</a:t>
            </a:r>
            <a:r>
              <a:rPr lang="zh-CN" altLang="en-US" sz="1800" dirty="0">
                <a:solidFill>
                  <a:srgbClr val="FF0000"/>
                </a:solidFill>
              </a:rPr>
              <a:t>建议</a:t>
            </a:r>
            <a:r>
              <a:rPr lang="zh-CN" altLang="en-US" sz="1800" dirty="0"/>
              <a:t>几份卷子中同一章的考题放在一起对比</a:t>
            </a:r>
            <a:r>
              <a:rPr lang="en-US" altLang="zh-CN" sz="1800" dirty="0"/>
              <a:t>)</a:t>
            </a:r>
            <a:endParaRPr lang="zh-CN" altLang="en-US" dirty="0"/>
          </a:p>
        </p:txBody>
      </p:sp>
      <p:sp>
        <p:nvSpPr>
          <p:cNvPr id="16" name="TextBox 6"/>
          <p:cNvSpPr txBox="1">
            <a:spLocks noChangeArrowheads="1"/>
          </p:cNvSpPr>
          <p:nvPr/>
        </p:nvSpPr>
        <p:spPr bwMode="auto">
          <a:xfrm>
            <a:off x="142875" y="4459288"/>
            <a:ext cx="8001000" cy="400050"/>
          </a:xfrm>
          <a:prstGeom prst="rect">
            <a:avLst/>
          </a:prstGeom>
          <a:noFill/>
          <a:ln w="9525">
            <a:noFill/>
            <a:miter lim="800000"/>
            <a:headEnd/>
            <a:tailEnd/>
          </a:ln>
        </p:spPr>
        <p:txBody>
          <a:bodyPr>
            <a:spAutoFit/>
          </a:bodyPr>
          <a:lstStyle/>
          <a:p>
            <a:r>
              <a:rPr lang="en-US" altLang="zh-CN" dirty="0"/>
              <a:t>6. </a:t>
            </a:r>
            <a:r>
              <a:rPr lang="zh-CN" altLang="en-US" dirty="0"/>
              <a:t>参加</a:t>
            </a:r>
            <a:r>
              <a:rPr lang="en-US" altLang="zh-CN" dirty="0"/>
              <a:t>MOOC</a:t>
            </a:r>
            <a:r>
              <a:rPr lang="zh-CN" altLang="en-US" dirty="0"/>
              <a:t>上的考试 </a:t>
            </a:r>
            <a:r>
              <a:rPr lang="en-US" altLang="zh-CN" sz="1800" dirty="0"/>
              <a:t>——  </a:t>
            </a:r>
            <a:r>
              <a:rPr lang="zh-CN" altLang="en-US" sz="1800" dirty="0"/>
              <a:t>综合，感觉。。。</a:t>
            </a:r>
            <a:endParaRPr lang="zh-CN" altLang="en-US" dirty="0"/>
          </a:p>
        </p:txBody>
      </p:sp>
      <p:cxnSp>
        <p:nvCxnSpPr>
          <p:cNvPr id="17" name="直接箭头连接符 16"/>
          <p:cNvCxnSpPr>
            <a:cxnSpLocks noChangeShapeType="1"/>
          </p:cNvCxnSpPr>
          <p:nvPr/>
        </p:nvCxnSpPr>
        <p:spPr bwMode="auto">
          <a:xfrm>
            <a:off x="179512" y="4581128"/>
            <a:ext cx="4680520" cy="216024"/>
          </a:xfrm>
          <a:prstGeom prst="straightConnector1">
            <a:avLst/>
          </a:prstGeom>
          <a:noFill/>
          <a:ln w="38100" algn="ctr">
            <a:solidFill>
              <a:srgbClr val="FF0000"/>
            </a:solidFill>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5"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linds(vertical)">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灯片编号占位符 1"/>
          <p:cNvSpPr>
            <a:spLocks noGrp="1"/>
          </p:cNvSpPr>
          <p:nvPr>
            <p:ph type="sldNum" sz="quarter" idx="12"/>
          </p:nvPr>
        </p:nvSpPr>
        <p:spPr>
          <a:noFill/>
        </p:spPr>
        <p:txBody>
          <a:bodyPr/>
          <a:lstStyle/>
          <a:p>
            <a:fld id="{43C8C31D-987C-43CE-BC2A-C659ECD445F5}" type="slidenum">
              <a:rPr lang="zh-CN" altLang="en-US" smtClean="0"/>
              <a:pPr/>
              <a:t>20</a:t>
            </a:fld>
            <a:endParaRPr lang="en-US" altLang="zh-CN" smtClean="0"/>
          </a:p>
        </p:txBody>
      </p:sp>
      <p:pic>
        <p:nvPicPr>
          <p:cNvPr id="54275" name="Picture 2"/>
          <p:cNvPicPr>
            <a:picLocks noChangeAspect="1" noChangeArrowheads="1"/>
          </p:cNvPicPr>
          <p:nvPr/>
        </p:nvPicPr>
        <p:blipFill>
          <a:blip r:embed="rId2" cstate="print"/>
          <a:srcRect/>
          <a:stretch>
            <a:fillRect/>
          </a:stretch>
        </p:blipFill>
        <p:spPr bwMode="auto">
          <a:xfrm>
            <a:off x="642938" y="1071563"/>
            <a:ext cx="6191250" cy="1990725"/>
          </a:xfrm>
          <a:prstGeom prst="rect">
            <a:avLst/>
          </a:prstGeom>
          <a:noFill/>
          <a:ln w="9525" algn="ctr">
            <a:noFill/>
            <a:miter lim="800000"/>
            <a:headEnd/>
            <a:tailEnd/>
          </a:ln>
        </p:spPr>
      </p:pic>
      <p:pic>
        <p:nvPicPr>
          <p:cNvPr id="54276" name="Picture 3"/>
          <p:cNvPicPr>
            <a:picLocks noChangeAspect="1" noChangeArrowheads="1"/>
          </p:cNvPicPr>
          <p:nvPr/>
        </p:nvPicPr>
        <p:blipFill>
          <a:blip r:embed="rId3" cstate="print"/>
          <a:srcRect/>
          <a:stretch>
            <a:fillRect/>
          </a:stretch>
        </p:blipFill>
        <p:spPr bwMode="auto">
          <a:xfrm>
            <a:off x="4214813" y="3214688"/>
            <a:ext cx="2409825" cy="2009775"/>
          </a:xfrm>
          <a:prstGeom prst="rect">
            <a:avLst/>
          </a:prstGeom>
          <a:noFill/>
          <a:ln w="9525" algn="ctr">
            <a:noFill/>
            <a:miter lim="800000"/>
            <a:headEnd/>
            <a:tailEnd/>
          </a:ln>
        </p:spPr>
      </p:pic>
      <p:sp>
        <p:nvSpPr>
          <p:cNvPr id="54277" name="Text Box 23"/>
          <p:cNvSpPr txBox="1">
            <a:spLocks noChangeArrowheads="1"/>
          </p:cNvSpPr>
          <p:nvPr/>
        </p:nvSpPr>
        <p:spPr bwMode="auto">
          <a:xfrm>
            <a:off x="5429250" y="5214938"/>
            <a:ext cx="3214688" cy="369887"/>
          </a:xfrm>
          <a:prstGeom prst="rect">
            <a:avLst/>
          </a:prstGeom>
          <a:noFill/>
          <a:ln w="9525">
            <a:noFill/>
            <a:miter lim="800000"/>
            <a:headEnd/>
            <a:tailEnd/>
          </a:ln>
        </p:spPr>
        <p:txBody>
          <a:bodyPr>
            <a:spAutoFit/>
          </a:bodyPr>
          <a:lstStyle/>
          <a:p>
            <a:pPr>
              <a:spcBef>
                <a:spcPct val="50000"/>
              </a:spcBef>
            </a:pPr>
            <a:r>
              <a:rPr lang="zh-CN" altLang="en-US" sz="1800">
                <a:solidFill>
                  <a:srgbClr val="333399"/>
                </a:solidFill>
              </a:rPr>
              <a:t>第</a:t>
            </a:r>
            <a:r>
              <a:rPr lang="en-US" altLang="zh-CN" sz="1800">
                <a:solidFill>
                  <a:srgbClr val="333399"/>
                </a:solidFill>
              </a:rPr>
              <a:t>14</a:t>
            </a:r>
            <a:r>
              <a:rPr lang="zh-CN" altLang="en-US" sz="1800">
                <a:solidFill>
                  <a:srgbClr val="333399"/>
                </a:solidFill>
              </a:rPr>
              <a:t>章</a:t>
            </a:r>
            <a:r>
              <a:rPr lang="en-US" altLang="zh-CN" sz="1800">
                <a:solidFill>
                  <a:srgbClr val="333399"/>
                </a:solidFill>
              </a:rPr>
              <a:t> </a:t>
            </a:r>
            <a:r>
              <a:rPr lang="zh-CN" altLang="en-US" sz="1800">
                <a:solidFill>
                  <a:srgbClr val="333399"/>
                </a:solidFill>
              </a:rPr>
              <a:t>运放的非理想效应</a:t>
            </a:r>
            <a:endParaRPr kumimoji="0" lang="zh-CN" altLang="en-US" sz="1800">
              <a:solidFill>
                <a:srgbClr val="333399"/>
              </a:solidFill>
            </a:endParaRPr>
          </a:p>
        </p:txBody>
      </p:sp>
      <p:sp>
        <p:nvSpPr>
          <p:cNvPr id="54278" name="Text Box 22"/>
          <p:cNvSpPr txBox="1">
            <a:spLocks noChangeArrowheads="1"/>
          </p:cNvSpPr>
          <p:nvPr/>
        </p:nvSpPr>
        <p:spPr bwMode="auto">
          <a:xfrm>
            <a:off x="857250" y="5214938"/>
            <a:ext cx="3714750" cy="338137"/>
          </a:xfrm>
          <a:prstGeom prst="rect">
            <a:avLst/>
          </a:prstGeom>
          <a:noFill/>
          <a:ln w="9525">
            <a:noFill/>
            <a:miter lim="800000"/>
            <a:headEnd/>
            <a:tailEnd/>
          </a:ln>
        </p:spPr>
        <p:txBody>
          <a:bodyPr>
            <a:spAutoFit/>
          </a:bodyPr>
          <a:lstStyle/>
          <a:p>
            <a:r>
              <a:rPr lang="en-US" altLang="zh-CN" sz="1600">
                <a:solidFill>
                  <a:srgbClr val="CC0000"/>
                </a:solidFill>
              </a:rPr>
              <a:t> 7.6  </a:t>
            </a:r>
            <a:r>
              <a:rPr lang="zh-CN" altLang="en-US" sz="1600">
                <a:solidFill>
                  <a:srgbClr val="CC0000"/>
                </a:solidFill>
              </a:rPr>
              <a:t>实际运放的参数和影响</a:t>
            </a:r>
            <a:endParaRPr lang="en-US" altLang="zh-CN" sz="1600">
              <a:solidFill>
                <a:srgbClr val="CC0000"/>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9154" name="灯片编号占位符 4"/>
          <p:cNvSpPr>
            <a:spLocks noGrp="1"/>
          </p:cNvSpPr>
          <p:nvPr>
            <p:ph type="sldNum" sz="quarter" idx="12"/>
          </p:nvPr>
        </p:nvSpPr>
        <p:spPr>
          <a:noFill/>
        </p:spPr>
        <p:txBody>
          <a:bodyPr/>
          <a:lstStyle/>
          <a:p>
            <a:fld id="{D49C440C-6E49-4978-8BC4-0E6DC5F99259}" type="slidenum">
              <a:rPr lang="zh-CN" altLang="en-US" smtClean="0"/>
              <a:pPr/>
              <a:t>21</a:t>
            </a:fld>
            <a:endParaRPr lang="en-US" altLang="zh-CN" smtClean="0"/>
          </a:p>
        </p:txBody>
      </p:sp>
      <p:sp>
        <p:nvSpPr>
          <p:cNvPr id="49155" name="Rectangle 2"/>
          <p:cNvSpPr>
            <a:spLocks noGrp="1" noChangeArrowheads="1"/>
          </p:cNvSpPr>
          <p:nvPr>
            <p:ph type="title"/>
          </p:nvPr>
        </p:nvSpPr>
        <p:spPr>
          <a:xfrm>
            <a:off x="654050" y="266700"/>
            <a:ext cx="7793038" cy="839788"/>
          </a:xfrm>
        </p:spPr>
        <p:txBody>
          <a:bodyPr/>
          <a:lstStyle/>
          <a:p>
            <a:pPr eaLnBrk="1" hangingPunct="1"/>
            <a:r>
              <a:rPr lang="zh-CN" altLang="en-US" sz="4000" smtClean="0">
                <a:solidFill>
                  <a:schemeClr val="hlink"/>
                </a:solidFill>
              </a:rPr>
              <a:t>第</a:t>
            </a:r>
            <a:r>
              <a:rPr lang="en-US" altLang="zh-CN" sz="4000" smtClean="0">
                <a:solidFill>
                  <a:schemeClr val="hlink"/>
                </a:solidFill>
              </a:rPr>
              <a:t>7</a:t>
            </a:r>
            <a:r>
              <a:rPr lang="zh-CN" altLang="en-US" sz="4000" smtClean="0">
                <a:solidFill>
                  <a:schemeClr val="hlink"/>
                </a:solidFill>
              </a:rPr>
              <a:t>章  反馈放大电路</a:t>
            </a:r>
          </a:p>
        </p:txBody>
      </p:sp>
      <p:sp>
        <p:nvSpPr>
          <p:cNvPr id="49156" name="Line 3"/>
          <p:cNvSpPr>
            <a:spLocks noChangeShapeType="1"/>
          </p:cNvSpPr>
          <p:nvPr/>
        </p:nvSpPr>
        <p:spPr bwMode="auto">
          <a:xfrm>
            <a:off x="0" y="3933825"/>
            <a:ext cx="3924300" cy="0"/>
          </a:xfrm>
          <a:prstGeom prst="line">
            <a:avLst/>
          </a:prstGeom>
          <a:noFill/>
          <a:ln w="57150" cap="sq" cmpd="thickThin">
            <a:solidFill>
              <a:srgbClr val="006600"/>
            </a:solidFill>
            <a:round/>
            <a:headEnd type="none" w="sm" len="sm"/>
            <a:tailEnd type="none" w="sm" len="sm"/>
          </a:ln>
        </p:spPr>
        <p:txBody>
          <a:bodyPr wrap="none" anchor="ctr"/>
          <a:lstStyle/>
          <a:p>
            <a:endParaRPr lang="zh-CN" altLang="en-US"/>
          </a:p>
        </p:txBody>
      </p:sp>
      <p:sp>
        <p:nvSpPr>
          <p:cNvPr id="49157" name="Text Box 4">
            <a:hlinkClick r:id="rId2"/>
          </p:cNvPr>
          <p:cNvSpPr txBox="1">
            <a:spLocks noChangeArrowheads="1"/>
          </p:cNvSpPr>
          <p:nvPr/>
        </p:nvSpPr>
        <p:spPr bwMode="auto">
          <a:xfrm>
            <a:off x="179388" y="1484313"/>
            <a:ext cx="4608512" cy="304800"/>
          </a:xfrm>
          <a:prstGeom prst="rect">
            <a:avLst/>
          </a:prstGeom>
          <a:noFill/>
          <a:ln w="9525">
            <a:noFill/>
            <a:miter lim="800000"/>
            <a:headEnd/>
            <a:tailEnd/>
          </a:ln>
        </p:spPr>
        <p:txBody>
          <a:bodyPr lIns="0" tIns="0" rIns="0" bIns="0" anchor="ctr">
            <a:spAutoFit/>
          </a:bodyPr>
          <a:lstStyle/>
          <a:p>
            <a:pPr>
              <a:spcBef>
                <a:spcPct val="50000"/>
              </a:spcBef>
            </a:pPr>
            <a:r>
              <a:rPr lang="en-US" altLang="zh-CN">
                <a:solidFill>
                  <a:srgbClr val="0033CC"/>
                </a:solidFill>
              </a:rPr>
              <a:t>7.1  </a:t>
            </a:r>
            <a:r>
              <a:rPr lang="zh-CN" altLang="en-US">
                <a:solidFill>
                  <a:srgbClr val="0033CC"/>
                </a:solidFill>
              </a:rPr>
              <a:t>反馈的基本概念与分类</a:t>
            </a:r>
          </a:p>
        </p:txBody>
      </p:sp>
      <p:sp>
        <p:nvSpPr>
          <p:cNvPr id="49158" name="Text Box 5">
            <a:hlinkClick r:id="rId3"/>
          </p:cNvPr>
          <p:cNvSpPr txBox="1">
            <a:spLocks noChangeArrowheads="1"/>
          </p:cNvSpPr>
          <p:nvPr/>
        </p:nvSpPr>
        <p:spPr bwMode="auto">
          <a:xfrm>
            <a:off x="179388" y="2182813"/>
            <a:ext cx="4908550" cy="304800"/>
          </a:xfrm>
          <a:prstGeom prst="rect">
            <a:avLst/>
          </a:prstGeom>
          <a:noFill/>
          <a:ln w="12700" cap="sq">
            <a:noFill/>
            <a:miter lim="800000"/>
            <a:headEnd type="none" w="sm" len="sm"/>
            <a:tailEnd type="none" w="sm" len="sm"/>
          </a:ln>
        </p:spPr>
        <p:txBody>
          <a:bodyPr lIns="0" tIns="0" rIns="0" bIns="0" anchor="ctr">
            <a:spAutoFit/>
          </a:bodyPr>
          <a:lstStyle/>
          <a:p>
            <a:pPr>
              <a:spcBef>
                <a:spcPct val="50000"/>
              </a:spcBef>
            </a:pPr>
            <a:r>
              <a:rPr lang="en-US" altLang="zh-CN">
                <a:solidFill>
                  <a:srgbClr val="0033CC"/>
                </a:solidFill>
              </a:rPr>
              <a:t>7.3  </a:t>
            </a:r>
            <a:r>
              <a:rPr lang="zh-CN" altLang="en-US">
                <a:solidFill>
                  <a:srgbClr val="0033CC"/>
                </a:solidFill>
              </a:rPr>
              <a:t>负反馈放大电路增益的一般表达式</a:t>
            </a:r>
          </a:p>
        </p:txBody>
      </p:sp>
      <p:sp>
        <p:nvSpPr>
          <p:cNvPr id="49159" name="Text Box 6">
            <a:hlinkClick r:id="rId4"/>
          </p:cNvPr>
          <p:cNvSpPr txBox="1">
            <a:spLocks noChangeArrowheads="1"/>
          </p:cNvSpPr>
          <p:nvPr/>
        </p:nvSpPr>
        <p:spPr bwMode="auto">
          <a:xfrm>
            <a:off x="179388" y="2533650"/>
            <a:ext cx="5059362" cy="304800"/>
          </a:xfrm>
          <a:prstGeom prst="rect">
            <a:avLst/>
          </a:prstGeom>
          <a:noFill/>
          <a:ln w="12700" cap="sq">
            <a:noFill/>
            <a:miter lim="800000"/>
            <a:headEnd type="none" w="sm" len="sm"/>
            <a:tailEnd type="none" w="sm" len="sm"/>
          </a:ln>
        </p:spPr>
        <p:txBody>
          <a:bodyPr lIns="0" tIns="0" rIns="0" bIns="0" anchor="ctr">
            <a:spAutoFit/>
          </a:bodyPr>
          <a:lstStyle/>
          <a:p>
            <a:pPr>
              <a:spcBef>
                <a:spcPct val="50000"/>
              </a:spcBef>
            </a:pPr>
            <a:r>
              <a:rPr lang="en-US" altLang="zh-CN">
                <a:solidFill>
                  <a:srgbClr val="0033CC"/>
                </a:solidFill>
              </a:rPr>
              <a:t>7.4  </a:t>
            </a:r>
            <a:r>
              <a:rPr lang="zh-CN" altLang="en-US">
                <a:solidFill>
                  <a:srgbClr val="0033CC"/>
                </a:solidFill>
              </a:rPr>
              <a:t>负反馈对放大电路性能的影响</a:t>
            </a:r>
          </a:p>
        </p:txBody>
      </p:sp>
      <p:sp>
        <p:nvSpPr>
          <p:cNvPr id="49160" name="Text Box 7">
            <a:hlinkClick r:id="rId5"/>
          </p:cNvPr>
          <p:cNvSpPr txBox="1">
            <a:spLocks noChangeArrowheads="1"/>
          </p:cNvSpPr>
          <p:nvPr/>
        </p:nvSpPr>
        <p:spPr bwMode="auto">
          <a:xfrm>
            <a:off x="179388" y="2882900"/>
            <a:ext cx="5210175" cy="304800"/>
          </a:xfrm>
          <a:prstGeom prst="rect">
            <a:avLst/>
          </a:prstGeom>
          <a:noFill/>
          <a:ln w="12700" cap="sq">
            <a:noFill/>
            <a:miter lim="800000"/>
            <a:headEnd type="none" w="sm" len="sm"/>
            <a:tailEnd type="none" w="sm" len="sm"/>
          </a:ln>
        </p:spPr>
        <p:txBody>
          <a:bodyPr lIns="0" tIns="0" rIns="0" bIns="0" anchor="ctr">
            <a:spAutoFit/>
          </a:bodyPr>
          <a:lstStyle/>
          <a:p>
            <a:pPr>
              <a:spcBef>
                <a:spcPct val="50000"/>
              </a:spcBef>
            </a:pPr>
            <a:r>
              <a:rPr lang="en-US" altLang="zh-CN">
                <a:solidFill>
                  <a:srgbClr val="0033CC"/>
                </a:solidFill>
              </a:rPr>
              <a:t>7.5  </a:t>
            </a:r>
            <a:r>
              <a:rPr lang="zh-CN" altLang="en-US">
                <a:solidFill>
                  <a:srgbClr val="0033CC"/>
                </a:solidFill>
              </a:rPr>
              <a:t>深度负反馈条件下的近似计算</a:t>
            </a:r>
          </a:p>
        </p:txBody>
      </p:sp>
      <p:sp>
        <p:nvSpPr>
          <p:cNvPr id="49161" name="Text Box 8">
            <a:hlinkClick r:id="rId6"/>
          </p:cNvPr>
          <p:cNvSpPr txBox="1">
            <a:spLocks noChangeArrowheads="1"/>
          </p:cNvSpPr>
          <p:nvPr/>
        </p:nvSpPr>
        <p:spPr bwMode="auto">
          <a:xfrm>
            <a:off x="179388" y="1833563"/>
            <a:ext cx="4608512" cy="304800"/>
          </a:xfrm>
          <a:prstGeom prst="rect">
            <a:avLst/>
          </a:prstGeom>
          <a:noFill/>
          <a:ln w="9525">
            <a:noFill/>
            <a:miter lim="800000"/>
            <a:headEnd/>
            <a:tailEnd/>
          </a:ln>
        </p:spPr>
        <p:txBody>
          <a:bodyPr lIns="0" tIns="0" rIns="0" bIns="0" anchor="ctr">
            <a:spAutoFit/>
          </a:bodyPr>
          <a:lstStyle/>
          <a:p>
            <a:pPr>
              <a:spcBef>
                <a:spcPct val="50000"/>
              </a:spcBef>
            </a:pPr>
            <a:r>
              <a:rPr lang="en-US" altLang="zh-CN">
                <a:solidFill>
                  <a:srgbClr val="0033CC"/>
                </a:solidFill>
              </a:rPr>
              <a:t>7.2  </a:t>
            </a:r>
            <a:r>
              <a:rPr lang="zh-CN" altLang="en-US">
                <a:solidFill>
                  <a:srgbClr val="0033CC"/>
                </a:solidFill>
              </a:rPr>
              <a:t>负反馈放大电路的四种组态</a:t>
            </a:r>
          </a:p>
        </p:txBody>
      </p:sp>
      <p:sp>
        <p:nvSpPr>
          <p:cNvPr id="49162" name="Text Box 9">
            <a:hlinkClick r:id="rId7"/>
          </p:cNvPr>
          <p:cNvSpPr txBox="1">
            <a:spLocks noChangeArrowheads="1"/>
          </p:cNvSpPr>
          <p:nvPr/>
        </p:nvSpPr>
        <p:spPr bwMode="auto">
          <a:xfrm>
            <a:off x="179388" y="3233738"/>
            <a:ext cx="5059362" cy="304800"/>
          </a:xfrm>
          <a:prstGeom prst="rect">
            <a:avLst/>
          </a:prstGeom>
          <a:noFill/>
          <a:ln w="12700" cap="sq" algn="ctr">
            <a:noFill/>
            <a:miter lim="800000"/>
            <a:headEnd type="none" w="sm" len="sm"/>
            <a:tailEnd type="none" w="sm" len="sm"/>
          </a:ln>
        </p:spPr>
        <p:txBody>
          <a:bodyPr lIns="0" tIns="0" rIns="0" bIns="0" anchor="ctr">
            <a:spAutoFit/>
          </a:bodyPr>
          <a:lstStyle/>
          <a:p>
            <a:pPr>
              <a:spcBef>
                <a:spcPct val="50000"/>
              </a:spcBef>
            </a:pPr>
            <a:r>
              <a:rPr lang="en-US" altLang="zh-CN">
                <a:solidFill>
                  <a:srgbClr val="0033CC"/>
                </a:solidFill>
              </a:rPr>
              <a:t>7.6  </a:t>
            </a:r>
            <a:r>
              <a:rPr lang="zh-CN" altLang="en-US">
                <a:solidFill>
                  <a:srgbClr val="0033CC"/>
                </a:solidFill>
              </a:rPr>
              <a:t>负反馈放大电路设计</a:t>
            </a:r>
          </a:p>
        </p:txBody>
      </p:sp>
      <p:sp>
        <p:nvSpPr>
          <p:cNvPr id="49163" name="Text Box 10">
            <a:hlinkClick r:id="rId8"/>
          </p:cNvPr>
          <p:cNvSpPr txBox="1">
            <a:spLocks noChangeArrowheads="1"/>
          </p:cNvSpPr>
          <p:nvPr/>
        </p:nvSpPr>
        <p:spPr bwMode="auto">
          <a:xfrm>
            <a:off x="179388" y="3582988"/>
            <a:ext cx="5210175" cy="304800"/>
          </a:xfrm>
          <a:prstGeom prst="rect">
            <a:avLst/>
          </a:prstGeom>
          <a:noFill/>
          <a:ln w="12700" cap="sq" algn="ctr">
            <a:noFill/>
            <a:miter lim="800000"/>
            <a:headEnd type="none" w="sm" len="sm"/>
            <a:tailEnd type="none" w="sm" len="sm"/>
          </a:ln>
        </p:spPr>
        <p:txBody>
          <a:bodyPr lIns="0" tIns="0" rIns="0" bIns="0" anchor="ctr">
            <a:spAutoFit/>
          </a:bodyPr>
          <a:lstStyle/>
          <a:p>
            <a:pPr>
              <a:spcBef>
                <a:spcPct val="50000"/>
              </a:spcBef>
            </a:pPr>
            <a:r>
              <a:rPr lang="en-US" altLang="zh-CN">
                <a:solidFill>
                  <a:srgbClr val="0033CC"/>
                </a:solidFill>
              </a:rPr>
              <a:t>7.7  </a:t>
            </a:r>
            <a:r>
              <a:rPr lang="zh-CN" altLang="en-US">
                <a:solidFill>
                  <a:srgbClr val="0033CC"/>
                </a:solidFill>
              </a:rPr>
              <a:t>负反馈放大电路的频率响应</a:t>
            </a:r>
            <a:r>
              <a:rPr lang="en-US" altLang="zh-CN">
                <a:solidFill>
                  <a:schemeClr val="hlink"/>
                </a:solidFill>
              </a:rPr>
              <a:t>(</a:t>
            </a:r>
            <a:r>
              <a:rPr lang="zh-CN" altLang="en-US">
                <a:solidFill>
                  <a:schemeClr val="hlink"/>
                </a:solidFill>
              </a:rPr>
              <a:t>增益带宽积</a:t>
            </a:r>
            <a:r>
              <a:rPr lang="en-US" altLang="zh-CN">
                <a:solidFill>
                  <a:schemeClr val="hlink"/>
                </a:solidFill>
              </a:rPr>
              <a:t>)</a:t>
            </a:r>
          </a:p>
        </p:txBody>
      </p:sp>
      <p:sp>
        <p:nvSpPr>
          <p:cNvPr id="49164" name="Text Box 11">
            <a:hlinkClick r:id="rId9"/>
          </p:cNvPr>
          <p:cNvSpPr txBox="1">
            <a:spLocks noChangeArrowheads="1"/>
          </p:cNvSpPr>
          <p:nvPr/>
        </p:nvSpPr>
        <p:spPr bwMode="auto">
          <a:xfrm>
            <a:off x="179388" y="3933825"/>
            <a:ext cx="5059362" cy="304800"/>
          </a:xfrm>
          <a:prstGeom prst="rect">
            <a:avLst/>
          </a:prstGeom>
          <a:noFill/>
          <a:ln w="12700" cap="sq" algn="ctr">
            <a:noFill/>
            <a:miter lim="800000"/>
            <a:headEnd type="none" w="sm" len="sm"/>
            <a:tailEnd type="none" w="sm" len="sm"/>
          </a:ln>
        </p:spPr>
        <p:txBody>
          <a:bodyPr lIns="0" tIns="0" rIns="0" bIns="0" anchor="ctr">
            <a:spAutoFit/>
          </a:bodyPr>
          <a:lstStyle/>
          <a:p>
            <a:pPr>
              <a:spcBef>
                <a:spcPct val="50000"/>
              </a:spcBef>
            </a:pPr>
            <a:r>
              <a:rPr lang="en-US" altLang="zh-CN">
                <a:solidFill>
                  <a:srgbClr val="0033CC"/>
                </a:solidFill>
              </a:rPr>
              <a:t>7.8  </a:t>
            </a:r>
            <a:r>
              <a:rPr lang="zh-CN" altLang="en-US">
                <a:solidFill>
                  <a:srgbClr val="0033CC"/>
                </a:solidFill>
              </a:rPr>
              <a:t>负反馈放大电路的稳定性</a:t>
            </a:r>
          </a:p>
        </p:txBody>
      </p:sp>
      <p:sp>
        <p:nvSpPr>
          <p:cNvPr id="49165" name="Rectangle 12"/>
          <p:cNvSpPr>
            <a:spLocks noChangeArrowheads="1"/>
          </p:cNvSpPr>
          <p:nvPr/>
        </p:nvSpPr>
        <p:spPr bwMode="auto">
          <a:xfrm>
            <a:off x="4859338" y="1484313"/>
            <a:ext cx="4284662" cy="4249737"/>
          </a:xfrm>
          <a:prstGeom prst="rect">
            <a:avLst/>
          </a:prstGeom>
          <a:noFill/>
          <a:ln w="9525">
            <a:noFill/>
            <a:miter lim="800000"/>
            <a:headEnd/>
            <a:tailEnd/>
          </a:ln>
        </p:spPr>
        <p:txBody>
          <a:bodyPr/>
          <a:lstStyle/>
          <a:p>
            <a:pPr marL="342900" indent="-342900" algn="just">
              <a:buClr>
                <a:schemeClr val="folHlink"/>
              </a:buClr>
              <a:buSzPct val="60000"/>
              <a:buFont typeface="Wingdings" pitchFamily="2" charset="2"/>
              <a:buChar char="n"/>
            </a:pPr>
            <a:r>
              <a:rPr lang="zh-CN" altLang="en-US"/>
              <a:t>反馈判断：</a:t>
            </a:r>
          </a:p>
          <a:p>
            <a:pPr marL="742950" lvl="1" indent="-285750" algn="just">
              <a:buClr>
                <a:schemeClr val="hlink"/>
              </a:buClr>
              <a:buSzPct val="55000"/>
              <a:buFont typeface="Wingdings" pitchFamily="2" charset="2"/>
              <a:buChar char="n"/>
            </a:pPr>
            <a:r>
              <a:rPr lang="zh-CN" altLang="en-US">
                <a:solidFill>
                  <a:schemeClr val="hlink"/>
                </a:solidFill>
              </a:rPr>
              <a:t>交流</a:t>
            </a:r>
            <a:r>
              <a:rPr lang="zh-CN" altLang="en-US"/>
              <a:t>反馈极性、组态；</a:t>
            </a:r>
          </a:p>
          <a:p>
            <a:pPr marL="742950" lvl="1" indent="-285750" algn="just">
              <a:buClr>
                <a:schemeClr val="hlink"/>
              </a:buClr>
              <a:buSzPct val="55000"/>
              <a:buFont typeface="Wingdings" pitchFamily="2" charset="2"/>
              <a:buChar char="n"/>
            </a:pPr>
            <a:r>
              <a:rPr lang="zh-CN" altLang="en-US"/>
              <a:t>直流反馈和交流反馈</a:t>
            </a:r>
          </a:p>
          <a:p>
            <a:pPr marL="742950" lvl="1" indent="-285750" algn="just">
              <a:buClr>
                <a:schemeClr val="hlink"/>
              </a:buClr>
              <a:buSzPct val="55000"/>
              <a:buFont typeface="Wingdings" pitchFamily="2" charset="2"/>
              <a:buChar char="n"/>
            </a:pPr>
            <a:r>
              <a:rPr lang="zh-CN" altLang="en-US"/>
              <a:t>反馈网络构成元件</a:t>
            </a:r>
          </a:p>
          <a:p>
            <a:pPr marL="342900" indent="-342900" algn="just">
              <a:buClr>
                <a:schemeClr val="folHlink"/>
              </a:buClr>
              <a:buSzPct val="60000"/>
              <a:buFont typeface="Wingdings" pitchFamily="2" charset="2"/>
              <a:buChar char="n"/>
            </a:pPr>
            <a:r>
              <a:rPr lang="zh-CN" altLang="en-US"/>
              <a:t>简答：负反馈对放大性能的改善</a:t>
            </a:r>
          </a:p>
          <a:p>
            <a:pPr marL="742950" lvl="1" indent="-285750" algn="just">
              <a:buClr>
                <a:schemeClr val="hlink"/>
              </a:buClr>
              <a:buSzPct val="55000"/>
              <a:buFont typeface="Wingdings" pitchFamily="2" charset="2"/>
              <a:buChar char="n"/>
            </a:pPr>
            <a:r>
              <a:rPr lang="en-US" altLang="zh-CN" i="1"/>
              <a:t>A</a:t>
            </a:r>
            <a:r>
              <a:rPr lang="en-US" altLang="zh-CN" baseline="-25000"/>
              <a:t>?F</a:t>
            </a:r>
            <a:r>
              <a:rPr lang="zh-CN" altLang="en-US"/>
              <a:t>、</a:t>
            </a:r>
            <a:r>
              <a:rPr lang="en-US" altLang="zh-CN" i="1"/>
              <a:t>R</a:t>
            </a:r>
            <a:r>
              <a:rPr lang="en-US" altLang="zh-CN" baseline="-25000"/>
              <a:t>i</a:t>
            </a:r>
            <a:r>
              <a:rPr lang="en-US" altLang="zh-CN">
                <a:sym typeface="Symbol" pitchFamily="18" charset="2"/>
              </a:rPr>
              <a:t></a:t>
            </a:r>
            <a:r>
              <a:rPr lang="zh-CN" altLang="en-US"/>
              <a:t>、 </a:t>
            </a:r>
            <a:r>
              <a:rPr lang="en-US" altLang="zh-CN" i="1"/>
              <a:t>R</a:t>
            </a:r>
            <a:r>
              <a:rPr lang="en-US" altLang="zh-CN" baseline="-25000"/>
              <a:t>o</a:t>
            </a:r>
            <a:r>
              <a:rPr lang="en-US" altLang="zh-CN">
                <a:sym typeface="Symbol" pitchFamily="18" charset="2"/>
              </a:rPr>
              <a:t></a:t>
            </a:r>
            <a:r>
              <a:rPr lang="zh-CN" altLang="en-US"/>
              <a:t>；</a:t>
            </a:r>
          </a:p>
          <a:p>
            <a:pPr marL="342900" indent="-342900" algn="just">
              <a:buClr>
                <a:schemeClr val="folHlink"/>
              </a:buClr>
              <a:buSzPct val="60000"/>
              <a:buFont typeface="Wingdings" pitchFamily="2" charset="2"/>
              <a:buChar char="n"/>
            </a:pPr>
            <a:r>
              <a:rPr lang="zh-CN" altLang="en-US"/>
              <a:t>深度负反馈的近似计算</a:t>
            </a:r>
          </a:p>
          <a:p>
            <a:pPr marL="742950" lvl="1" indent="-285750" algn="just">
              <a:buClr>
                <a:schemeClr val="hlink"/>
              </a:buClr>
              <a:buSzPct val="55000"/>
              <a:buFont typeface="Wingdings" pitchFamily="2" charset="2"/>
              <a:buChar char="n"/>
            </a:pPr>
            <a:r>
              <a:rPr lang="en-US" altLang="zh-CN" i="1"/>
              <a:t>A</a:t>
            </a:r>
            <a:r>
              <a:rPr lang="en-US" altLang="zh-CN" baseline="-25000"/>
              <a:t>?F</a:t>
            </a:r>
            <a:r>
              <a:rPr lang="zh-CN" altLang="en-US"/>
              <a:t>、 或求</a:t>
            </a:r>
            <a:r>
              <a:rPr lang="en-US" altLang="zh-CN" i="1"/>
              <a:t>A</a:t>
            </a:r>
            <a:r>
              <a:rPr lang="en-US" altLang="zh-CN" baseline="-25000"/>
              <a:t>V</a:t>
            </a:r>
            <a:r>
              <a:rPr lang="zh-CN" altLang="en-US"/>
              <a:t>、</a:t>
            </a:r>
          </a:p>
          <a:p>
            <a:pPr marL="342900" indent="-342900" algn="just">
              <a:buClr>
                <a:schemeClr val="folHlink"/>
              </a:buClr>
              <a:buSzPct val="60000"/>
              <a:buFont typeface="Wingdings" pitchFamily="2" charset="2"/>
              <a:buChar char="n"/>
            </a:pPr>
            <a:r>
              <a:rPr lang="zh-CN" altLang="en-US"/>
              <a:t>改错或设计</a:t>
            </a:r>
          </a:p>
          <a:p>
            <a:pPr marL="742950" lvl="1" indent="-285750" algn="just">
              <a:buClr>
                <a:schemeClr val="hlink"/>
              </a:buClr>
              <a:buSzPct val="55000"/>
              <a:buFont typeface="Wingdings" pitchFamily="2" charset="2"/>
              <a:buChar char="n"/>
            </a:pPr>
            <a:r>
              <a:rPr lang="zh-CN" altLang="en-US"/>
              <a:t>给出性能改善要求 </a:t>
            </a:r>
            <a:r>
              <a:rPr lang="zh-CN" altLang="en-US">
                <a:sym typeface="Symbol" pitchFamily="18" charset="2"/>
              </a:rPr>
              <a:t> 引反馈或判断正错</a:t>
            </a:r>
            <a:endParaRPr lang="en-US" altLang="zh-CN">
              <a:sym typeface="Symbol" pitchFamily="18" charset="2"/>
            </a:endParaRPr>
          </a:p>
          <a:p>
            <a:pPr marL="742950" lvl="1" indent="-285750" algn="just">
              <a:buClr>
                <a:schemeClr val="hlink"/>
              </a:buClr>
              <a:buSzPct val="55000"/>
              <a:buFont typeface="Wingdings" pitchFamily="2" charset="2"/>
              <a:buChar char="n"/>
            </a:pPr>
            <a:r>
              <a:rPr lang="zh-CN" altLang="en-US">
                <a:sym typeface="Symbol" pitchFamily="18" charset="2"/>
              </a:rPr>
              <a:t>设计：选择</a:t>
            </a:r>
            <a:r>
              <a:rPr lang="en-US" altLang="zh-CN">
                <a:sym typeface="Symbol" pitchFamily="18" charset="2"/>
              </a:rPr>
              <a:t>4</a:t>
            </a:r>
            <a:r>
              <a:rPr lang="zh-CN" altLang="en-US">
                <a:sym typeface="Symbol" pitchFamily="18" charset="2"/>
              </a:rPr>
              <a:t>个模板</a:t>
            </a:r>
            <a:endParaRPr lang="zh-CN" altLang="zh-CN">
              <a:sym typeface="Symbol" pitchFamily="18" charset="2"/>
            </a:endParaRPr>
          </a:p>
        </p:txBody>
      </p:sp>
      <p:sp>
        <p:nvSpPr>
          <p:cNvPr id="49167" name="Rectangle 14"/>
          <p:cNvSpPr>
            <a:spLocks noChangeArrowheads="1"/>
          </p:cNvSpPr>
          <p:nvPr/>
        </p:nvSpPr>
        <p:spPr bwMode="auto">
          <a:xfrm>
            <a:off x="539750" y="4292600"/>
            <a:ext cx="4032250" cy="396875"/>
          </a:xfrm>
          <a:prstGeom prst="rect">
            <a:avLst/>
          </a:prstGeom>
          <a:noFill/>
          <a:ln w="9525" algn="ctr">
            <a:noFill/>
            <a:miter lim="800000"/>
            <a:headEnd/>
            <a:tailEnd/>
          </a:ln>
        </p:spPr>
        <p:txBody>
          <a:bodyPr anchor="ctr">
            <a:spAutoFit/>
          </a:bodyPr>
          <a:lstStyle/>
          <a:p>
            <a:r>
              <a:rPr kumimoji="0" lang="zh-CN" altLang="en-US">
                <a:solidFill>
                  <a:srgbClr val="CC3300"/>
                </a:solidFill>
              </a:rPr>
              <a:t>产生自激的原因和条件</a:t>
            </a:r>
          </a:p>
        </p:txBody>
      </p:sp>
      <p:grpSp>
        <p:nvGrpSpPr>
          <p:cNvPr id="49168" name="Group 15"/>
          <p:cNvGrpSpPr>
            <a:grpSpLocks/>
          </p:cNvGrpSpPr>
          <p:nvPr/>
        </p:nvGrpSpPr>
        <p:grpSpPr bwMode="auto">
          <a:xfrm>
            <a:off x="6659563" y="1268413"/>
            <a:ext cx="1295400" cy="504825"/>
            <a:chOff x="4422" y="935"/>
            <a:chExt cx="816" cy="318"/>
          </a:xfrm>
        </p:grpSpPr>
        <p:sp>
          <p:nvSpPr>
            <p:cNvPr id="49172" name="Oval 16"/>
            <p:cNvSpPr>
              <a:spLocks noChangeArrowheads="1"/>
            </p:cNvSpPr>
            <p:nvPr/>
          </p:nvSpPr>
          <p:spPr bwMode="auto">
            <a:xfrm>
              <a:off x="4422" y="935"/>
              <a:ext cx="816" cy="318"/>
            </a:xfrm>
            <a:prstGeom prst="ellipse">
              <a:avLst/>
            </a:prstGeom>
            <a:solidFill>
              <a:schemeClr val="accent1"/>
            </a:solidFill>
            <a:ln w="38100">
              <a:solidFill>
                <a:schemeClr val="hlink"/>
              </a:solidFill>
              <a:miter lim="800000"/>
              <a:headEnd/>
              <a:tailEnd/>
            </a:ln>
          </p:spPr>
          <p:txBody>
            <a:bodyPr wrap="none" anchor="ctr"/>
            <a:lstStyle/>
            <a:p>
              <a:endParaRPr lang="zh-CN" altLang="en-US"/>
            </a:p>
          </p:txBody>
        </p:sp>
        <p:sp>
          <p:nvSpPr>
            <p:cNvPr id="49173" name="Text Box 17"/>
            <p:cNvSpPr txBox="1">
              <a:spLocks noChangeArrowheads="1"/>
            </p:cNvSpPr>
            <p:nvPr/>
          </p:nvSpPr>
          <p:spPr bwMode="auto">
            <a:xfrm>
              <a:off x="4580" y="950"/>
              <a:ext cx="499" cy="288"/>
            </a:xfrm>
            <a:prstGeom prst="rect">
              <a:avLst/>
            </a:prstGeom>
            <a:noFill/>
            <a:ln w="9525">
              <a:noFill/>
              <a:miter lim="800000"/>
              <a:headEnd/>
              <a:tailEnd/>
            </a:ln>
          </p:spPr>
          <p:txBody>
            <a:bodyPr>
              <a:spAutoFit/>
            </a:bodyPr>
            <a:lstStyle/>
            <a:p>
              <a:pPr algn="ctr">
                <a:spcBef>
                  <a:spcPct val="50000"/>
                </a:spcBef>
              </a:pPr>
              <a:r>
                <a:rPr lang="en-US" altLang="zh-CN" sz="2400"/>
                <a:t>1</a:t>
              </a:r>
              <a:r>
                <a:rPr lang="zh-CN" altLang="en-US" sz="2400"/>
                <a:t>题</a:t>
              </a:r>
            </a:p>
          </p:txBody>
        </p:sp>
      </p:grpSp>
      <p:grpSp>
        <p:nvGrpSpPr>
          <p:cNvPr id="49169" name="Group 18"/>
          <p:cNvGrpSpPr>
            <a:grpSpLocks/>
          </p:cNvGrpSpPr>
          <p:nvPr/>
        </p:nvGrpSpPr>
        <p:grpSpPr bwMode="auto">
          <a:xfrm>
            <a:off x="7572375" y="3857625"/>
            <a:ext cx="1295400" cy="504825"/>
            <a:chOff x="4422" y="935"/>
            <a:chExt cx="816" cy="318"/>
          </a:xfrm>
        </p:grpSpPr>
        <p:sp>
          <p:nvSpPr>
            <p:cNvPr id="49170" name="Oval 19"/>
            <p:cNvSpPr>
              <a:spLocks noChangeArrowheads="1"/>
            </p:cNvSpPr>
            <p:nvPr/>
          </p:nvSpPr>
          <p:spPr bwMode="auto">
            <a:xfrm>
              <a:off x="4422" y="935"/>
              <a:ext cx="816" cy="318"/>
            </a:xfrm>
            <a:prstGeom prst="ellipse">
              <a:avLst/>
            </a:prstGeom>
            <a:solidFill>
              <a:schemeClr val="accent1"/>
            </a:solidFill>
            <a:ln w="38100">
              <a:solidFill>
                <a:srgbClr val="006600"/>
              </a:solidFill>
              <a:miter lim="800000"/>
              <a:headEnd/>
              <a:tailEnd/>
            </a:ln>
          </p:spPr>
          <p:txBody>
            <a:bodyPr wrap="none" anchor="ctr"/>
            <a:lstStyle/>
            <a:p>
              <a:endParaRPr lang="zh-CN" altLang="en-US"/>
            </a:p>
          </p:txBody>
        </p:sp>
        <p:sp>
          <p:nvSpPr>
            <p:cNvPr id="49171" name="Text Box 20"/>
            <p:cNvSpPr txBox="1">
              <a:spLocks noChangeArrowheads="1"/>
            </p:cNvSpPr>
            <p:nvPr/>
          </p:nvSpPr>
          <p:spPr bwMode="auto">
            <a:xfrm>
              <a:off x="4580" y="950"/>
              <a:ext cx="499" cy="288"/>
            </a:xfrm>
            <a:prstGeom prst="rect">
              <a:avLst/>
            </a:prstGeom>
            <a:noFill/>
            <a:ln w="9525">
              <a:noFill/>
              <a:miter lim="800000"/>
              <a:headEnd/>
              <a:tailEnd/>
            </a:ln>
          </p:spPr>
          <p:txBody>
            <a:bodyPr>
              <a:spAutoFit/>
            </a:bodyPr>
            <a:lstStyle/>
            <a:p>
              <a:pPr algn="ctr">
                <a:spcBef>
                  <a:spcPct val="50000"/>
                </a:spcBef>
              </a:pPr>
              <a:r>
                <a:rPr lang="en-US" altLang="zh-CN" sz="2400"/>
                <a:t>1</a:t>
              </a:r>
              <a:r>
                <a:rPr lang="zh-CN" altLang="en-US" sz="2400"/>
                <a:t>题</a:t>
              </a:r>
            </a:p>
          </p:txBody>
        </p:sp>
      </p:grpSp>
    </p:spTree>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293" name="灯片编号占位符 3"/>
          <p:cNvSpPr>
            <a:spLocks noGrp="1"/>
          </p:cNvSpPr>
          <p:nvPr>
            <p:ph type="sldNum" sz="quarter" idx="12"/>
          </p:nvPr>
        </p:nvSpPr>
        <p:spPr>
          <a:noFill/>
        </p:spPr>
        <p:txBody>
          <a:bodyPr/>
          <a:lstStyle/>
          <a:p>
            <a:fld id="{ED4F5A07-DB21-4E04-9531-FC15D36C63C8}" type="slidenum">
              <a:rPr lang="zh-CN" altLang="en-US" smtClean="0"/>
              <a:pPr/>
              <a:t>22</a:t>
            </a:fld>
            <a:endParaRPr lang="en-US" altLang="zh-CN" smtClean="0"/>
          </a:p>
        </p:txBody>
      </p:sp>
      <p:sp>
        <p:nvSpPr>
          <p:cNvPr id="12294" name="Text Box 4"/>
          <p:cNvSpPr txBox="1">
            <a:spLocks noChangeArrowheads="1"/>
          </p:cNvSpPr>
          <p:nvPr/>
        </p:nvSpPr>
        <p:spPr bwMode="auto">
          <a:xfrm>
            <a:off x="0" y="71438"/>
            <a:ext cx="4572000" cy="2133600"/>
          </a:xfrm>
          <a:prstGeom prst="rect">
            <a:avLst/>
          </a:prstGeom>
          <a:solidFill>
            <a:schemeClr val="bg1"/>
          </a:solidFill>
          <a:ln w="9525" algn="ctr">
            <a:noFill/>
            <a:miter lim="800000"/>
            <a:headEnd/>
            <a:tailEnd/>
          </a:ln>
        </p:spPr>
        <p:txBody>
          <a:bodyPr lIns="0" tIns="0" rIns="0" bIns="0" anchor="ctr">
            <a:spAutoFit/>
          </a:bodyPr>
          <a:lstStyle/>
          <a:p>
            <a:r>
              <a:rPr lang="en-US" altLang="zh-CN"/>
              <a:t>1</a:t>
            </a:r>
            <a:r>
              <a:rPr lang="zh-CN" altLang="en-US"/>
              <a:t>．分析下图所示电路中的</a:t>
            </a:r>
            <a:r>
              <a:rPr lang="en-US" altLang="zh-CN"/>
              <a:t>2</a:t>
            </a:r>
            <a:r>
              <a:rPr lang="zh-CN" altLang="en-US"/>
              <a:t>个级间反馈。</a:t>
            </a:r>
          </a:p>
          <a:p>
            <a:r>
              <a:rPr lang="en-US" altLang="zh-CN"/>
              <a:t>(1) 2</a:t>
            </a:r>
            <a:r>
              <a:rPr lang="zh-CN" altLang="en-US"/>
              <a:t>个级间反馈分别由哪些元件构成？</a:t>
            </a:r>
          </a:p>
          <a:p>
            <a:r>
              <a:rPr lang="en-US" altLang="zh-CN"/>
              <a:t>(2)</a:t>
            </a:r>
            <a:r>
              <a:rPr lang="zh-CN" altLang="en-US"/>
              <a:t>它们是正反馈还是负反馈？并在图中标出瞬时极性； </a:t>
            </a:r>
          </a:p>
          <a:p>
            <a:r>
              <a:rPr lang="en-US" altLang="zh-CN"/>
              <a:t>(3)</a:t>
            </a:r>
            <a:r>
              <a:rPr lang="zh-CN" altLang="en-US"/>
              <a:t>是直流反馈、交流反馈还是交、直流反馈兼有？</a:t>
            </a:r>
          </a:p>
          <a:p>
            <a:r>
              <a:rPr lang="en-US" altLang="zh-CN"/>
              <a:t>(4)</a:t>
            </a:r>
            <a:r>
              <a:rPr lang="zh-CN" altLang="en-US"/>
              <a:t>它们属于何种类型（组态）？ </a:t>
            </a:r>
          </a:p>
        </p:txBody>
      </p:sp>
      <p:sp>
        <p:nvSpPr>
          <p:cNvPr id="12295" name="Rectangle 7"/>
          <p:cNvSpPr>
            <a:spLocks noChangeArrowheads="1"/>
          </p:cNvSpPr>
          <p:nvPr/>
        </p:nvSpPr>
        <p:spPr bwMode="auto">
          <a:xfrm>
            <a:off x="0" y="2366963"/>
            <a:ext cx="9144000" cy="0"/>
          </a:xfrm>
          <a:prstGeom prst="rect">
            <a:avLst/>
          </a:prstGeom>
          <a:noFill/>
          <a:ln w="9525" algn="ctr">
            <a:noFill/>
            <a:miter lim="800000"/>
            <a:headEnd/>
            <a:tailEnd/>
          </a:ln>
        </p:spPr>
        <p:txBody>
          <a:bodyPr wrap="none" lIns="0" tIns="0" rIns="0" bIns="0" anchor="ctr">
            <a:spAutoFit/>
          </a:bodyPr>
          <a:lstStyle/>
          <a:p>
            <a:endParaRPr lang="zh-CN" altLang="en-US"/>
          </a:p>
        </p:txBody>
      </p:sp>
      <p:graphicFrame>
        <p:nvGraphicFramePr>
          <p:cNvPr id="12290" name="Object 6"/>
          <p:cNvGraphicFramePr>
            <a:graphicFrameLocks noChangeAspect="1"/>
          </p:cNvGraphicFramePr>
          <p:nvPr/>
        </p:nvGraphicFramePr>
        <p:xfrm>
          <a:off x="0" y="2565400"/>
          <a:ext cx="4572000" cy="2905125"/>
        </p:xfrm>
        <a:graphic>
          <a:graphicData uri="http://schemas.openxmlformats.org/presentationml/2006/ole">
            <p:oleObj spid="_x0000_s12290" name="图片" r:id="rId3" imgW="3343656" imgH="2124456" progId="Word.Picture.8">
              <p:embed/>
            </p:oleObj>
          </a:graphicData>
        </a:graphic>
      </p:graphicFrame>
      <p:sp>
        <p:nvSpPr>
          <p:cNvPr id="12296" name="Text Box 10"/>
          <p:cNvSpPr txBox="1">
            <a:spLocks noChangeArrowheads="1"/>
          </p:cNvSpPr>
          <p:nvPr/>
        </p:nvSpPr>
        <p:spPr bwMode="auto">
          <a:xfrm>
            <a:off x="4572000" y="188913"/>
            <a:ext cx="4572000" cy="304800"/>
          </a:xfrm>
          <a:prstGeom prst="rect">
            <a:avLst/>
          </a:prstGeom>
          <a:noFill/>
          <a:ln w="9525" algn="ctr">
            <a:noFill/>
            <a:miter lim="800000"/>
            <a:headEnd/>
            <a:tailEnd/>
          </a:ln>
        </p:spPr>
        <p:txBody>
          <a:bodyPr lIns="0" tIns="0" rIns="0" bIns="0">
            <a:spAutoFit/>
          </a:bodyPr>
          <a:lstStyle/>
          <a:p>
            <a:pPr marL="457200">
              <a:spcBef>
                <a:spcPct val="50000"/>
              </a:spcBef>
            </a:pPr>
            <a:endParaRPr lang="zh-CN" altLang="en-US"/>
          </a:p>
        </p:txBody>
      </p:sp>
      <p:sp>
        <p:nvSpPr>
          <p:cNvPr id="12297" name="Text Box 12"/>
          <p:cNvSpPr txBox="1">
            <a:spLocks noChangeArrowheads="1"/>
          </p:cNvSpPr>
          <p:nvPr/>
        </p:nvSpPr>
        <p:spPr bwMode="auto">
          <a:xfrm>
            <a:off x="4572000" y="0"/>
            <a:ext cx="4572000" cy="1219200"/>
          </a:xfrm>
          <a:prstGeom prst="rect">
            <a:avLst/>
          </a:prstGeom>
          <a:noFill/>
          <a:ln w="9525" algn="ctr">
            <a:noFill/>
            <a:miter lim="800000"/>
            <a:headEnd/>
            <a:tailEnd/>
          </a:ln>
        </p:spPr>
        <p:txBody>
          <a:bodyPr lIns="0" tIns="0" rIns="0" bIns="0" anchor="ctr">
            <a:spAutoFit/>
          </a:bodyPr>
          <a:lstStyle/>
          <a:p>
            <a:r>
              <a:rPr lang="en-US" altLang="zh-CN"/>
              <a:t>2</a:t>
            </a:r>
            <a:r>
              <a:rPr lang="zh-CN" altLang="en-US"/>
              <a:t>、分析下图中两个电路的级间反馈，</a:t>
            </a:r>
          </a:p>
          <a:p>
            <a:r>
              <a:rPr lang="en-US" altLang="zh-CN"/>
              <a:t>(1)</a:t>
            </a:r>
            <a:r>
              <a:rPr lang="zh-CN" altLang="en-US"/>
              <a:t>判断各电路的反馈组态和极性。</a:t>
            </a:r>
          </a:p>
          <a:p>
            <a:r>
              <a:rPr lang="en-US" altLang="zh-CN"/>
              <a:t>(2)</a:t>
            </a:r>
            <a:r>
              <a:rPr lang="zh-CN" altLang="en-US"/>
              <a:t>该级间反馈能稳定何种增益？并近似估算该增益。 </a:t>
            </a:r>
          </a:p>
        </p:txBody>
      </p:sp>
      <p:sp>
        <p:nvSpPr>
          <p:cNvPr id="12298" name="Rectangle 14"/>
          <p:cNvSpPr>
            <a:spLocks noChangeArrowheads="1"/>
          </p:cNvSpPr>
          <p:nvPr/>
        </p:nvSpPr>
        <p:spPr bwMode="auto">
          <a:xfrm>
            <a:off x="0" y="2557463"/>
            <a:ext cx="9144000" cy="0"/>
          </a:xfrm>
          <a:prstGeom prst="rect">
            <a:avLst/>
          </a:prstGeom>
          <a:noFill/>
          <a:ln w="9525" algn="ctr">
            <a:noFill/>
            <a:miter lim="800000"/>
            <a:headEnd/>
            <a:tailEnd/>
          </a:ln>
        </p:spPr>
        <p:txBody>
          <a:bodyPr wrap="none" lIns="0" tIns="0" rIns="0" bIns="0" anchor="ctr">
            <a:spAutoFit/>
          </a:bodyPr>
          <a:lstStyle/>
          <a:p>
            <a:endParaRPr lang="zh-CN" altLang="en-US"/>
          </a:p>
        </p:txBody>
      </p:sp>
      <p:graphicFrame>
        <p:nvGraphicFramePr>
          <p:cNvPr id="12291" name="Object 13"/>
          <p:cNvGraphicFramePr>
            <a:graphicFrameLocks noChangeAspect="1"/>
          </p:cNvGraphicFramePr>
          <p:nvPr/>
        </p:nvGraphicFramePr>
        <p:xfrm>
          <a:off x="4859338" y="1341438"/>
          <a:ext cx="3813175" cy="2287587"/>
        </p:xfrm>
        <a:graphic>
          <a:graphicData uri="http://schemas.openxmlformats.org/presentationml/2006/ole">
            <p:oleObj spid="_x0000_s12291" name="图片" r:id="rId4" imgW="3171825" imgH="1905000" progId="Word.Picture.8">
              <p:embed/>
            </p:oleObj>
          </a:graphicData>
        </a:graphic>
      </p:graphicFrame>
      <p:sp>
        <p:nvSpPr>
          <p:cNvPr id="12299" name="Rectangle 16"/>
          <p:cNvSpPr>
            <a:spLocks noChangeArrowheads="1"/>
          </p:cNvSpPr>
          <p:nvPr/>
        </p:nvSpPr>
        <p:spPr bwMode="auto">
          <a:xfrm>
            <a:off x="0" y="2538413"/>
            <a:ext cx="9144000" cy="0"/>
          </a:xfrm>
          <a:prstGeom prst="rect">
            <a:avLst/>
          </a:prstGeom>
          <a:noFill/>
          <a:ln w="9525" algn="ctr">
            <a:noFill/>
            <a:miter lim="800000"/>
            <a:headEnd/>
            <a:tailEnd/>
          </a:ln>
        </p:spPr>
        <p:txBody>
          <a:bodyPr wrap="none" lIns="0" tIns="0" rIns="0" bIns="0" anchor="ctr">
            <a:spAutoFit/>
          </a:bodyPr>
          <a:lstStyle/>
          <a:p>
            <a:endParaRPr lang="zh-CN" altLang="en-US"/>
          </a:p>
        </p:txBody>
      </p:sp>
      <p:graphicFrame>
        <p:nvGraphicFramePr>
          <p:cNvPr id="12292" name="Object 15"/>
          <p:cNvGraphicFramePr>
            <a:graphicFrameLocks noChangeAspect="1"/>
          </p:cNvGraphicFramePr>
          <p:nvPr/>
        </p:nvGraphicFramePr>
        <p:xfrm>
          <a:off x="5076825" y="3716338"/>
          <a:ext cx="3313113" cy="2338387"/>
        </p:xfrm>
        <a:graphic>
          <a:graphicData uri="http://schemas.openxmlformats.org/presentationml/2006/ole">
            <p:oleObj spid="_x0000_s12292" name="图片" r:id="rId5" imgW="2802340" imgH="1897039" progId="Word.Picture.8">
              <p:embed/>
            </p:oleObj>
          </a:graphicData>
        </a:graphic>
      </p:graphicFrame>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315" name="灯片编号占位符 3"/>
          <p:cNvSpPr>
            <a:spLocks noGrp="1"/>
          </p:cNvSpPr>
          <p:nvPr>
            <p:ph type="sldNum" sz="quarter" idx="12"/>
          </p:nvPr>
        </p:nvSpPr>
        <p:spPr>
          <a:noFill/>
        </p:spPr>
        <p:txBody>
          <a:bodyPr/>
          <a:lstStyle/>
          <a:p>
            <a:fld id="{4C87F837-64F1-4E2C-9850-D3D80BC3F274}" type="slidenum">
              <a:rPr lang="zh-CN" altLang="en-US" smtClean="0"/>
              <a:pPr/>
              <a:t>23</a:t>
            </a:fld>
            <a:endParaRPr lang="en-US" altLang="zh-CN" smtClean="0"/>
          </a:p>
        </p:txBody>
      </p:sp>
      <p:sp>
        <p:nvSpPr>
          <p:cNvPr id="13316" name="Text Box 4"/>
          <p:cNvSpPr txBox="1">
            <a:spLocks noChangeArrowheads="1"/>
          </p:cNvSpPr>
          <p:nvPr/>
        </p:nvSpPr>
        <p:spPr bwMode="auto">
          <a:xfrm>
            <a:off x="0" y="0"/>
            <a:ext cx="8640763" cy="2530475"/>
          </a:xfrm>
          <a:prstGeom prst="rect">
            <a:avLst/>
          </a:prstGeom>
          <a:solidFill>
            <a:schemeClr val="bg1"/>
          </a:solidFill>
          <a:ln w="9525">
            <a:noFill/>
            <a:miter lim="800000"/>
            <a:headEnd/>
            <a:tailEnd/>
          </a:ln>
        </p:spPr>
        <p:txBody>
          <a:bodyPr>
            <a:spAutoFit/>
          </a:bodyPr>
          <a:lstStyle/>
          <a:p>
            <a:r>
              <a:rPr lang="zh-CN" altLang="en-US"/>
              <a:t>三、（</a:t>
            </a:r>
            <a:r>
              <a:rPr lang="en-US" altLang="zh-CN"/>
              <a:t>14</a:t>
            </a:r>
            <a:r>
              <a:rPr lang="zh-CN" altLang="en-US"/>
              <a:t>分）</a:t>
            </a:r>
          </a:p>
          <a:p>
            <a:r>
              <a:rPr lang="zh-CN" altLang="en-US"/>
              <a:t>放大电路如下图所示。</a:t>
            </a:r>
          </a:p>
          <a:p>
            <a:r>
              <a:rPr lang="en-US" altLang="zh-CN"/>
              <a:t>1</a:t>
            </a:r>
            <a:r>
              <a:rPr lang="zh-CN" altLang="en-US"/>
              <a:t>、分析该电路是几级放大电路，各级有哪些三极管构成？</a:t>
            </a:r>
          </a:p>
          <a:p>
            <a:r>
              <a:rPr lang="en-US" altLang="zh-CN"/>
              <a:t>2</a:t>
            </a:r>
            <a:r>
              <a:rPr lang="zh-CN" altLang="en-US"/>
              <a:t>、</a:t>
            </a:r>
            <a:r>
              <a:rPr lang="en-US" altLang="zh-CN" i="1"/>
              <a:t>T</a:t>
            </a:r>
            <a:r>
              <a:rPr lang="en-US" altLang="zh-CN"/>
              <a:t>1</a:t>
            </a:r>
            <a:r>
              <a:rPr lang="zh-CN" altLang="en-US"/>
              <a:t>和</a:t>
            </a:r>
            <a:r>
              <a:rPr lang="en-US" altLang="zh-CN" i="1"/>
              <a:t>T</a:t>
            </a:r>
            <a:r>
              <a:rPr lang="en-US" altLang="zh-CN"/>
              <a:t>2</a:t>
            </a:r>
            <a:r>
              <a:rPr lang="zh-CN" altLang="en-US"/>
              <a:t>构成什么电路？</a:t>
            </a:r>
            <a:r>
              <a:rPr lang="en-US" altLang="zh-CN" i="1"/>
              <a:t>T</a:t>
            </a:r>
            <a:r>
              <a:rPr lang="en-US" altLang="zh-CN"/>
              <a:t>3</a:t>
            </a:r>
            <a:r>
              <a:rPr lang="zh-CN" altLang="en-US"/>
              <a:t>又构成什么电路？ </a:t>
            </a:r>
          </a:p>
          <a:p>
            <a:r>
              <a:rPr lang="en-US" altLang="zh-CN"/>
              <a:t>3</a:t>
            </a:r>
            <a:r>
              <a:rPr lang="zh-CN" altLang="en-US"/>
              <a:t>、</a:t>
            </a:r>
            <a:r>
              <a:rPr lang="en-US" altLang="zh-CN" i="1"/>
              <a:t>T</a:t>
            </a:r>
            <a:r>
              <a:rPr lang="en-US" altLang="zh-CN"/>
              <a:t>4</a:t>
            </a:r>
            <a:r>
              <a:rPr lang="zh-CN" altLang="en-US"/>
              <a:t>和</a:t>
            </a:r>
            <a:r>
              <a:rPr lang="en-US" altLang="zh-CN" i="1"/>
              <a:t>T</a:t>
            </a:r>
            <a:r>
              <a:rPr lang="en-US" altLang="zh-CN"/>
              <a:t>5</a:t>
            </a:r>
            <a:r>
              <a:rPr lang="zh-CN" altLang="en-US"/>
              <a:t>分别是什么组态？ </a:t>
            </a:r>
          </a:p>
          <a:p>
            <a:r>
              <a:rPr lang="en-US" altLang="zh-CN"/>
              <a:t>4</a:t>
            </a:r>
            <a:r>
              <a:rPr lang="zh-CN" altLang="en-US"/>
              <a:t>、为稳定放大电路的输出电压，某同学引入了一个负反馈如图中</a:t>
            </a:r>
            <a:r>
              <a:rPr lang="en-US" altLang="zh-CN" i="1"/>
              <a:t>R</a:t>
            </a:r>
            <a:r>
              <a:rPr lang="en-US" altLang="zh-CN" baseline="-25000"/>
              <a:t>f</a:t>
            </a:r>
            <a:r>
              <a:rPr lang="zh-CN" altLang="en-US"/>
              <a:t>，请问该反馈有没有问题？若有问题，请在图中改正。</a:t>
            </a:r>
          </a:p>
          <a:p>
            <a:r>
              <a:rPr lang="en-US" altLang="zh-CN"/>
              <a:t>5</a:t>
            </a:r>
            <a:r>
              <a:rPr lang="zh-CN" altLang="en-US"/>
              <a:t>、在深度负反馈的条件下，估算该放大电路的闭环电压增益。</a:t>
            </a:r>
          </a:p>
        </p:txBody>
      </p:sp>
      <p:sp>
        <p:nvSpPr>
          <p:cNvPr id="13317" name="Rectangle 6"/>
          <p:cNvSpPr>
            <a:spLocks noChangeArrowheads="1"/>
          </p:cNvSpPr>
          <p:nvPr/>
        </p:nvSpPr>
        <p:spPr bwMode="auto">
          <a:xfrm>
            <a:off x="0" y="2305050"/>
            <a:ext cx="9144000" cy="0"/>
          </a:xfrm>
          <a:prstGeom prst="rect">
            <a:avLst/>
          </a:prstGeom>
          <a:noFill/>
          <a:ln w="9525">
            <a:noFill/>
            <a:miter lim="800000"/>
            <a:headEnd/>
            <a:tailEnd/>
          </a:ln>
        </p:spPr>
        <p:txBody>
          <a:bodyPr wrap="none" anchor="ctr">
            <a:spAutoFit/>
          </a:bodyPr>
          <a:lstStyle/>
          <a:p>
            <a:endParaRPr lang="zh-CN" altLang="en-US"/>
          </a:p>
        </p:txBody>
      </p:sp>
      <p:graphicFrame>
        <p:nvGraphicFramePr>
          <p:cNvPr id="13314" name="Object 5"/>
          <p:cNvGraphicFramePr>
            <a:graphicFrameLocks noChangeAspect="1"/>
          </p:cNvGraphicFramePr>
          <p:nvPr/>
        </p:nvGraphicFramePr>
        <p:xfrm>
          <a:off x="755650" y="2476500"/>
          <a:ext cx="6516688" cy="4381500"/>
        </p:xfrm>
        <a:graphic>
          <a:graphicData uri="http://schemas.openxmlformats.org/presentationml/2006/ole">
            <p:oleObj spid="_x0000_s13314" name="图片" r:id="rId3" imgW="3343656" imgH="2247900" progId="Word.Picture.8">
              <p:embed/>
            </p:oleObj>
          </a:graphicData>
        </a:graphic>
      </p:graphicFrame>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0178" name="灯片编号占位符 5"/>
          <p:cNvSpPr>
            <a:spLocks noGrp="1"/>
          </p:cNvSpPr>
          <p:nvPr>
            <p:ph type="sldNum" sz="quarter" idx="12"/>
          </p:nvPr>
        </p:nvSpPr>
        <p:spPr>
          <a:noFill/>
        </p:spPr>
        <p:txBody>
          <a:bodyPr/>
          <a:lstStyle/>
          <a:p>
            <a:fld id="{D0CB089E-5AAE-404C-AB01-2B10721ED1C2}" type="slidenum">
              <a:rPr lang="zh-CN" altLang="en-US" smtClean="0"/>
              <a:pPr/>
              <a:t>24</a:t>
            </a:fld>
            <a:endParaRPr lang="en-US" altLang="zh-CN" smtClean="0"/>
          </a:p>
        </p:txBody>
      </p:sp>
      <p:sp>
        <p:nvSpPr>
          <p:cNvPr id="50179" name="Rectangle 2"/>
          <p:cNvSpPr>
            <a:spLocks noGrp="1" noChangeArrowheads="1"/>
          </p:cNvSpPr>
          <p:nvPr>
            <p:ph type="title"/>
          </p:nvPr>
        </p:nvSpPr>
        <p:spPr/>
        <p:txBody>
          <a:bodyPr/>
          <a:lstStyle/>
          <a:p>
            <a:pPr eaLnBrk="1" hangingPunct="1"/>
            <a:r>
              <a:rPr lang="zh-CN" altLang="en-US" sz="4000" smtClean="0"/>
              <a:t>其他内容</a:t>
            </a:r>
          </a:p>
        </p:txBody>
      </p:sp>
      <p:sp>
        <p:nvSpPr>
          <p:cNvPr id="50180" name="Rectangle 3"/>
          <p:cNvSpPr>
            <a:spLocks noGrp="1" noChangeArrowheads="1"/>
          </p:cNvSpPr>
          <p:nvPr>
            <p:ph type="body" idx="1"/>
          </p:nvPr>
        </p:nvSpPr>
        <p:spPr>
          <a:xfrm>
            <a:off x="682625" y="1412875"/>
            <a:ext cx="7778750" cy="5111750"/>
          </a:xfrm>
        </p:spPr>
        <p:txBody>
          <a:bodyPr/>
          <a:lstStyle/>
          <a:p>
            <a:pPr eaLnBrk="1" hangingPunct="1"/>
            <a:r>
              <a:rPr lang="zh-CN" altLang="en-US" sz="2400" smtClean="0"/>
              <a:t>第</a:t>
            </a:r>
            <a:r>
              <a:rPr lang="en-US" altLang="zh-CN" sz="2400" smtClean="0"/>
              <a:t>3</a:t>
            </a:r>
            <a:r>
              <a:rPr lang="zh-CN" altLang="en-US" sz="2400" smtClean="0"/>
              <a:t>章  半导体二极管及其应用电路</a:t>
            </a:r>
          </a:p>
          <a:p>
            <a:pPr lvl="1" eaLnBrk="1" hangingPunct="1"/>
            <a:r>
              <a:rPr lang="zh-CN" altLang="en-US" sz="2000" smtClean="0"/>
              <a:t>整流： （</a:t>
            </a:r>
            <a:r>
              <a:rPr lang="en-US" altLang="zh-CN" sz="2000" smtClean="0"/>
              <a:t>10.1</a:t>
            </a:r>
            <a:r>
              <a:rPr lang="zh-CN" altLang="en-US" sz="2000" smtClean="0"/>
              <a:t>）</a:t>
            </a:r>
          </a:p>
          <a:p>
            <a:pPr lvl="1" eaLnBrk="1" hangingPunct="1"/>
            <a:r>
              <a:rPr lang="zh-CN" altLang="en-US" sz="2000" smtClean="0"/>
              <a:t>稳压管（必考，比较器）</a:t>
            </a:r>
          </a:p>
          <a:p>
            <a:pPr eaLnBrk="1" hangingPunct="1"/>
            <a:r>
              <a:rPr lang="zh-CN" altLang="en-US" sz="2400" smtClean="0"/>
              <a:t>频率响应（</a:t>
            </a:r>
            <a:r>
              <a:rPr lang="en-US" altLang="zh-CN" sz="2400" smtClean="0"/>
              <a:t>6</a:t>
            </a:r>
            <a:r>
              <a:rPr lang="zh-CN" altLang="en-US" sz="2400" smtClean="0"/>
              <a:t>章，</a:t>
            </a:r>
            <a:r>
              <a:rPr lang="en-US" altLang="zh-CN" sz="2400" smtClean="0"/>
              <a:t>10.1~10.3</a:t>
            </a:r>
            <a:r>
              <a:rPr lang="zh-CN" altLang="en-US" sz="2400" smtClean="0"/>
              <a:t>）</a:t>
            </a:r>
          </a:p>
          <a:p>
            <a:pPr lvl="1" eaLnBrk="1" hangingPunct="1"/>
            <a:r>
              <a:rPr lang="en-US" altLang="zh-CN" sz="2000" i="1" smtClean="0"/>
              <a:t>f</a:t>
            </a:r>
            <a:r>
              <a:rPr lang="en-US" altLang="zh-CN" sz="2000" baseline="-25000" smtClean="0"/>
              <a:t>H</a:t>
            </a:r>
            <a:r>
              <a:rPr lang="zh-CN" altLang="en-US" sz="2000" smtClean="0"/>
              <a:t>、</a:t>
            </a:r>
            <a:r>
              <a:rPr lang="en-US" altLang="zh-CN" sz="2000" i="1" smtClean="0"/>
              <a:t>f</a:t>
            </a:r>
            <a:r>
              <a:rPr lang="en-US" altLang="zh-CN" sz="2000" baseline="-25000" smtClean="0"/>
              <a:t>L</a:t>
            </a:r>
            <a:r>
              <a:rPr lang="zh-CN" altLang="en-US" sz="2000" smtClean="0"/>
              <a:t> 的近似结论</a:t>
            </a:r>
            <a:r>
              <a:rPr lang="en-US" altLang="zh-CN" sz="2000" smtClean="0"/>
              <a:t>(</a:t>
            </a:r>
            <a:r>
              <a:rPr lang="zh-CN" altLang="en-US" sz="2000" smtClean="0"/>
              <a:t>影响放大器频率响应的主要因素</a:t>
            </a:r>
            <a:r>
              <a:rPr lang="en-US" altLang="zh-CN" sz="2000" smtClean="0"/>
              <a:t>)</a:t>
            </a:r>
          </a:p>
          <a:p>
            <a:pPr lvl="1" eaLnBrk="1" hangingPunct="1"/>
            <a:r>
              <a:rPr lang="zh-CN" altLang="en-US" sz="2000" smtClean="0"/>
              <a:t>密勒电容、共基。</a:t>
            </a:r>
          </a:p>
          <a:p>
            <a:pPr lvl="1" eaLnBrk="1" hangingPunct="1"/>
            <a:r>
              <a:rPr lang="zh-CN" altLang="en-US" sz="2000" smtClean="0"/>
              <a:t>频率响应的分析方法；波特图（会画一阶）；</a:t>
            </a:r>
          </a:p>
          <a:p>
            <a:pPr lvl="1" eaLnBrk="1" hangingPunct="1"/>
            <a:r>
              <a:rPr lang="zh-CN" altLang="en-US" sz="2000" smtClean="0"/>
              <a:t>有源滤波；</a:t>
            </a:r>
          </a:p>
          <a:p>
            <a:pPr eaLnBrk="1" hangingPunct="1"/>
            <a:r>
              <a:rPr lang="zh-CN" altLang="en-US" sz="2400" smtClean="0"/>
              <a:t>第</a:t>
            </a:r>
            <a:r>
              <a:rPr lang="en-US" altLang="zh-CN" sz="2400" smtClean="0"/>
              <a:t>9</a:t>
            </a:r>
            <a:r>
              <a:rPr lang="zh-CN" altLang="en-US" sz="2400" smtClean="0"/>
              <a:t>章 功率放大</a:t>
            </a:r>
          </a:p>
          <a:p>
            <a:pPr eaLnBrk="1" hangingPunct="1"/>
            <a:r>
              <a:rPr lang="zh-CN" altLang="en-US" sz="2400" smtClean="0"/>
              <a:t>第</a:t>
            </a:r>
            <a:r>
              <a:rPr lang="en-US" altLang="zh-CN" sz="2400" smtClean="0"/>
              <a:t>11</a:t>
            </a:r>
            <a:r>
              <a:rPr lang="zh-CN" altLang="en-US" sz="2400" smtClean="0"/>
              <a:t>章 直流稳压电源</a:t>
            </a:r>
          </a:p>
        </p:txBody>
      </p:sp>
      <p:grpSp>
        <p:nvGrpSpPr>
          <p:cNvPr id="50181" name="Group 7"/>
          <p:cNvGrpSpPr>
            <a:grpSpLocks/>
          </p:cNvGrpSpPr>
          <p:nvPr/>
        </p:nvGrpSpPr>
        <p:grpSpPr bwMode="auto">
          <a:xfrm>
            <a:off x="6660232" y="3645024"/>
            <a:ext cx="1295400" cy="504825"/>
            <a:chOff x="4422" y="935"/>
            <a:chExt cx="816" cy="318"/>
          </a:xfrm>
        </p:grpSpPr>
        <p:sp>
          <p:nvSpPr>
            <p:cNvPr id="50188" name="Oval 8"/>
            <p:cNvSpPr>
              <a:spLocks noChangeArrowheads="1"/>
            </p:cNvSpPr>
            <p:nvPr/>
          </p:nvSpPr>
          <p:spPr bwMode="auto">
            <a:xfrm>
              <a:off x="4422" y="935"/>
              <a:ext cx="816" cy="318"/>
            </a:xfrm>
            <a:prstGeom prst="ellipse">
              <a:avLst/>
            </a:prstGeom>
            <a:solidFill>
              <a:schemeClr val="accent1"/>
            </a:solidFill>
            <a:ln w="38100">
              <a:solidFill>
                <a:srgbClr val="006600"/>
              </a:solidFill>
              <a:miter lim="800000"/>
              <a:headEnd/>
              <a:tailEnd/>
            </a:ln>
          </p:spPr>
          <p:txBody>
            <a:bodyPr wrap="none" anchor="ctr"/>
            <a:lstStyle/>
            <a:p>
              <a:endParaRPr lang="zh-CN" altLang="en-US"/>
            </a:p>
          </p:txBody>
        </p:sp>
        <p:sp>
          <p:nvSpPr>
            <p:cNvPr id="50189" name="Text Box 9"/>
            <p:cNvSpPr txBox="1">
              <a:spLocks noChangeArrowheads="1"/>
            </p:cNvSpPr>
            <p:nvPr/>
          </p:nvSpPr>
          <p:spPr bwMode="auto">
            <a:xfrm>
              <a:off x="4580" y="950"/>
              <a:ext cx="499" cy="288"/>
            </a:xfrm>
            <a:prstGeom prst="rect">
              <a:avLst/>
            </a:prstGeom>
            <a:noFill/>
            <a:ln w="9525">
              <a:noFill/>
              <a:miter lim="800000"/>
              <a:headEnd/>
              <a:tailEnd/>
            </a:ln>
          </p:spPr>
          <p:txBody>
            <a:bodyPr>
              <a:spAutoFit/>
            </a:bodyPr>
            <a:lstStyle/>
            <a:p>
              <a:pPr algn="ctr">
                <a:spcBef>
                  <a:spcPct val="50000"/>
                </a:spcBef>
              </a:pPr>
              <a:r>
                <a:rPr lang="en-US" altLang="zh-CN" sz="2400"/>
                <a:t>1</a:t>
              </a:r>
              <a:r>
                <a:rPr lang="zh-CN" altLang="en-US" sz="2400"/>
                <a:t>题</a:t>
              </a:r>
            </a:p>
          </p:txBody>
        </p:sp>
      </p:grpSp>
      <p:grpSp>
        <p:nvGrpSpPr>
          <p:cNvPr id="50182" name="Group 10"/>
          <p:cNvGrpSpPr>
            <a:grpSpLocks/>
          </p:cNvGrpSpPr>
          <p:nvPr/>
        </p:nvGrpSpPr>
        <p:grpSpPr bwMode="auto">
          <a:xfrm>
            <a:off x="4067944" y="4581128"/>
            <a:ext cx="1512888" cy="504825"/>
            <a:chOff x="4422" y="935"/>
            <a:chExt cx="816" cy="318"/>
          </a:xfrm>
        </p:grpSpPr>
        <p:sp>
          <p:nvSpPr>
            <p:cNvPr id="50186" name="Oval 11"/>
            <p:cNvSpPr>
              <a:spLocks noChangeArrowheads="1"/>
            </p:cNvSpPr>
            <p:nvPr/>
          </p:nvSpPr>
          <p:spPr bwMode="auto">
            <a:xfrm>
              <a:off x="4422" y="935"/>
              <a:ext cx="816" cy="318"/>
            </a:xfrm>
            <a:prstGeom prst="ellipse">
              <a:avLst/>
            </a:prstGeom>
            <a:solidFill>
              <a:schemeClr val="accent1"/>
            </a:solidFill>
            <a:ln w="38100">
              <a:solidFill>
                <a:srgbClr val="006600"/>
              </a:solidFill>
              <a:miter lim="800000"/>
              <a:headEnd/>
              <a:tailEnd/>
            </a:ln>
          </p:spPr>
          <p:txBody>
            <a:bodyPr wrap="none" anchor="ctr"/>
            <a:lstStyle/>
            <a:p>
              <a:endParaRPr lang="zh-CN" altLang="en-US"/>
            </a:p>
          </p:txBody>
        </p:sp>
        <p:sp>
          <p:nvSpPr>
            <p:cNvPr id="50187" name="Text Box 12"/>
            <p:cNvSpPr txBox="1">
              <a:spLocks noChangeArrowheads="1"/>
            </p:cNvSpPr>
            <p:nvPr/>
          </p:nvSpPr>
          <p:spPr bwMode="auto">
            <a:xfrm>
              <a:off x="4580" y="950"/>
              <a:ext cx="499" cy="288"/>
            </a:xfrm>
            <a:prstGeom prst="rect">
              <a:avLst/>
            </a:prstGeom>
            <a:noFill/>
            <a:ln w="9525">
              <a:noFill/>
              <a:miter lim="800000"/>
              <a:headEnd/>
              <a:tailEnd/>
            </a:ln>
          </p:spPr>
          <p:txBody>
            <a:bodyPr>
              <a:spAutoFit/>
            </a:bodyPr>
            <a:lstStyle/>
            <a:p>
              <a:pPr algn="ctr">
                <a:spcBef>
                  <a:spcPct val="50000"/>
                </a:spcBef>
              </a:pPr>
              <a:r>
                <a:rPr lang="en-US" altLang="zh-CN" sz="2400"/>
                <a:t>0.5</a:t>
              </a:r>
              <a:r>
                <a:rPr lang="zh-CN" altLang="en-US" sz="2400"/>
                <a:t>题</a:t>
              </a:r>
            </a:p>
          </p:txBody>
        </p:sp>
      </p:grpSp>
      <p:grpSp>
        <p:nvGrpSpPr>
          <p:cNvPr id="50183" name="Group 13"/>
          <p:cNvGrpSpPr>
            <a:grpSpLocks/>
          </p:cNvGrpSpPr>
          <p:nvPr/>
        </p:nvGrpSpPr>
        <p:grpSpPr bwMode="auto">
          <a:xfrm>
            <a:off x="3924300" y="5229225"/>
            <a:ext cx="1295400" cy="504825"/>
            <a:chOff x="4422" y="935"/>
            <a:chExt cx="816" cy="318"/>
          </a:xfrm>
        </p:grpSpPr>
        <p:sp>
          <p:nvSpPr>
            <p:cNvPr id="50184" name="Oval 14"/>
            <p:cNvSpPr>
              <a:spLocks noChangeArrowheads="1"/>
            </p:cNvSpPr>
            <p:nvPr/>
          </p:nvSpPr>
          <p:spPr bwMode="auto">
            <a:xfrm>
              <a:off x="4422" y="935"/>
              <a:ext cx="816" cy="318"/>
            </a:xfrm>
            <a:prstGeom prst="ellipse">
              <a:avLst/>
            </a:prstGeom>
            <a:solidFill>
              <a:schemeClr val="accent1"/>
            </a:solidFill>
            <a:ln w="38100">
              <a:solidFill>
                <a:srgbClr val="006600"/>
              </a:solidFill>
              <a:miter lim="800000"/>
              <a:headEnd/>
              <a:tailEnd/>
            </a:ln>
          </p:spPr>
          <p:txBody>
            <a:bodyPr wrap="none" anchor="ctr"/>
            <a:lstStyle/>
            <a:p>
              <a:endParaRPr lang="zh-CN" altLang="en-US"/>
            </a:p>
          </p:txBody>
        </p:sp>
        <p:sp>
          <p:nvSpPr>
            <p:cNvPr id="50185" name="Text Box 15"/>
            <p:cNvSpPr txBox="1">
              <a:spLocks noChangeArrowheads="1"/>
            </p:cNvSpPr>
            <p:nvPr/>
          </p:nvSpPr>
          <p:spPr bwMode="auto">
            <a:xfrm>
              <a:off x="4580" y="950"/>
              <a:ext cx="499" cy="288"/>
            </a:xfrm>
            <a:prstGeom prst="rect">
              <a:avLst/>
            </a:prstGeom>
            <a:noFill/>
            <a:ln w="9525">
              <a:noFill/>
              <a:miter lim="800000"/>
              <a:headEnd/>
              <a:tailEnd/>
            </a:ln>
          </p:spPr>
          <p:txBody>
            <a:bodyPr>
              <a:spAutoFit/>
            </a:bodyPr>
            <a:lstStyle/>
            <a:p>
              <a:pPr algn="ctr">
                <a:spcBef>
                  <a:spcPct val="50000"/>
                </a:spcBef>
              </a:pPr>
              <a:r>
                <a:rPr lang="en-US" altLang="zh-CN" sz="2400"/>
                <a:t>1</a:t>
              </a:r>
              <a:r>
                <a:rPr lang="zh-CN" altLang="en-US" sz="2400"/>
                <a:t>题</a:t>
              </a:r>
            </a:p>
          </p:txBody>
        </p:sp>
      </p:grpSp>
      <p:cxnSp>
        <p:nvCxnSpPr>
          <p:cNvPr id="14" name="直接箭头连接符 16"/>
          <p:cNvCxnSpPr>
            <a:cxnSpLocks noChangeShapeType="1"/>
          </p:cNvCxnSpPr>
          <p:nvPr/>
        </p:nvCxnSpPr>
        <p:spPr bwMode="auto">
          <a:xfrm>
            <a:off x="971600" y="4653136"/>
            <a:ext cx="4680520" cy="288032"/>
          </a:xfrm>
          <a:prstGeom prst="straightConnector1">
            <a:avLst/>
          </a:prstGeom>
          <a:noFill/>
          <a:ln w="38100" algn="ctr">
            <a:solidFill>
              <a:srgbClr val="FF0000"/>
            </a:solidFill>
            <a:round/>
            <a:headEnd type="none" w="med" len="med"/>
            <a:tailEnd type="none" w="med" len="med"/>
          </a:ln>
        </p:spPr>
      </p:cxnSp>
      <p:cxnSp>
        <p:nvCxnSpPr>
          <p:cNvPr id="15" name="直接箭头连接符 16"/>
          <p:cNvCxnSpPr>
            <a:cxnSpLocks noChangeShapeType="1"/>
          </p:cNvCxnSpPr>
          <p:nvPr/>
        </p:nvCxnSpPr>
        <p:spPr bwMode="auto">
          <a:xfrm>
            <a:off x="971600" y="5085184"/>
            <a:ext cx="4392488" cy="360040"/>
          </a:xfrm>
          <a:prstGeom prst="straightConnector1">
            <a:avLst/>
          </a:prstGeom>
          <a:noFill/>
          <a:ln w="38100" algn="ctr">
            <a:solidFill>
              <a:srgbClr val="FF0000"/>
            </a:solidFill>
            <a:round/>
            <a:headEnd type="none" w="med" len="med"/>
            <a:tailEnd type="none" w="med" len="med"/>
          </a:ln>
        </p:spPr>
      </p:cxnSp>
      <p:cxnSp>
        <p:nvCxnSpPr>
          <p:cNvPr id="16" name="直接箭头连接符 16"/>
          <p:cNvCxnSpPr>
            <a:cxnSpLocks noChangeShapeType="1"/>
          </p:cNvCxnSpPr>
          <p:nvPr/>
        </p:nvCxnSpPr>
        <p:spPr bwMode="auto">
          <a:xfrm>
            <a:off x="971600" y="4221088"/>
            <a:ext cx="2664296" cy="144016"/>
          </a:xfrm>
          <a:prstGeom prst="straightConnector1">
            <a:avLst/>
          </a:prstGeom>
          <a:noFill/>
          <a:ln w="38100" algn="ctr">
            <a:solidFill>
              <a:srgbClr val="FF0000"/>
            </a:solidFill>
            <a:round/>
            <a:headEnd type="none" w="med" len="med"/>
            <a:tailEnd type="none" w="med" len="med"/>
          </a:ln>
        </p:spPr>
      </p:cxn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80" name="灯片编号占位符 4"/>
          <p:cNvSpPr>
            <a:spLocks noGrp="1"/>
          </p:cNvSpPr>
          <p:nvPr>
            <p:ph type="sldNum" sz="quarter" idx="12"/>
          </p:nvPr>
        </p:nvSpPr>
        <p:spPr>
          <a:noFill/>
        </p:spPr>
        <p:txBody>
          <a:bodyPr/>
          <a:lstStyle/>
          <a:p>
            <a:fld id="{2B7843CA-B2D0-4AF7-99D4-58A108A78C5A}" type="slidenum">
              <a:rPr lang="en-US" altLang="zh-CN" smtClean="0">
                <a:ea typeface="宋体" charset="-122"/>
              </a:rPr>
              <a:pPr/>
              <a:t>25</a:t>
            </a:fld>
            <a:endParaRPr lang="en-US" altLang="zh-CN" smtClean="0">
              <a:ea typeface="宋体" charset="-122"/>
            </a:endParaRPr>
          </a:p>
        </p:txBody>
      </p:sp>
      <p:sp>
        <p:nvSpPr>
          <p:cNvPr id="32781" name="Rectangle 2"/>
          <p:cNvSpPr>
            <a:spLocks noGrp="1" noChangeArrowheads="1"/>
          </p:cNvSpPr>
          <p:nvPr>
            <p:ph type="title"/>
          </p:nvPr>
        </p:nvSpPr>
        <p:spPr>
          <a:xfrm>
            <a:off x="0" y="0"/>
            <a:ext cx="2590800" cy="685800"/>
          </a:xfrm>
          <a:solidFill>
            <a:srgbClr val="FFCC99"/>
          </a:solidFill>
        </p:spPr>
        <p:txBody>
          <a:bodyPr/>
          <a:lstStyle/>
          <a:p>
            <a:pPr algn="ctr" eaLnBrk="1" hangingPunct="1"/>
            <a:r>
              <a:rPr lang="zh-CN" altLang="en-US" sz="3200" smtClean="0">
                <a:solidFill>
                  <a:srgbClr val="0033CC"/>
                </a:solidFill>
              </a:rPr>
              <a:t>分析举例</a:t>
            </a:r>
            <a:r>
              <a:rPr lang="en-US" altLang="zh-CN" sz="3200" smtClean="0">
                <a:solidFill>
                  <a:srgbClr val="0033CC"/>
                </a:solidFill>
              </a:rPr>
              <a:t>1</a:t>
            </a:r>
          </a:p>
        </p:txBody>
      </p:sp>
      <p:graphicFrame>
        <p:nvGraphicFramePr>
          <p:cNvPr id="32770" name="Object 3"/>
          <p:cNvGraphicFramePr>
            <a:graphicFrameLocks noChangeAspect="1"/>
          </p:cNvGraphicFramePr>
          <p:nvPr/>
        </p:nvGraphicFramePr>
        <p:xfrm>
          <a:off x="971550" y="1738313"/>
          <a:ext cx="6877050" cy="2303462"/>
        </p:xfrm>
        <a:graphic>
          <a:graphicData uri="http://schemas.openxmlformats.org/presentationml/2006/ole">
            <p:oleObj spid="_x0000_s161794" name="图片" r:id="rId3" imgW="3981600" imgH="1333440" progId="Word.Picture.8">
              <p:embed/>
            </p:oleObj>
          </a:graphicData>
        </a:graphic>
      </p:graphicFrame>
      <p:sp>
        <p:nvSpPr>
          <p:cNvPr id="32782" name="Rectangle 4"/>
          <p:cNvSpPr>
            <a:spLocks noChangeArrowheads="1"/>
          </p:cNvSpPr>
          <p:nvPr/>
        </p:nvSpPr>
        <p:spPr bwMode="auto">
          <a:xfrm>
            <a:off x="2627313" y="7938"/>
            <a:ext cx="6034087" cy="420687"/>
          </a:xfrm>
          <a:prstGeom prst="rect">
            <a:avLst/>
          </a:prstGeom>
          <a:noFill/>
          <a:ln w="9525">
            <a:noFill/>
            <a:miter lim="800000"/>
            <a:headEnd/>
            <a:tailEnd/>
          </a:ln>
        </p:spPr>
        <p:txBody>
          <a:bodyPr anchor="ctr"/>
          <a:lstStyle/>
          <a:p>
            <a:r>
              <a:rPr kumimoji="1" lang="zh-CN" altLang="en-US">
                <a:latin typeface="楷体_GB2312" pitchFamily="49" charset="-122"/>
              </a:rPr>
              <a:t>设图中的集成运放均为理想运放。试分析：</a:t>
            </a:r>
            <a:r>
              <a:rPr kumimoji="1" lang="zh-CN" altLang="en-US" baseline="-25000">
                <a:solidFill>
                  <a:srgbClr val="CC0000"/>
                </a:solidFill>
                <a:latin typeface="楷体_GB2312" pitchFamily="49" charset="-122"/>
              </a:rPr>
              <a:t> </a:t>
            </a:r>
          </a:p>
        </p:txBody>
      </p:sp>
      <p:sp>
        <p:nvSpPr>
          <p:cNvPr id="32783" name="Rectangle 5"/>
          <p:cNvSpPr>
            <a:spLocks noChangeArrowheads="1"/>
          </p:cNvSpPr>
          <p:nvPr/>
        </p:nvSpPr>
        <p:spPr bwMode="auto">
          <a:xfrm>
            <a:off x="2987675" y="368300"/>
            <a:ext cx="5721350" cy="427038"/>
          </a:xfrm>
          <a:prstGeom prst="rect">
            <a:avLst/>
          </a:prstGeom>
          <a:noFill/>
          <a:ln w="12700" cap="sq">
            <a:noFill/>
            <a:miter lim="800000"/>
            <a:headEnd type="none" w="sm" len="sm"/>
            <a:tailEnd type="none" w="sm" len="sm"/>
          </a:ln>
        </p:spPr>
        <p:txBody>
          <a:bodyPr>
            <a:spAutoFit/>
          </a:bodyPr>
          <a:lstStyle/>
          <a:p>
            <a:pPr algn="just">
              <a:lnSpc>
                <a:spcPct val="110000"/>
              </a:lnSpc>
              <a:spcBef>
                <a:spcPct val="20000"/>
              </a:spcBef>
              <a:buClr>
                <a:schemeClr val="folHlink"/>
              </a:buClr>
              <a:buSzPct val="60000"/>
              <a:buFont typeface="Wingdings" pitchFamily="2" charset="2"/>
              <a:buNone/>
            </a:pPr>
            <a:r>
              <a:rPr lang="en-US" altLang="zh-CN">
                <a:solidFill>
                  <a:srgbClr val="000000"/>
                </a:solidFill>
              </a:rPr>
              <a:t>1. </a:t>
            </a:r>
            <a:r>
              <a:rPr lang="zh-CN" altLang="en-US">
                <a:solidFill>
                  <a:srgbClr val="000000"/>
                </a:solidFill>
                <a:latin typeface="楷体_GB2312" pitchFamily="49" charset="-122"/>
              </a:rPr>
              <a:t>集成运放</a:t>
            </a:r>
            <a:r>
              <a:rPr lang="en-US" altLang="zh-CN" i="1">
                <a:solidFill>
                  <a:srgbClr val="000000"/>
                </a:solidFill>
              </a:rPr>
              <a:t>A</a:t>
            </a:r>
            <a:r>
              <a:rPr lang="en-US" altLang="zh-CN" baseline="-30000">
                <a:solidFill>
                  <a:srgbClr val="000000"/>
                </a:solidFill>
              </a:rPr>
              <a:t>1</a:t>
            </a:r>
            <a:r>
              <a:rPr lang="zh-CN" altLang="en-US">
                <a:solidFill>
                  <a:srgbClr val="000000"/>
                </a:solidFill>
                <a:latin typeface="楷体_GB2312" pitchFamily="49" charset="-122"/>
              </a:rPr>
              <a:t>和电阻</a:t>
            </a:r>
            <a:r>
              <a:rPr lang="en-US" altLang="zh-CN" i="1">
                <a:solidFill>
                  <a:srgbClr val="000000"/>
                </a:solidFill>
              </a:rPr>
              <a:t>R</a:t>
            </a:r>
            <a:r>
              <a:rPr lang="en-US" altLang="zh-CN" baseline="-30000">
                <a:solidFill>
                  <a:srgbClr val="000000"/>
                </a:solidFill>
              </a:rPr>
              <a:t>3</a:t>
            </a:r>
            <a:r>
              <a:rPr lang="zh-CN" altLang="en-US">
                <a:solidFill>
                  <a:srgbClr val="000000"/>
                </a:solidFill>
                <a:latin typeface="楷体_GB2312" pitchFamily="49" charset="-122"/>
              </a:rPr>
              <a:t>、</a:t>
            </a:r>
            <a:r>
              <a:rPr lang="en-US" altLang="zh-CN" i="1">
                <a:solidFill>
                  <a:srgbClr val="000000"/>
                </a:solidFill>
              </a:rPr>
              <a:t>R</a:t>
            </a:r>
            <a:r>
              <a:rPr lang="en-US" altLang="zh-CN" baseline="-30000">
                <a:solidFill>
                  <a:srgbClr val="000000"/>
                </a:solidFill>
              </a:rPr>
              <a:t>4</a:t>
            </a:r>
            <a:r>
              <a:rPr lang="zh-CN" altLang="en-US">
                <a:solidFill>
                  <a:srgbClr val="000000"/>
                </a:solidFill>
                <a:latin typeface="楷体_GB2312" pitchFamily="49" charset="-122"/>
              </a:rPr>
              <a:t>构成什么电路？</a:t>
            </a:r>
            <a:r>
              <a:rPr lang="zh-CN" altLang="en-US">
                <a:solidFill>
                  <a:srgbClr val="000000"/>
                </a:solidFill>
              </a:rPr>
              <a:t> </a:t>
            </a:r>
          </a:p>
        </p:txBody>
      </p:sp>
      <p:sp>
        <p:nvSpPr>
          <p:cNvPr id="32784" name="Rectangle 6"/>
          <p:cNvSpPr>
            <a:spLocks noChangeArrowheads="1"/>
          </p:cNvSpPr>
          <p:nvPr/>
        </p:nvSpPr>
        <p:spPr bwMode="auto">
          <a:xfrm>
            <a:off x="2987675" y="758825"/>
            <a:ext cx="5721350" cy="427038"/>
          </a:xfrm>
          <a:prstGeom prst="rect">
            <a:avLst/>
          </a:prstGeom>
          <a:noFill/>
          <a:ln w="12700" cap="sq">
            <a:noFill/>
            <a:miter lim="800000"/>
            <a:headEnd type="none" w="sm" len="sm"/>
            <a:tailEnd type="none" w="sm" len="sm"/>
          </a:ln>
        </p:spPr>
        <p:txBody>
          <a:bodyPr>
            <a:spAutoFit/>
          </a:bodyPr>
          <a:lstStyle/>
          <a:p>
            <a:pPr algn="just">
              <a:lnSpc>
                <a:spcPct val="110000"/>
              </a:lnSpc>
              <a:spcBef>
                <a:spcPct val="20000"/>
              </a:spcBef>
              <a:buClr>
                <a:schemeClr val="folHlink"/>
              </a:buClr>
              <a:buSzPct val="60000"/>
              <a:buFont typeface="Wingdings" pitchFamily="2" charset="2"/>
              <a:buNone/>
            </a:pPr>
            <a:r>
              <a:rPr lang="en-US" altLang="zh-CN">
                <a:solidFill>
                  <a:srgbClr val="000000"/>
                </a:solidFill>
              </a:rPr>
              <a:t>2. </a:t>
            </a:r>
            <a:r>
              <a:rPr lang="zh-CN" altLang="en-US">
                <a:solidFill>
                  <a:srgbClr val="000000"/>
                </a:solidFill>
                <a:latin typeface="楷体_GB2312" pitchFamily="49" charset="-122"/>
              </a:rPr>
              <a:t>推导该电路的传递函数 </a:t>
            </a:r>
          </a:p>
        </p:txBody>
      </p:sp>
      <p:sp>
        <p:nvSpPr>
          <p:cNvPr id="32785" name="Rectangle 7"/>
          <p:cNvSpPr>
            <a:spLocks noChangeArrowheads="1"/>
          </p:cNvSpPr>
          <p:nvPr/>
        </p:nvSpPr>
        <p:spPr bwMode="auto">
          <a:xfrm>
            <a:off x="2987675" y="1149350"/>
            <a:ext cx="5721350" cy="427038"/>
          </a:xfrm>
          <a:prstGeom prst="rect">
            <a:avLst/>
          </a:prstGeom>
          <a:noFill/>
          <a:ln w="12700" cap="sq">
            <a:noFill/>
            <a:miter lim="800000"/>
            <a:headEnd type="none" w="sm" len="sm"/>
            <a:tailEnd type="none" w="sm" len="sm"/>
          </a:ln>
        </p:spPr>
        <p:txBody>
          <a:bodyPr>
            <a:spAutoFit/>
          </a:bodyPr>
          <a:lstStyle/>
          <a:p>
            <a:pPr algn="just">
              <a:lnSpc>
                <a:spcPct val="110000"/>
              </a:lnSpc>
              <a:spcBef>
                <a:spcPct val="20000"/>
              </a:spcBef>
              <a:buClr>
                <a:schemeClr val="folHlink"/>
              </a:buClr>
              <a:buSzPct val="60000"/>
              <a:buFont typeface="Wingdings" pitchFamily="2" charset="2"/>
              <a:buNone/>
            </a:pPr>
            <a:r>
              <a:rPr lang="en-US" altLang="zh-CN">
                <a:solidFill>
                  <a:srgbClr val="000000"/>
                </a:solidFill>
              </a:rPr>
              <a:t>3. </a:t>
            </a:r>
            <a:r>
              <a:rPr lang="zh-CN" altLang="en-US">
                <a:solidFill>
                  <a:srgbClr val="000000"/>
                </a:solidFill>
                <a:latin typeface="楷体_GB2312" pitchFamily="49" charset="-122"/>
              </a:rPr>
              <a:t>作出对数幅频响应曲线（波特图）</a:t>
            </a:r>
          </a:p>
        </p:txBody>
      </p:sp>
      <p:sp>
        <p:nvSpPr>
          <p:cNvPr id="32786" name="Rectangle 8"/>
          <p:cNvSpPr>
            <a:spLocks noChangeArrowheads="1"/>
          </p:cNvSpPr>
          <p:nvPr/>
        </p:nvSpPr>
        <p:spPr bwMode="auto">
          <a:xfrm>
            <a:off x="2987675" y="1538288"/>
            <a:ext cx="5721350" cy="427037"/>
          </a:xfrm>
          <a:prstGeom prst="rect">
            <a:avLst/>
          </a:prstGeom>
          <a:noFill/>
          <a:ln w="12700" cap="sq">
            <a:noFill/>
            <a:miter lim="800000"/>
            <a:headEnd type="none" w="sm" len="sm"/>
            <a:tailEnd type="none" w="sm" len="sm"/>
          </a:ln>
        </p:spPr>
        <p:txBody>
          <a:bodyPr>
            <a:spAutoFit/>
          </a:bodyPr>
          <a:lstStyle/>
          <a:p>
            <a:pPr algn="just">
              <a:lnSpc>
                <a:spcPct val="110000"/>
              </a:lnSpc>
              <a:spcBef>
                <a:spcPct val="20000"/>
              </a:spcBef>
              <a:buClr>
                <a:schemeClr val="folHlink"/>
              </a:buClr>
              <a:buSzPct val="60000"/>
              <a:buFont typeface="Wingdings" pitchFamily="2" charset="2"/>
              <a:buNone/>
            </a:pPr>
            <a:r>
              <a:rPr lang="en-US" altLang="zh-CN">
                <a:solidFill>
                  <a:srgbClr val="000000"/>
                </a:solidFill>
              </a:rPr>
              <a:t>4. </a:t>
            </a:r>
            <a:r>
              <a:rPr lang="zh-CN" altLang="en-US">
                <a:solidFill>
                  <a:srgbClr val="000000"/>
                </a:solidFill>
                <a:latin typeface="楷体_GB2312" pitchFamily="49" charset="-122"/>
              </a:rPr>
              <a:t>该电路的通频带</a:t>
            </a:r>
            <a:r>
              <a:rPr lang="en-US" altLang="zh-CN">
                <a:solidFill>
                  <a:srgbClr val="000000"/>
                </a:solidFill>
              </a:rPr>
              <a:t>BW=</a:t>
            </a:r>
            <a:r>
              <a:rPr lang="zh-CN" altLang="en-US">
                <a:solidFill>
                  <a:srgbClr val="000000"/>
                </a:solidFill>
              </a:rPr>
              <a:t>？</a:t>
            </a:r>
            <a:r>
              <a:rPr lang="zh-CN" altLang="en-US">
                <a:solidFill>
                  <a:srgbClr val="000000"/>
                </a:solidFill>
                <a:latin typeface="楷体_GB2312" pitchFamily="49" charset="-122"/>
              </a:rPr>
              <a:t>，中频增益</a:t>
            </a:r>
            <a:r>
              <a:rPr lang="en-US" altLang="zh-CN">
                <a:solidFill>
                  <a:srgbClr val="000000"/>
                </a:solidFill>
              </a:rPr>
              <a:t>A</a:t>
            </a:r>
            <a:r>
              <a:rPr lang="en-US" altLang="zh-CN" i="1" baseline="-30000">
                <a:solidFill>
                  <a:srgbClr val="000000"/>
                </a:solidFill>
              </a:rPr>
              <a:t>vm</a:t>
            </a:r>
            <a:r>
              <a:rPr lang="en-US" altLang="zh-CN">
                <a:solidFill>
                  <a:srgbClr val="000000"/>
                </a:solidFill>
              </a:rPr>
              <a:t>=</a:t>
            </a:r>
            <a:r>
              <a:rPr lang="zh-CN" altLang="en-US">
                <a:solidFill>
                  <a:srgbClr val="000000"/>
                </a:solidFill>
              </a:rPr>
              <a:t>？</a:t>
            </a:r>
            <a:r>
              <a:rPr lang="zh-CN" altLang="en-US">
                <a:solidFill>
                  <a:srgbClr val="000000"/>
                </a:solidFill>
                <a:latin typeface="楷体_GB2312" pitchFamily="49" charset="-122"/>
              </a:rPr>
              <a:t> </a:t>
            </a:r>
          </a:p>
        </p:txBody>
      </p:sp>
      <p:graphicFrame>
        <p:nvGraphicFramePr>
          <p:cNvPr id="748553" name="Object 9"/>
          <p:cNvGraphicFramePr>
            <a:graphicFrameLocks noChangeAspect="1"/>
          </p:cNvGraphicFramePr>
          <p:nvPr/>
        </p:nvGraphicFramePr>
        <p:xfrm>
          <a:off x="1044575" y="5781675"/>
          <a:ext cx="2736850" cy="781050"/>
        </p:xfrm>
        <a:graphic>
          <a:graphicData uri="http://schemas.openxmlformats.org/presentationml/2006/ole">
            <p:oleObj spid="_x0000_s161795" name="Equation" r:id="rId4" imgW="1511280" imgH="431640" progId="Equation.3">
              <p:embed/>
            </p:oleObj>
          </a:graphicData>
        </a:graphic>
      </p:graphicFrame>
      <p:graphicFrame>
        <p:nvGraphicFramePr>
          <p:cNvPr id="748554" name="Object 10"/>
          <p:cNvGraphicFramePr>
            <a:graphicFrameLocks noChangeAspect="1"/>
          </p:cNvGraphicFramePr>
          <p:nvPr/>
        </p:nvGraphicFramePr>
        <p:xfrm>
          <a:off x="4392613" y="5805488"/>
          <a:ext cx="2846387" cy="742950"/>
        </p:xfrm>
        <a:graphic>
          <a:graphicData uri="http://schemas.openxmlformats.org/presentationml/2006/ole">
            <p:oleObj spid="_x0000_s161796" name="Equation" r:id="rId5" imgW="1650960" imgH="431640" progId="Equation.3">
              <p:embed/>
            </p:oleObj>
          </a:graphicData>
        </a:graphic>
      </p:graphicFrame>
      <p:graphicFrame>
        <p:nvGraphicFramePr>
          <p:cNvPr id="748555" name="Object 11"/>
          <p:cNvGraphicFramePr>
            <a:graphicFrameLocks noChangeAspect="1"/>
          </p:cNvGraphicFramePr>
          <p:nvPr/>
        </p:nvGraphicFramePr>
        <p:xfrm>
          <a:off x="395288" y="4905375"/>
          <a:ext cx="3816350" cy="774700"/>
        </p:xfrm>
        <a:graphic>
          <a:graphicData uri="http://schemas.openxmlformats.org/presentationml/2006/ole">
            <p:oleObj spid="_x0000_s161797" name="公式" r:id="rId6" imgW="2184120" imgH="444240" progId="Equation.3">
              <p:embed/>
            </p:oleObj>
          </a:graphicData>
        </a:graphic>
      </p:graphicFrame>
      <p:sp>
        <p:nvSpPr>
          <p:cNvPr id="748556" name="Rectangle 12"/>
          <p:cNvSpPr>
            <a:spLocks noChangeArrowheads="1"/>
          </p:cNvSpPr>
          <p:nvPr/>
        </p:nvSpPr>
        <p:spPr bwMode="auto">
          <a:xfrm>
            <a:off x="6048375" y="5084763"/>
            <a:ext cx="3036888" cy="396875"/>
          </a:xfrm>
          <a:prstGeom prst="rect">
            <a:avLst/>
          </a:prstGeom>
          <a:noFill/>
          <a:ln w="9525">
            <a:noFill/>
            <a:miter lim="800000"/>
            <a:headEnd/>
            <a:tailEnd/>
          </a:ln>
        </p:spPr>
        <p:txBody>
          <a:bodyPr anchor="ctr"/>
          <a:lstStyle/>
          <a:p>
            <a:r>
              <a:rPr kumimoji="1" lang="zh-CN" altLang="en-US">
                <a:solidFill>
                  <a:srgbClr val="CC0000"/>
                </a:solidFill>
              </a:rPr>
              <a:t>一阶</a:t>
            </a:r>
            <a:r>
              <a:rPr kumimoji="1" lang="zh-CN" altLang="en-US">
                <a:solidFill>
                  <a:srgbClr val="CC0000"/>
                </a:solidFill>
                <a:latin typeface="楷体_GB2312" pitchFamily="49" charset="-122"/>
              </a:rPr>
              <a:t>低通有源滤波器</a:t>
            </a:r>
          </a:p>
        </p:txBody>
      </p:sp>
      <p:graphicFrame>
        <p:nvGraphicFramePr>
          <p:cNvPr id="748557" name="Object 13"/>
          <p:cNvGraphicFramePr>
            <a:graphicFrameLocks noChangeAspect="1"/>
          </p:cNvGraphicFramePr>
          <p:nvPr/>
        </p:nvGraphicFramePr>
        <p:xfrm>
          <a:off x="4824413" y="4113213"/>
          <a:ext cx="2339975" cy="781050"/>
        </p:xfrm>
        <a:graphic>
          <a:graphicData uri="http://schemas.openxmlformats.org/presentationml/2006/ole">
            <p:oleObj spid="_x0000_s161798" name="公式" r:id="rId7" imgW="1562040" imgH="444240" progId="Equation.3">
              <p:embed/>
            </p:oleObj>
          </a:graphicData>
        </a:graphic>
      </p:graphicFrame>
      <p:graphicFrame>
        <p:nvGraphicFramePr>
          <p:cNvPr id="748558" name="Object 14"/>
          <p:cNvGraphicFramePr>
            <a:graphicFrameLocks noChangeAspect="1"/>
          </p:cNvGraphicFramePr>
          <p:nvPr/>
        </p:nvGraphicFramePr>
        <p:xfrm>
          <a:off x="4427538" y="4941888"/>
          <a:ext cx="1487487" cy="774700"/>
        </p:xfrm>
        <a:graphic>
          <a:graphicData uri="http://schemas.openxmlformats.org/presentationml/2006/ole">
            <p:oleObj spid="_x0000_s161799" name="公式" r:id="rId8" imgW="850680" imgH="444240" progId="Equation.3">
              <p:embed/>
            </p:oleObj>
          </a:graphicData>
        </a:graphic>
      </p:graphicFrame>
      <p:graphicFrame>
        <p:nvGraphicFramePr>
          <p:cNvPr id="748559" name="Object 15"/>
          <p:cNvGraphicFramePr>
            <a:graphicFrameLocks noChangeAspect="1"/>
          </p:cNvGraphicFramePr>
          <p:nvPr/>
        </p:nvGraphicFramePr>
        <p:xfrm>
          <a:off x="431800" y="4113213"/>
          <a:ext cx="1712913" cy="781050"/>
        </p:xfrm>
        <a:graphic>
          <a:graphicData uri="http://schemas.openxmlformats.org/presentationml/2006/ole">
            <p:oleObj spid="_x0000_s161800" name="公式" r:id="rId9" imgW="1143000" imgH="444240" progId="Equation.3">
              <p:embed/>
            </p:oleObj>
          </a:graphicData>
        </a:graphic>
      </p:graphicFrame>
      <p:graphicFrame>
        <p:nvGraphicFramePr>
          <p:cNvPr id="748560" name="Object 16"/>
          <p:cNvGraphicFramePr>
            <a:graphicFrameLocks noChangeAspect="1"/>
          </p:cNvGraphicFramePr>
          <p:nvPr/>
        </p:nvGraphicFramePr>
        <p:xfrm>
          <a:off x="2195513" y="4113213"/>
          <a:ext cx="895350" cy="781050"/>
        </p:xfrm>
        <a:graphic>
          <a:graphicData uri="http://schemas.openxmlformats.org/presentationml/2006/ole">
            <p:oleObj spid="_x0000_s161801" name="公式" r:id="rId10" imgW="596880" imgH="444240" progId="Equation.3">
              <p:embed/>
            </p:oleObj>
          </a:graphicData>
        </a:graphic>
      </p:graphicFrame>
      <p:graphicFrame>
        <p:nvGraphicFramePr>
          <p:cNvPr id="748561" name="Object 17"/>
          <p:cNvGraphicFramePr>
            <a:graphicFrameLocks noChangeAspect="1"/>
          </p:cNvGraphicFramePr>
          <p:nvPr/>
        </p:nvGraphicFramePr>
        <p:xfrm>
          <a:off x="3203575" y="4113213"/>
          <a:ext cx="1066800" cy="781050"/>
        </p:xfrm>
        <a:graphic>
          <a:graphicData uri="http://schemas.openxmlformats.org/presentationml/2006/ole">
            <p:oleObj spid="_x0000_s161802" name="公式" r:id="rId11" imgW="711000" imgH="444240" progId="Equation.3">
              <p:embed/>
            </p:oleObj>
          </a:graphicData>
        </a:graphic>
      </p:graphicFrame>
      <p:graphicFrame>
        <p:nvGraphicFramePr>
          <p:cNvPr id="748562" name="Object 18"/>
          <p:cNvGraphicFramePr>
            <a:graphicFrameLocks noChangeAspect="1"/>
          </p:cNvGraphicFramePr>
          <p:nvPr/>
        </p:nvGraphicFramePr>
        <p:xfrm>
          <a:off x="4392613" y="4357688"/>
          <a:ext cx="247650" cy="290512"/>
        </p:xfrm>
        <a:graphic>
          <a:graphicData uri="http://schemas.openxmlformats.org/presentationml/2006/ole">
            <p:oleObj spid="_x0000_s161803" name="公式" r:id="rId12" imgW="164880" imgH="164880" progId="Equation.3">
              <p:embed/>
            </p:oleObj>
          </a:graphicData>
        </a:graphic>
      </p:graphicFrame>
      <p:sp>
        <p:nvSpPr>
          <p:cNvPr id="32788" name="Text Box 19"/>
          <p:cNvSpPr txBox="1">
            <a:spLocks noChangeArrowheads="1"/>
          </p:cNvSpPr>
          <p:nvPr/>
        </p:nvSpPr>
        <p:spPr bwMode="auto">
          <a:xfrm>
            <a:off x="4643438" y="3465513"/>
            <a:ext cx="4392612" cy="701675"/>
          </a:xfrm>
          <a:prstGeom prst="rect">
            <a:avLst/>
          </a:prstGeom>
          <a:noFill/>
          <a:ln w="9525">
            <a:noFill/>
            <a:miter lim="800000"/>
            <a:headEnd/>
            <a:tailEnd/>
          </a:ln>
        </p:spPr>
        <p:txBody>
          <a:bodyPr>
            <a:spAutoFit/>
          </a:bodyPr>
          <a:lstStyle/>
          <a:p>
            <a:r>
              <a:rPr lang="en-US" altLang="zh-CN">
                <a:solidFill>
                  <a:srgbClr val="CC0066"/>
                </a:solidFill>
              </a:rPr>
              <a:t>(1)  </a:t>
            </a:r>
            <a:r>
              <a:rPr lang="zh-CN" altLang="en-US">
                <a:solidFill>
                  <a:srgbClr val="CC0066"/>
                </a:solidFill>
              </a:rPr>
              <a:t>高阶滤波电路组成的一般规律</a:t>
            </a:r>
          </a:p>
          <a:p>
            <a:r>
              <a:rPr lang="zh-CN" altLang="en-US">
                <a:solidFill>
                  <a:schemeClr val="hlink"/>
                </a:solidFill>
              </a:rPr>
              <a:t>         二阶可以由一阶串联一阶构成</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48559"/>
                                        </p:tgtEl>
                                        <p:attrNameLst>
                                          <p:attrName>style.visibility</p:attrName>
                                        </p:attrNameLst>
                                      </p:cBhvr>
                                      <p:to>
                                        <p:strVal val="visible"/>
                                      </p:to>
                                    </p:set>
                                    <p:animEffect transition="in" filter="wipe(left)">
                                      <p:cBhvr>
                                        <p:cTn id="7" dur="500"/>
                                        <p:tgtEl>
                                          <p:spTgt spid="74855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748560"/>
                                        </p:tgtEl>
                                        <p:attrNameLst>
                                          <p:attrName>style.visibility</p:attrName>
                                        </p:attrNameLst>
                                      </p:cBhvr>
                                      <p:to>
                                        <p:strVal val="visible"/>
                                      </p:to>
                                    </p:set>
                                    <p:animEffect transition="in" filter="wipe(left)">
                                      <p:cBhvr>
                                        <p:cTn id="12" dur="500"/>
                                        <p:tgtEl>
                                          <p:spTgt spid="74856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748561"/>
                                        </p:tgtEl>
                                        <p:attrNameLst>
                                          <p:attrName>style.visibility</p:attrName>
                                        </p:attrNameLst>
                                      </p:cBhvr>
                                      <p:to>
                                        <p:strVal val="visible"/>
                                      </p:to>
                                    </p:set>
                                    <p:animEffect transition="in" filter="wipe(left)">
                                      <p:cBhvr>
                                        <p:cTn id="17" dur="500"/>
                                        <p:tgtEl>
                                          <p:spTgt spid="74856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748562"/>
                                        </p:tgtEl>
                                        <p:attrNameLst>
                                          <p:attrName>style.visibility</p:attrName>
                                        </p:attrNameLst>
                                      </p:cBhvr>
                                      <p:to>
                                        <p:strVal val="visible"/>
                                      </p:to>
                                    </p:set>
                                    <p:animEffect transition="in" filter="wipe(left)">
                                      <p:cBhvr>
                                        <p:cTn id="22" dur="500"/>
                                        <p:tgtEl>
                                          <p:spTgt spid="74856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748557"/>
                                        </p:tgtEl>
                                        <p:attrNameLst>
                                          <p:attrName>style.visibility</p:attrName>
                                        </p:attrNameLst>
                                      </p:cBhvr>
                                      <p:to>
                                        <p:strVal val="visible"/>
                                      </p:to>
                                    </p:set>
                                    <p:animEffect transition="in" filter="wipe(left)">
                                      <p:cBhvr>
                                        <p:cTn id="27" dur="500"/>
                                        <p:tgtEl>
                                          <p:spTgt spid="748557"/>
                                        </p:tgtEl>
                                      </p:cBhvr>
                                    </p:animEffect>
                                  </p:childTnLst>
                                </p:cTn>
                              </p:par>
                            </p:childTnLst>
                          </p:cTn>
                        </p:par>
                      </p:childTnLst>
                    </p:cTn>
                  </p:par>
                  <p:par>
                    <p:cTn id="28" fill="hold">
                      <p:stCondLst>
                        <p:cond delay="indefinite"/>
                      </p:stCondLst>
                      <p:childTnLst>
                        <p:par>
                          <p:cTn id="29" fill="hold">
                            <p:stCondLst>
                              <p:cond delay="0"/>
                            </p:stCondLst>
                            <p:childTnLst>
                              <p:par>
                                <p:cTn id="30" presetID="18" presetClass="entr" presetSubtype="6" fill="hold" nodeType="clickEffect">
                                  <p:stCondLst>
                                    <p:cond delay="0"/>
                                  </p:stCondLst>
                                  <p:childTnLst>
                                    <p:set>
                                      <p:cBhvr>
                                        <p:cTn id="31" dur="1" fill="hold">
                                          <p:stCondLst>
                                            <p:cond delay="0"/>
                                          </p:stCondLst>
                                        </p:cTn>
                                        <p:tgtEl>
                                          <p:spTgt spid="748555"/>
                                        </p:tgtEl>
                                        <p:attrNameLst>
                                          <p:attrName>style.visibility</p:attrName>
                                        </p:attrNameLst>
                                      </p:cBhvr>
                                      <p:to>
                                        <p:strVal val="visible"/>
                                      </p:to>
                                    </p:set>
                                    <p:animEffect transition="in" filter="strips(downRight)">
                                      <p:cBhvr>
                                        <p:cTn id="32" dur="500"/>
                                        <p:tgtEl>
                                          <p:spTgt spid="748555"/>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748553"/>
                                        </p:tgtEl>
                                        <p:attrNameLst>
                                          <p:attrName>style.visibility</p:attrName>
                                        </p:attrNameLst>
                                      </p:cBhvr>
                                      <p:to>
                                        <p:strVal val="visible"/>
                                      </p:to>
                                    </p:set>
                                    <p:animEffect transition="in" filter="wipe(left)">
                                      <p:cBhvr>
                                        <p:cTn id="37" dur="500"/>
                                        <p:tgtEl>
                                          <p:spTgt spid="748553"/>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748554"/>
                                        </p:tgtEl>
                                        <p:attrNameLst>
                                          <p:attrName>style.visibility</p:attrName>
                                        </p:attrNameLst>
                                      </p:cBhvr>
                                      <p:to>
                                        <p:strVal val="visible"/>
                                      </p:to>
                                    </p:set>
                                    <p:animEffect transition="in" filter="wipe(left)">
                                      <p:cBhvr>
                                        <p:cTn id="42" dur="500"/>
                                        <p:tgtEl>
                                          <p:spTgt spid="748554"/>
                                        </p:tgtEl>
                                      </p:cBhvr>
                                    </p:animEffect>
                                  </p:childTnLst>
                                </p:cTn>
                              </p:par>
                            </p:childTnLst>
                          </p:cTn>
                        </p:par>
                      </p:childTnLst>
                    </p:cTn>
                  </p:par>
                  <p:par>
                    <p:cTn id="43" fill="hold">
                      <p:stCondLst>
                        <p:cond delay="indefinite"/>
                      </p:stCondLst>
                      <p:childTnLst>
                        <p:par>
                          <p:cTn id="44" fill="hold">
                            <p:stCondLst>
                              <p:cond delay="0"/>
                            </p:stCondLst>
                            <p:childTnLst>
                              <p:par>
                                <p:cTn id="45" presetID="18" presetClass="entr" presetSubtype="6" fill="hold" nodeType="clickEffect">
                                  <p:stCondLst>
                                    <p:cond delay="0"/>
                                  </p:stCondLst>
                                  <p:childTnLst>
                                    <p:set>
                                      <p:cBhvr>
                                        <p:cTn id="46" dur="1" fill="hold">
                                          <p:stCondLst>
                                            <p:cond delay="0"/>
                                          </p:stCondLst>
                                        </p:cTn>
                                        <p:tgtEl>
                                          <p:spTgt spid="748558"/>
                                        </p:tgtEl>
                                        <p:attrNameLst>
                                          <p:attrName>style.visibility</p:attrName>
                                        </p:attrNameLst>
                                      </p:cBhvr>
                                      <p:to>
                                        <p:strVal val="visible"/>
                                      </p:to>
                                    </p:set>
                                    <p:animEffect transition="in" filter="strips(downRight)">
                                      <p:cBhvr>
                                        <p:cTn id="47" dur="500"/>
                                        <p:tgtEl>
                                          <p:spTgt spid="748558"/>
                                        </p:tgtEl>
                                      </p:cBhvr>
                                    </p:animEffect>
                                  </p:childTnLst>
                                </p:cTn>
                              </p:par>
                            </p:childTnLst>
                          </p:cTn>
                        </p:par>
                        <p:par>
                          <p:cTn id="48" fill="hold">
                            <p:stCondLst>
                              <p:cond delay="500"/>
                            </p:stCondLst>
                            <p:childTnLst>
                              <p:par>
                                <p:cTn id="49" presetID="22" presetClass="entr" presetSubtype="8" fill="hold" grpId="0" nodeType="afterEffect">
                                  <p:stCondLst>
                                    <p:cond delay="0"/>
                                  </p:stCondLst>
                                  <p:childTnLst>
                                    <p:set>
                                      <p:cBhvr>
                                        <p:cTn id="50" dur="1" fill="hold">
                                          <p:stCondLst>
                                            <p:cond delay="0"/>
                                          </p:stCondLst>
                                        </p:cTn>
                                        <p:tgtEl>
                                          <p:spTgt spid="748556">
                                            <p:txEl>
                                              <p:pRg st="0" end="0"/>
                                            </p:txEl>
                                          </p:spTgt>
                                        </p:tgtEl>
                                        <p:attrNameLst>
                                          <p:attrName>style.visibility</p:attrName>
                                        </p:attrNameLst>
                                      </p:cBhvr>
                                      <p:to>
                                        <p:strVal val="visible"/>
                                      </p:to>
                                    </p:set>
                                    <p:animEffect transition="in" filter="wipe(left)">
                                      <p:cBhvr>
                                        <p:cTn id="51" dur="500"/>
                                        <p:tgtEl>
                                          <p:spTgt spid="74855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8556" grpId="0" build="p" autoUpdateAnimBg="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3B530C67-F31A-4EAD-99C0-342B3AC6B39C}" type="slidenum">
              <a:rPr lang="zh-CN" altLang="en-US" smtClean="0"/>
              <a:pPr>
                <a:defRPr/>
              </a:pPr>
              <a:t>26</a:t>
            </a:fld>
            <a:endParaRPr lang="en-US" altLang="zh-CN"/>
          </a:p>
        </p:txBody>
      </p:sp>
      <p:pic>
        <p:nvPicPr>
          <p:cNvPr id="164866" name="Picture 2"/>
          <p:cNvPicPr>
            <a:picLocks noChangeAspect="1" noChangeArrowheads="1"/>
          </p:cNvPicPr>
          <p:nvPr/>
        </p:nvPicPr>
        <p:blipFill>
          <a:blip r:embed="rId3" cstate="print"/>
          <a:srcRect/>
          <a:stretch>
            <a:fillRect/>
          </a:stretch>
        </p:blipFill>
        <p:spPr bwMode="auto">
          <a:xfrm>
            <a:off x="4716016" y="3576185"/>
            <a:ext cx="4427984" cy="3133541"/>
          </a:xfrm>
          <a:prstGeom prst="rect">
            <a:avLst/>
          </a:prstGeom>
          <a:noFill/>
          <a:ln w="9525">
            <a:noFill/>
            <a:miter lim="800000"/>
            <a:headEnd/>
            <a:tailEnd/>
          </a:ln>
        </p:spPr>
      </p:pic>
      <p:pic>
        <p:nvPicPr>
          <p:cNvPr id="164867" name="Picture 3"/>
          <p:cNvPicPr>
            <a:picLocks noChangeAspect="1" noChangeArrowheads="1"/>
          </p:cNvPicPr>
          <p:nvPr/>
        </p:nvPicPr>
        <p:blipFill>
          <a:blip r:embed="rId4" cstate="print"/>
          <a:srcRect/>
          <a:stretch>
            <a:fillRect/>
          </a:stretch>
        </p:blipFill>
        <p:spPr bwMode="auto">
          <a:xfrm>
            <a:off x="0" y="2924944"/>
            <a:ext cx="4687991" cy="3816424"/>
          </a:xfrm>
          <a:prstGeom prst="rect">
            <a:avLst/>
          </a:prstGeom>
          <a:noFill/>
          <a:ln w="9525">
            <a:noFill/>
            <a:miter lim="800000"/>
            <a:headEnd/>
            <a:tailEnd/>
          </a:ln>
        </p:spPr>
      </p:pic>
      <p:pic>
        <p:nvPicPr>
          <p:cNvPr id="164868" name="Picture 4"/>
          <p:cNvPicPr>
            <a:picLocks noChangeAspect="1" noChangeArrowheads="1"/>
          </p:cNvPicPr>
          <p:nvPr/>
        </p:nvPicPr>
        <p:blipFill>
          <a:blip r:embed="rId5" cstate="print"/>
          <a:srcRect/>
          <a:stretch>
            <a:fillRect/>
          </a:stretch>
        </p:blipFill>
        <p:spPr bwMode="auto">
          <a:xfrm>
            <a:off x="4693400" y="692696"/>
            <a:ext cx="4450600" cy="2808312"/>
          </a:xfrm>
          <a:prstGeom prst="rect">
            <a:avLst/>
          </a:prstGeom>
          <a:noFill/>
          <a:ln w="9525">
            <a:noFill/>
            <a:miter lim="800000"/>
            <a:headEnd/>
            <a:tailEnd/>
          </a:ln>
        </p:spPr>
      </p:pic>
      <p:pic>
        <p:nvPicPr>
          <p:cNvPr id="164870" name="Picture 6"/>
          <p:cNvPicPr>
            <a:picLocks noChangeAspect="1" noChangeArrowheads="1"/>
          </p:cNvPicPr>
          <p:nvPr/>
        </p:nvPicPr>
        <p:blipFill>
          <a:blip r:embed="rId6" cstate="print"/>
          <a:srcRect/>
          <a:stretch>
            <a:fillRect/>
          </a:stretch>
        </p:blipFill>
        <p:spPr bwMode="auto">
          <a:xfrm>
            <a:off x="251520" y="836712"/>
            <a:ext cx="4152900" cy="333375"/>
          </a:xfrm>
          <a:prstGeom prst="rect">
            <a:avLst/>
          </a:prstGeom>
          <a:noFill/>
          <a:ln w="9525">
            <a:noFill/>
            <a:miter lim="800000"/>
            <a:headEnd/>
            <a:tailEnd/>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1430997C-8ED6-4845-BBBF-79882608E4B5}" type="slidenum">
              <a:rPr lang="zh-CN" altLang="en-US" smtClean="0"/>
              <a:pPr>
                <a:defRPr/>
              </a:pPr>
              <a:t>27</a:t>
            </a:fld>
            <a:endParaRPr lang="en-US" altLang="zh-CN"/>
          </a:p>
        </p:txBody>
      </p:sp>
      <p:pic>
        <p:nvPicPr>
          <p:cNvPr id="163842" name="Picture 2"/>
          <p:cNvPicPr>
            <a:picLocks noChangeAspect="1" noChangeArrowheads="1"/>
          </p:cNvPicPr>
          <p:nvPr/>
        </p:nvPicPr>
        <p:blipFill>
          <a:blip r:embed="rId2" cstate="print"/>
          <a:srcRect/>
          <a:stretch>
            <a:fillRect/>
          </a:stretch>
        </p:blipFill>
        <p:spPr bwMode="auto">
          <a:xfrm>
            <a:off x="4427984" y="3861048"/>
            <a:ext cx="4522475" cy="2880320"/>
          </a:xfrm>
          <a:prstGeom prst="rect">
            <a:avLst/>
          </a:prstGeom>
          <a:noFill/>
          <a:ln w="9525">
            <a:noFill/>
            <a:miter lim="800000"/>
            <a:headEnd/>
            <a:tailEnd/>
          </a:ln>
        </p:spPr>
      </p:pic>
      <p:pic>
        <p:nvPicPr>
          <p:cNvPr id="163843" name="Picture 3"/>
          <p:cNvPicPr>
            <a:picLocks noChangeAspect="1" noChangeArrowheads="1"/>
          </p:cNvPicPr>
          <p:nvPr/>
        </p:nvPicPr>
        <p:blipFill>
          <a:blip r:embed="rId3" cstate="print"/>
          <a:srcRect/>
          <a:stretch>
            <a:fillRect/>
          </a:stretch>
        </p:blipFill>
        <p:spPr bwMode="auto">
          <a:xfrm>
            <a:off x="0" y="2926554"/>
            <a:ext cx="3912665" cy="3931446"/>
          </a:xfrm>
          <a:prstGeom prst="rect">
            <a:avLst/>
          </a:prstGeom>
          <a:noFill/>
          <a:ln w="9525">
            <a:noFill/>
            <a:miter lim="800000"/>
            <a:headEnd/>
            <a:tailEnd/>
          </a:ln>
        </p:spPr>
      </p:pic>
      <p:pic>
        <p:nvPicPr>
          <p:cNvPr id="163844" name="Picture 4"/>
          <p:cNvPicPr>
            <a:picLocks noChangeAspect="1" noChangeArrowheads="1"/>
          </p:cNvPicPr>
          <p:nvPr/>
        </p:nvPicPr>
        <p:blipFill>
          <a:blip r:embed="rId4" cstate="print"/>
          <a:srcRect/>
          <a:stretch>
            <a:fillRect/>
          </a:stretch>
        </p:blipFill>
        <p:spPr bwMode="auto">
          <a:xfrm>
            <a:off x="4355976" y="260648"/>
            <a:ext cx="4503630" cy="3573016"/>
          </a:xfrm>
          <a:prstGeom prst="rect">
            <a:avLst/>
          </a:prstGeom>
          <a:noFill/>
          <a:ln w="9525">
            <a:noFill/>
            <a:miter lim="800000"/>
            <a:headEnd/>
            <a:tailEnd/>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5298" name="标题 2"/>
          <p:cNvSpPr>
            <a:spLocks noGrp="1"/>
          </p:cNvSpPr>
          <p:nvPr>
            <p:ph type="title"/>
          </p:nvPr>
        </p:nvSpPr>
        <p:spPr>
          <a:xfrm>
            <a:off x="1143000" y="357188"/>
            <a:ext cx="7800975" cy="862012"/>
          </a:xfrm>
        </p:spPr>
        <p:txBody>
          <a:bodyPr/>
          <a:lstStyle/>
          <a:p>
            <a:r>
              <a:rPr lang="zh-CN" altLang="en-US" smtClean="0"/>
              <a:t>一套英文试卷</a:t>
            </a:r>
            <a:r>
              <a:rPr lang="zh-CN" altLang="en-US" sz="2000" smtClean="0"/>
              <a:t>（缺第</a:t>
            </a:r>
            <a:r>
              <a:rPr lang="en-US" altLang="zh-CN" sz="2000" smtClean="0"/>
              <a:t>1</a:t>
            </a:r>
            <a:r>
              <a:rPr lang="zh-CN" altLang="en-US" sz="2000" smtClean="0"/>
              <a:t>题选择填空）</a:t>
            </a:r>
            <a:endParaRPr lang="zh-CN" altLang="en-US" smtClean="0"/>
          </a:p>
        </p:txBody>
      </p:sp>
      <p:sp>
        <p:nvSpPr>
          <p:cNvPr id="55299" name="灯片编号占位符 1"/>
          <p:cNvSpPr>
            <a:spLocks noGrp="1"/>
          </p:cNvSpPr>
          <p:nvPr>
            <p:ph type="sldNum" sz="quarter" idx="12"/>
          </p:nvPr>
        </p:nvSpPr>
        <p:spPr>
          <a:noFill/>
        </p:spPr>
        <p:txBody>
          <a:bodyPr/>
          <a:lstStyle/>
          <a:p>
            <a:fld id="{4C5C6EBE-B385-4512-BFD7-EE3AB8AFB6AE}" type="slidenum">
              <a:rPr lang="zh-CN" altLang="en-US" smtClean="0"/>
              <a:pPr/>
              <a:t>28</a:t>
            </a:fld>
            <a:endParaRPr lang="en-US" altLang="zh-CN" smtClean="0"/>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411" name="灯片编号占位符 3"/>
          <p:cNvSpPr>
            <a:spLocks noGrp="1"/>
          </p:cNvSpPr>
          <p:nvPr>
            <p:ph type="sldNum" sz="quarter" idx="12"/>
          </p:nvPr>
        </p:nvSpPr>
        <p:spPr>
          <a:noFill/>
        </p:spPr>
        <p:txBody>
          <a:bodyPr/>
          <a:lstStyle/>
          <a:p>
            <a:fld id="{076C319D-C7D7-4BFA-9C52-4A43266DEF40}" type="slidenum">
              <a:rPr lang="zh-CN" altLang="en-US" smtClean="0"/>
              <a:pPr/>
              <a:t>29</a:t>
            </a:fld>
            <a:endParaRPr lang="en-US" altLang="zh-CN" smtClean="0"/>
          </a:p>
        </p:txBody>
      </p:sp>
      <p:sp>
        <p:nvSpPr>
          <p:cNvPr id="17412" name="Text Box 2"/>
          <p:cNvSpPr txBox="1">
            <a:spLocks noChangeArrowheads="1"/>
          </p:cNvSpPr>
          <p:nvPr/>
        </p:nvSpPr>
        <p:spPr bwMode="auto">
          <a:xfrm>
            <a:off x="323850" y="0"/>
            <a:ext cx="8640763" cy="2835275"/>
          </a:xfrm>
          <a:prstGeom prst="rect">
            <a:avLst/>
          </a:prstGeom>
          <a:noFill/>
          <a:ln w="9525" algn="ctr">
            <a:noFill/>
            <a:miter lim="800000"/>
            <a:headEnd/>
            <a:tailEnd/>
          </a:ln>
        </p:spPr>
        <p:txBody>
          <a:bodyPr>
            <a:spAutoFit/>
          </a:bodyPr>
          <a:lstStyle/>
          <a:p>
            <a:r>
              <a:rPr kumimoji="0" lang="en-US" altLang="zh-CN"/>
              <a:t>2</a:t>
            </a:r>
            <a:r>
              <a:rPr kumimoji="0" lang="zh-CN" altLang="en-US"/>
              <a:t>．（</a:t>
            </a:r>
            <a:r>
              <a:rPr kumimoji="0" lang="en-US" altLang="zh-CN"/>
              <a:t>18 points</a:t>
            </a:r>
            <a:r>
              <a:rPr kumimoji="0" lang="zh-CN" altLang="en-US"/>
              <a:t>）</a:t>
            </a:r>
          </a:p>
          <a:p>
            <a:r>
              <a:rPr kumimoji="0" lang="en-US" altLang="zh-CN"/>
              <a:t>For the circuit in Figure 2, let </a:t>
            </a:r>
            <a:r>
              <a:rPr kumimoji="0" lang="en-US" altLang="zh-CN" i="1"/>
              <a:t>β</a:t>
            </a:r>
            <a:r>
              <a:rPr kumimoji="0" lang="en-US" altLang="zh-CN"/>
              <a:t>=125, </a:t>
            </a:r>
            <a:r>
              <a:rPr kumimoji="0" lang="en-US" altLang="zh-CN" i="1"/>
              <a:t>V</a:t>
            </a:r>
            <a:r>
              <a:rPr kumimoji="0" lang="en-US" altLang="zh-CN"/>
              <a:t>BE(on)=0.7V ,</a:t>
            </a:r>
            <a:r>
              <a:rPr kumimoji="0" lang="en-US" altLang="zh-CN" i="1"/>
              <a:t>V</a:t>
            </a:r>
            <a:r>
              <a:rPr kumimoji="0" lang="en-US" altLang="zh-CN"/>
              <a:t>A</a:t>
            </a:r>
            <a:r>
              <a:rPr kumimoji="0" lang="en-US" altLang="zh-CN" i="1"/>
              <a:t>=∞</a:t>
            </a:r>
            <a:r>
              <a:rPr kumimoji="0" lang="en-US" altLang="zh-CN"/>
              <a:t>, </a:t>
            </a:r>
          </a:p>
          <a:p>
            <a:r>
              <a:rPr kumimoji="0" lang="en-US" altLang="zh-CN"/>
              <a:t>all the capacitors are assumed to act as short circuits at the signal frequency. </a:t>
            </a:r>
          </a:p>
          <a:p>
            <a:r>
              <a:rPr kumimoji="0" lang="en-US" altLang="zh-CN"/>
              <a:t>(1) Calculate the Q-point (</a:t>
            </a:r>
            <a:r>
              <a:rPr kumimoji="0" lang="en-US" altLang="zh-CN" i="1"/>
              <a:t>I</a:t>
            </a:r>
            <a:r>
              <a:rPr kumimoji="0" lang="en-US" altLang="zh-CN"/>
              <a:t>B</a:t>
            </a:r>
            <a:r>
              <a:rPr kumimoji="0" lang="en-US" altLang="zh-CN" i="1"/>
              <a:t>, I</a:t>
            </a:r>
            <a:r>
              <a:rPr kumimoji="0" lang="en-US" altLang="zh-CN"/>
              <a:t>C</a:t>
            </a:r>
            <a:r>
              <a:rPr kumimoji="0" lang="en-US" altLang="zh-CN" i="1"/>
              <a:t>, V</a:t>
            </a:r>
            <a:r>
              <a:rPr kumimoji="0" lang="en-US" altLang="zh-CN"/>
              <a:t>CE).</a:t>
            </a:r>
          </a:p>
          <a:p>
            <a:r>
              <a:rPr kumimoji="0" lang="en-US" altLang="zh-CN"/>
              <a:t>(2) Sketch the small-signal equivalent circuit of the amplifier.</a:t>
            </a:r>
          </a:p>
          <a:p>
            <a:r>
              <a:rPr kumimoji="0" lang="en-US" altLang="zh-CN"/>
              <a:t>(3) Determine the small-signal voltage gain </a:t>
            </a:r>
            <a:r>
              <a:rPr kumimoji="0" lang="en-US" altLang="zh-CN" i="1"/>
              <a:t>Av</a:t>
            </a:r>
            <a:r>
              <a:rPr kumimoji="0" lang="en-US" altLang="zh-CN"/>
              <a:t>.</a:t>
            </a:r>
          </a:p>
          <a:p>
            <a:r>
              <a:rPr kumimoji="0" lang="en-US" altLang="zh-CN"/>
              <a:t>(4) Determine the input resistance </a:t>
            </a:r>
            <a:r>
              <a:rPr kumimoji="0" lang="en-US" altLang="zh-CN" i="1"/>
              <a:t>R</a:t>
            </a:r>
            <a:r>
              <a:rPr kumimoji="0" lang="en-US" altLang="zh-CN"/>
              <a:t>i and the output resistance </a:t>
            </a:r>
            <a:r>
              <a:rPr kumimoji="0" lang="en-US" altLang="zh-CN" i="1"/>
              <a:t>R</a:t>
            </a:r>
            <a:r>
              <a:rPr kumimoji="0" lang="en-US" altLang="zh-CN"/>
              <a:t>o.</a:t>
            </a:r>
          </a:p>
          <a:p>
            <a:r>
              <a:rPr kumimoji="0" lang="en-US" altLang="zh-CN"/>
              <a:t>(5) If the value of the capacitor </a:t>
            </a:r>
            <a:r>
              <a:rPr kumimoji="0" lang="en-US" altLang="zh-CN" i="1"/>
              <a:t>C</a:t>
            </a:r>
            <a:r>
              <a:rPr kumimoji="0" lang="en-US" altLang="zh-CN"/>
              <a:t>1 becomes larger, explain its effect on the low corner frequency (larger or smaller).</a:t>
            </a:r>
            <a:endParaRPr kumimoji="0" lang="zh-CN" altLang="en-US"/>
          </a:p>
        </p:txBody>
      </p:sp>
      <p:sp>
        <p:nvSpPr>
          <p:cNvPr id="17413" name="Rectangle 3"/>
          <p:cNvSpPr>
            <a:spLocks noChangeArrowheads="1"/>
          </p:cNvSpPr>
          <p:nvPr/>
        </p:nvSpPr>
        <p:spPr bwMode="auto">
          <a:xfrm>
            <a:off x="0" y="2400300"/>
            <a:ext cx="9144000" cy="0"/>
          </a:xfrm>
          <a:prstGeom prst="rect">
            <a:avLst/>
          </a:prstGeom>
          <a:noFill/>
          <a:ln w="9525" algn="ctr">
            <a:noFill/>
            <a:miter lim="800000"/>
            <a:headEnd/>
            <a:tailEnd/>
          </a:ln>
        </p:spPr>
        <p:txBody>
          <a:bodyPr wrap="none" anchor="ctr">
            <a:spAutoFit/>
          </a:bodyPr>
          <a:lstStyle/>
          <a:p>
            <a:endParaRPr lang="zh-CN" altLang="en-US"/>
          </a:p>
        </p:txBody>
      </p:sp>
      <p:graphicFrame>
        <p:nvGraphicFramePr>
          <p:cNvPr id="17410" name="Object 4"/>
          <p:cNvGraphicFramePr>
            <a:graphicFrameLocks noChangeAspect="1"/>
          </p:cNvGraphicFramePr>
          <p:nvPr/>
        </p:nvGraphicFramePr>
        <p:xfrm>
          <a:off x="4932363" y="2492375"/>
          <a:ext cx="3600450" cy="3887788"/>
        </p:xfrm>
        <a:graphic>
          <a:graphicData uri="http://schemas.openxmlformats.org/presentationml/2006/ole">
            <p:oleObj spid="_x0000_s17410" name="图片" r:id="rId3" imgW="1876425" imgH="2019300" progId="Word.Picture.8">
              <p:embed/>
            </p:oleObj>
          </a:graphicData>
        </a:graphic>
      </p:graphicFrame>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标题 3"/>
          <p:cNvSpPr>
            <a:spLocks noGrp="1"/>
          </p:cNvSpPr>
          <p:nvPr>
            <p:ph type="title"/>
          </p:nvPr>
        </p:nvSpPr>
        <p:spPr>
          <a:xfrm>
            <a:off x="357188" y="214313"/>
            <a:ext cx="3929062" cy="642937"/>
          </a:xfrm>
        </p:spPr>
        <p:txBody>
          <a:bodyPr/>
          <a:lstStyle/>
          <a:p>
            <a:r>
              <a:rPr lang="zh-CN" altLang="en-US" sz="3600" smtClean="0">
                <a:solidFill>
                  <a:srgbClr val="FF0000"/>
                </a:solidFill>
                <a:ea typeface="隶书" pitchFamily="49" charset="-122"/>
              </a:rPr>
              <a:t>考题一般分布</a:t>
            </a:r>
            <a:endParaRPr lang="zh-CN" altLang="en-US" sz="3600" smtClean="0">
              <a:solidFill>
                <a:srgbClr val="FF0000"/>
              </a:solidFill>
            </a:endParaRPr>
          </a:p>
        </p:txBody>
      </p:sp>
      <p:sp>
        <p:nvSpPr>
          <p:cNvPr id="43011" name="灯片编号占位符 2"/>
          <p:cNvSpPr>
            <a:spLocks noGrp="1"/>
          </p:cNvSpPr>
          <p:nvPr>
            <p:ph type="sldNum" sz="quarter" idx="12"/>
          </p:nvPr>
        </p:nvSpPr>
        <p:spPr>
          <a:noFill/>
        </p:spPr>
        <p:txBody>
          <a:bodyPr/>
          <a:lstStyle/>
          <a:p>
            <a:fld id="{BDE6BE9A-C376-4D57-9BBD-B6C859C99DFF}" type="slidenum">
              <a:rPr lang="zh-CN" altLang="en-US" smtClean="0"/>
              <a:pPr/>
              <a:t>3</a:t>
            </a:fld>
            <a:endParaRPr lang="en-US" altLang="zh-CN" smtClean="0"/>
          </a:p>
        </p:txBody>
      </p:sp>
      <p:sp>
        <p:nvSpPr>
          <p:cNvPr id="43012" name="Line 4"/>
          <p:cNvSpPr>
            <a:spLocks noChangeShapeType="1"/>
          </p:cNvSpPr>
          <p:nvPr/>
        </p:nvSpPr>
        <p:spPr bwMode="auto">
          <a:xfrm>
            <a:off x="357188" y="857250"/>
            <a:ext cx="7696200" cy="0"/>
          </a:xfrm>
          <a:prstGeom prst="line">
            <a:avLst/>
          </a:prstGeom>
          <a:noFill/>
          <a:ln w="76200" cap="sq" cmpd="tri">
            <a:solidFill>
              <a:srgbClr val="006600"/>
            </a:solidFill>
            <a:round/>
            <a:headEnd type="none" w="sm" len="sm"/>
            <a:tailEnd type="none" w="sm" len="sm"/>
          </a:ln>
        </p:spPr>
        <p:txBody>
          <a:bodyPr wrap="none" anchor="ctr"/>
          <a:lstStyle/>
          <a:p>
            <a:endParaRPr lang="zh-CN" altLang="en-US"/>
          </a:p>
        </p:txBody>
      </p:sp>
      <p:sp>
        <p:nvSpPr>
          <p:cNvPr id="43013" name="Text Box 46"/>
          <p:cNvSpPr txBox="1">
            <a:spLocks noChangeArrowheads="1"/>
          </p:cNvSpPr>
          <p:nvPr/>
        </p:nvSpPr>
        <p:spPr bwMode="auto">
          <a:xfrm>
            <a:off x="3714750" y="428625"/>
            <a:ext cx="5429250" cy="369888"/>
          </a:xfrm>
          <a:prstGeom prst="rect">
            <a:avLst/>
          </a:prstGeom>
          <a:noFill/>
          <a:ln w="38100">
            <a:noFill/>
            <a:miter lim="800000"/>
            <a:headEnd/>
            <a:tailEnd/>
          </a:ln>
        </p:spPr>
        <p:txBody>
          <a:bodyPr>
            <a:spAutoFit/>
          </a:bodyPr>
          <a:lstStyle/>
          <a:p>
            <a:pPr>
              <a:spcBef>
                <a:spcPct val="50000"/>
              </a:spcBef>
            </a:pPr>
            <a:r>
              <a:rPr lang="zh-CN" altLang="en-US" sz="1800"/>
              <a:t>约</a:t>
            </a:r>
            <a:r>
              <a:rPr lang="en-US" altLang="zh-CN" sz="1800"/>
              <a:t>7</a:t>
            </a:r>
            <a:r>
              <a:rPr lang="zh-CN" altLang="en-US" sz="1800"/>
              <a:t>～</a:t>
            </a:r>
            <a:r>
              <a:rPr lang="en-US" altLang="zh-CN" sz="1800"/>
              <a:t>8</a:t>
            </a:r>
            <a:r>
              <a:rPr lang="zh-CN" altLang="en-US" sz="1800"/>
              <a:t>大题</a:t>
            </a:r>
            <a:r>
              <a:rPr lang="en-US" altLang="zh-CN" sz="1800"/>
              <a:t>, </a:t>
            </a:r>
            <a:r>
              <a:rPr lang="zh-CN" altLang="en-US" sz="1800"/>
              <a:t>基本覆盖所有章</a:t>
            </a:r>
            <a:r>
              <a:rPr lang="en-US" altLang="zh-CN" sz="1800"/>
              <a:t>, </a:t>
            </a:r>
            <a:r>
              <a:rPr lang="zh-CN" altLang="en-US" sz="1800"/>
              <a:t>分立以</a:t>
            </a:r>
            <a:r>
              <a:rPr lang="en-US" altLang="zh-CN" sz="1800"/>
              <a:t>MOS</a:t>
            </a:r>
            <a:r>
              <a:rPr lang="zh-CN" altLang="en-US" sz="1800"/>
              <a:t>电路为主。</a:t>
            </a:r>
          </a:p>
        </p:txBody>
      </p:sp>
      <p:sp>
        <p:nvSpPr>
          <p:cNvPr id="43014" name="Text Box 23"/>
          <p:cNvSpPr txBox="1">
            <a:spLocks noChangeArrowheads="1"/>
          </p:cNvSpPr>
          <p:nvPr/>
        </p:nvSpPr>
        <p:spPr bwMode="auto">
          <a:xfrm>
            <a:off x="857250" y="1201738"/>
            <a:ext cx="3060700" cy="369887"/>
          </a:xfrm>
          <a:prstGeom prst="rect">
            <a:avLst/>
          </a:prstGeom>
          <a:noFill/>
          <a:ln w="9525">
            <a:noFill/>
            <a:miter lim="800000"/>
            <a:headEnd/>
            <a:tailEnd/>
          </a:ln>
        </p:spPr>
        <p:txBody>
          <a:bodyPr>
            <a:spAutoFit/>
          </a:bodyPr>
          <a:lstStyle/>
          <a:p>
            <a:pPr>
              <a:spcBef>
                <a:spcPct val="50000"/>
              </a:spcBef>
            </a:pPr>
            <a:r>
              <a:rPr kumimoji="0" lang="zh-CN" altLang="en-US" sz="1800" dirty="0">
                <a:solidFill>
                  <a:schemeClr val="folHlink"/>
                </a:solidFill>
              </a:rPr>
              <a:t>第</a:t>
            </a:r>
            <a:r>
              <a:rPr kumimoji="0" lang="en-US" altLang="zh-CN" sz="1800" dirty="0">
                <a:solidFill>
                  <a:schemeClr val="folHlink"/>
                </a:solidFill>
              </a:rPr>
              <a:t>5</a:t>
            </a:r>
            <a:r>
              <a:rPr kumimoji="0" lang="zh-CN" altLang="en-US" sz="1800" dirty="0">
                <a:solidFill>
                  <a:schemeClr val="folHlink"/>
                </a:solidFill>
              </a:rPr>
              <a:t>章 </a:t>
            </a:r>
            <a:r>
              <a:rPr kumimoji="0" lang="en-US" altLang="zh-CN" sz="1800" dirty="0">
                <a:solidFill>
                  <a:schemeClr val="folHlink"/>
                </a:solidFill>
              </a:rPr>
              <a:t>BJT</a:t>
            </a:r>
            <a:r>
              <a:rPr kumimoji="0" lang="zh-CN" altLang="en-US" sz="1800" dirty="0">
                <a:solidFill>
                  <a:schemeClr val="folHlink"/>
                </a:solidFill>
              </a:rPr>
              <a:t>及放大电路</a:t>
            </a:r>
          </a:p>
        </p:txBody>
      </p:sp>
      <p:sp>
        <p:nvSpPr>
          <p:cNvPr id="43015" name="Text Box 24"/>
          <p:cNvSpPr txBox="1">
            <a:spLocks noChangeArrowheads="1"/>
          </p:cNvSpPr>
          <p:nvPr/>
        </p:nvSpPr>
        <p:spPr bwMode="auto">
          <a:xfrm>
            <a:off x="857250" y="1701800"/>
            <a:ext cx="3857625" cy="369888"/>
          </a:xfrm>
          <a:prstGeom prst="rect">
            <a:avLst/>
          </a:prstGeom>
          <a:noFill/>
          <a:ln w="9525" algn="ctr">
            <a:noFill/>
            <a:miter lim="800000"/>
            <a:headEnd/>
            <a:tailEnd/>
          </a:ln>
        </p:spPr>
        <p:txBody>
          <a:bodyPr>
            <a:spAutoFit/>
          </a:bodyPr>
          <a:lstStyle/>
          <a:p>
            <a:pPr>
              <a:spcBef>
                <a:spcPct val="50000"/>
              </a:spcBef>
            </a:pPr>
            <a:r>
              <a:rPr kumimoji="0" lang="zh-CN" altLang="en-US" sz="1800" dirty="0">
                <a:solidFill>
                  <a:schemeClr val="folHlink"/>
                </a:solidFill>
              </a:rPr>
              <a:t>第</a:t>
            </a:r>
            <a:r>
              <a:rPr kumimoji="0" lang="en-US" altLang="zh-CN" sz="1800" dirty="0">
                <a:solidFill>
                  <a:schemeClr val="folHlink"/>
                </a:solidFill>
              </a:rPr>
              <a:t>7</a:t>
            </a:r>
            <a:r>
              <a:rPr kumimoji="0" lang="zh-CN" altLang="en-US" sz="1800" dirty="0">
                <a:solidFill>
                  <a:schemeClr val="folHlink"/>
                </a:solidFill>
              </a:rPr>
              <a:t>章 模拟集成电路</a:t>
            </a:r>
            <a:r>
              <a:rPr kumimoji="0" lang="en-US" altLang="zh-CN" sz="1400" dirty="0">
                <a:solidFill>
                  <a:schemeClr val="folHlink"/>
                </a:solidFill>
              </a:rPr>
              <a:t>(</a:t>
            </a:r>
            <a:r>
              <a:rPr kumimoji="0" lang="zh-CN" altLang="en-US" sz="1400" dirty="0">
                <a:solidFill>
                  <a:schemeClr val="folHlink"/>
                </a:solidFill>
              </a:rPr>
              <a:t>电流源、</a:t>
            </a:r>
            <a:r>
              <a:rPr kumimoji="0" lang="zh-CN" altLang="en-US" sz="1400" dirty="0">
                <a:solidFill>
                  <a:srgbClr val="FF0000"/>
                </a:solidFill>
              </a:rPr>
              <a:t>差分</a:t>
            </a:r>
            <a:r>
              <a:rPr kumimoji="0" lang="en-US" altLang="zh-CN" sz="1400" dirty="0">
                <a:solidFill>
                  <a:schemeClr val="folHlink"/>
                </a:solidFill>
              </a:rPr>
              <a:t>)</a:t>
            </a:r>
            <a:endParaRPr kumimoji="0" lang="zh-CN" altLang="en-US" sz="1800" dirty="0">
              <a:solidFill>
                <a:schemeClr val="folHlink"/>
              </a:solidFill>
            </a:endParaRPr>
          </a:p>
        </p:txBody>
      </p:sp>
      <p:sp>
        <p:nvSpPr>
          <p:cNvPr id="43016" name="Text Box 25"/>
          <p:cNvSpPr txBox="1">
            <a:spLocks noChangeArrowheads="1"/>
          </p:cNvSpPr>
          <p:nvPr/>
        </p:nvSpPr>
        <p:spPr bwMode="auto">
          <a:xfrm>
            <a:off x="857250" y="885825"/>
            <a:ext cx="3384550" cy="369888"/>
          </a:xfrm>
          <a:prstGeom prst="rect">
            <a:avLst/>
          </a:prstGeom>
          <a:noFill/>
          <a:ln w="9525" algn="ctr">
            <a:noFill/>
            <a:miter lim="800000"/>
            <a:headEnd/>
            <a:tailEnd/>
          </a:ln>
        </p:spPr>
        <p:txBody>
          <a:bodyPr>
            <a:spAutoFit/>
          </a:bodyPr>
          <a:lstStyle/>
          <a:p>
            <a:pPr>
              <a:spcBef>
                <a:spcPct val="50000"/>
              </a:spcBef>
            </a:pPr>
            <a:r>
              <a:rPr kumimoji="0" lang="zh-CN" altLang="en-US" sz="1800">
                <a:solidFill>
                  <a:schemeClr val="folHlink"/>
                </a:solidFill>
              </a:rPr>
              <a:t>第</a:t>
            </a:r>
            <a:r>
              <a:rPr kumimoji="0" lang="en-US" altLang="zh-CN" sz="1800">
                <a:solidFill>
                  <a:srgbClr val="FF0000"/>
                </a:solidFill>
              </a:rPr>
              <a:t>4</a:t>
            </a:r>
            <a:r>
              <a:rPr kumimoji="0" lang="zh-CN" altLang="en-US" sz="1800">
                <a:solidFill>
                  <a:schemeClr val="folHlink"/>
                </a:solidFill>
              </a:rPr>
              <a:t>章 </a:t>
            </a:r>
            <a:r>
              <a:rPr kumimoji="0" lang="en-US" altLang="zh-CN" sz="1800">
                <a:solidFill>
                  <a:schemeClr val="folHlink"/>
                </a:solidFill>
              </a:rPr>
              <a:t>MOS</a:t>
            </a:r>
            <a:r>
              <a:rPr kumimoji="0" lang="zh-CN" altLang="en-US" sz="1800">
                <a:solidFill>
                  <a:schemeClr val="folHlink"/>
                </a:solidFill>
              </a:rPr>
              <a:t>及放大电路</a:t>
            </a:r>
          </a:p>
        </p:txBody>
      </p:sp>
      <p:sp>
        <p:nvSpPr>
          <p:cNvPr id="43017" name="Text Box 37"/>
          <p:cNvSpPr txBox="1">
            <a:spLocks noChangeArrowheads="1"/>
          </p:cNvSpPr>
          <p:nvPr/>
        </p:nvSpPr>
        <p:spPr bwMode="auto">
          <a:xfrm>
            <a:off x="0" y="1000125"/>
            <a:ext cx="714375" cy="646113"/>
          </a:xfrm>
          <a:prstGeom prst="rect">
            <a:avLst/>
          </a:prstGeom>
          <a:noFill/>
          <a:ln w="38100">
            <a:noFill/>
            <a:miter lim="800000"/>
            <a:headEnd/>
            <a:tailEnd/>
          </a:ln>
        </p:spPr>
        <p:txBody>
          <a:bodyPr>
            <a:spAutoFit/>
          </a:bodyPr>
          <a:lstStyle/>
          <a:p>
            <a:pPr algn="ctr"/>
            <a:r>
              <a:rPr lang="zh-CN" altLang="en-US" sz="1800"/>
              <a:t>分立</a:t>
            </a:r>
          </a:p>
          <a:p>
            <a:pPr algn="ctr"/>
            <a:r>
              <a:rPr lang="zh-CN" altLang="en-US" sz="1800"/>
              <a:t>元件</a:t>
            </a:r>
          </a:p>
        </p:txBody>
      </p:sp>
      <p:sp>
        <p:nvSpPr>
          <p:cNvPr id="43018" name="Line 8"/>
          <p:cNvSpPr>
            <a:spLocks noChangeShapeType="1"/>
          </p:cNvSpPr>
          <p:nvPr/>
        </p:nvSpPr>
        <p:spPr bwMode="auto">
          <a:xfrm>
            <a:off x="214313" y="2286000"/>
            <a:ext cx="8640762" cy="0"/>
          </a:xfrm>
          <a:prstGeom prst="line">
            <a:avLst/>
          </a:prstGeom>
          <a:noFill/>
          <a:ln w="57150" cmpd="thinThick">
            <a:solidFill>
              <a:srgbClr val="006600"/>
            </a:solidFill>
            <a:miter lim="800000"/>
            <a:headEnd/>
            <a:tailEnd/>
          </a:ln>
        </p:spPr>
        <p:txBody>
          <a:bodyPr wrap="none"/>
          <a:lstStyle/>
          <a:p>
            <a:endParaRPr lang="zh-CN" altLang="en-US"/>
          </a:p>
        </p:txBody>
      </p:sp>
      <p:sp>
        <p:nvSpPr>
          <p:cNvPr id="43019" name="Text Box 32"/>
          <p:cNvSpPr txBox="1">
            <a:spLocks noChangeArrowheads="1"/>
          </p:cNvSpPr>
          <p:nvPr/>
        </p:nvSpPr>
        <p:spPr bwMode="auto">
          <a:xfrm>
            <a:off x="639763" y="909638"/>
            <a:ext cx="431800" cy="366712"/>
          </a:xfrm>
          <a:prstGeom prst="rect">
            <a:avLst/>
          </a:prstGeom>
          <a:noFill/>
          <a:ln w="9525">
            <a:noFill/>
            <a:miter lim="800000"/>
            <a:headEnd/>
            <a:tailEnd/>
          </a:ln>
        </p:spPr>
        <p:txBody>
          <a:bodyPr>
            <a:spAutoFit/>
          </a:bodyPr>
          <a:lstStyle/>
          <a:p>
            <a:pPr algn="ctr">
              <a:spcBef>
                <a:spcPct val="50000"/>
              </a:spcBef>
            </a:pPr>
            <a:r>
              <a:rPr lang="zh-CN" altLang="en-US" sz="1800">
                <a:solidFill>
                  <a:schemeClr val="hlink"/>
                </a:solidFill>
                <a:sym typeface="Webdings" pitchFamily="18" charset="2"/>
              </a:rPr>
              <a:t></a:t>
            </a:r>
          </a:p>
        </p:txBody>
      </p:sp>
      <p:sp>
        <p:nvSpPr>
          <p:cNvPr id="43020" name="Text Box 29"/>
          <p:cNvSpPr txBox="1">
            <a:spLocks noChangeArrowheads="1"/>
          </p:cNvSpPr>
          <p:nvPr/>
        </p:nvSpPr>
        <p:spPr bwMode="auto">
          <a:xfrm>
            <a:off x="857250" y="2301875"/>
            <a:ext cx="2857500" cy="369888"/>
          </a:xfrm>
          <a:prstGeom prst="rect">
            <a:avLst/>
          </a:prstGeom>
          <a:noFill/>
          <a:ln w="9525">
            <a:noFill/>
            <a:miter lim="800000"/>
            <a:headEnd/>
            <a:tailEnd/>
          </a:ln>
        </p:spPr>
        <p:txBody>
          <a:bodyPr>
            <a:spAutoFit/>
          </a:bodyPr>
          <a:lstStyle/>
          <a:p>
            <a:pPr>
              <a:spcBef>
                <a:spcPct val="50000"/>
              </a:spcBef>
            </a:pPr>
            <a:r>
              <a:rPr kumimoji="0" lang="zh-CN" altLang="en-US" sz="1800">
                <a:solidFill>
                  <a:schemeClr val="folHlink"/>
                </a:solidFill>
              </a:rPr>
              <a:t>第</a:t>
            </a:r>
            <a:r>
              <a:rPr kumimoji="0" lang="en-US" altLang="zh-CN" sz="1800">
                <a:solidFill>
                  <a:srgbClr val="FF0000"/>
                </a:solidFill>
              </a:rPr>
              <a:t>2</a:t>
            </a:r>
            <a:r>
              <a:rPr kumimoji="0" lang="zh-CN" altLang="en-US" sz="1800">
                <a:solidFill>
                  <a:schemeClr val="folHlink"/>
                </a:solidFill>
              </a:rPr>
              <a:t>章 运算放大器</a:t>
            </a:r>
          </a:p>
        </p:txBody>
      </p:sp>
      <p:sp>
        <p:nvSpPr>
          <p:cNvPr id="43021" name="Text Box 30"/>
          <p:cNvSpPr txBox="1">
            <a:spLocks noChangeArrowheads="1"/>
          </p:cNvSpPr>
          <p:nvPr/>
        </p:nvSpPr>
        <p:spPr bwMode="auto">
          <a:xfrm>
            <a:off x="857250" y="2643188"/>
            <a:ext cx="3714750" cy="369887"/>
          </a:xfrm>
          <a:prstGeom prst="rect">
            <a:avLst/>
          </a:prstGeom>
          <a:noFill/>
          <a:ln w="9525" algn="ctr">
            <a:noFill/>
            <a:miter lim="800000"/>
            <a:headEnd/>
            <a:tailEnd/>
          </a:ln>
        </p:spPr>
        <p:txBody>
          <a:bodyPr>
            <a:spAutoFit/>
          </a:bodyPr>
          <a:lstStyle/>
          <a:p>
            <a:pPr>
              <a:spcBef>
                <a:spcPct val="50000"/>
              </a:spcBef>
            </a:pPr>
            <a:r>
              <a:rPr kumimoji="0" lang="zh-CN" altLang="en-US" sz="1800">
                <a:solidFill>
                  <a:schemeClr val="folHlink"/>
                </a:solidFill>
              </a:rPr>
              <a:t>第</a:t>
            </a:r>
            <a:r>
              <a:rPr kumimoji="0" lang="en-US" altLang="zh-CN" sz="1800">
                <a:solidFill>
                  <a:srgbClr val="CC0000"/>
                </a:solidFill>
              </a:rPr>
              <a:t>10</a:t>
            </a:r>
            <a:r>
              <a:rPr kumimoji="0" lang="zh-CN" altLang="en-US" sz="1800">
                <a:solidFill>
                  <a:schemeClr val="folHlink"/>
                </a:solidFill>
              </a:rPr>
              <a:t>章 信号处理与</a:t>
            </a:r>
            <a:r>
              <a:rPr kumimoji="0" lang="zh-CN" altLang="en-US" sz="1800">
                <a:solidFill>
                  <a:srgbClr val="FF0000"/>
                </a:solidFill>
              </a:rPr>
              <a:t>产生电路</a:t>
            </a:r>
          </a:p>
        </p:txBody>
      </p:sp>
      <p:sp>
        <p:nvSpPr>
          <p:cNvPr id="43022" name="Line 8"/>
          <p:cNvSpPr>
            <a:spLocks noChangeShapeType="1"/>
          </p:cNvSpPr>
          <p:nvPr/>
        </p:nvSpPr>
        <p:spPr bwMode="auto">
          <a:xfrm>
            <a:off x="214313" y="3000375"/>
            <a:ext cx="8640762" cy="0"/>
          </a:xfrm>
          <a:prstGeom prst="line">
            <a:avLst/>
          </a:prstGeom>
          <a:noFill/>
          <a:ln w="57150" cmpd="thinThick">
            <a:solidFill>
              <a:srgbClr val="006600"/>
            </a:solidFill>
            <a:miter lim="800000"/>
            <a:headEnd/>
            <a:tailEnd/>
          </a:ln>
        </p:spPr>
        <p:txBody>
          <a:bodyPr wrap="none"/>
          <a:lstStyle/>
          <a:p>
            <a:endParaRPr lang="zh-CN" altLang="en-US"/>
          </a:p>
        </p:txBody>
      </p:sp>
      <p:sp>
        <p:nvSpPr>
          <p:cNvPr id="43023" name="Text Box 38"/>
          <p:cNvSpPr txBox="1">
            <a:spLocks noChangeArrowheads="1"/>
          </p:cNvSpPr>
          <p:nvPr/>
        </p:nvSpPr>
        <p:spPr bwMode="auto">
          <a:xfrm>
            <a:off x="71438" y="2416175"/>
            <a:ext cx="642937" cy="369888"/>
          </a:xfrm>
          <a:prstGeom prst="rect">
            <a:avLst/>
          </a:prstGeom>
          <a:noFill/>
          <a:ln w="38100">
            <a:noFill/>
            <a:miter lim="800000"/>
            <a:headEnd/>
            <a:tailEnd/>
          </a:ln>
        </p:spPr>
        <p:txBody>
          <a:bodyPr>
            <a:spAutoFit/>
          </a:bodyPr>
          <a:lstStyle/>
          <a:p>
            <a:pPr algn="ctr"/>
            <a:r>
              <a:rPr lang="zh-CN" altLang="en-US" sz="1800"/>
              <a:t>运放</a:t>
            </a:r>
          </a:p>
        </p:txBody>
      </p:sp>
      <p:sp>
        <p:nvSpPr>
          <p:cNvPr id="43024" name="Text Box 32"/>
          <p:cNvSpPr txBox="1">
            <a:spLocks noChangeArrowheads="1"/>
          </p:cNvSpPr>
          <p:nvPr/>
        </p:nvSpPr>
        <p:spPr bwMode="auto">
          <a:xfrm>
            <a:off x="639763" y="2276475"/>
            <a:ext cx="431800" cy="366713"/>
          </a:xfrm>
          <a:prstGeom prst="rect">
            <a:avLst/>
          </a:prstGeom>
          <a:noFill/>
          <a:ln w="9525">
            <a:noFill/>
            <a:miter lim="800000"/>
            <a:headEnd/>
            <a:tailEnd/>
          </a:ln>
        </p:spPr>
        <p:txBody>
          <a:bodyPr>
            <a:spAutoFit/>
          </a:bodyPr>
          <a:lstStyle/>
          <a:p>
            <a:pPr algn="ctr">
              <a:spcBef>
                <a:spcPct val="50000"/>
              </a:spcBef>
            </a:pPr>
            <a:r>
              <a:rPr lang="zh-CN" altLang="en-US" sz="1800">
                <a:solidFill>
                  <a:schemeClr val="hlink"/>
                </a:solidFill>
                <a:sym typeface="Webdings" pitchFamily="18" charset="2"/>
              </a:rPr>
              <a:t></a:t>
            </a:r>
          </a:p>
        </p:txBody>
      </p:sp>
      <p:sp>
        <p:nvSpPr>
          <p:cNvPr id="43025" name="Text Box 28"/>
          <p:cNvSpPr txBox="1">
            <a:spLocks noChangeArrowheads="1"/>
          </p:cNvSpPr>
          <p:nvPr/>
        </p:nvSpPr>
        <p:spPr bwMode="auto">
          <a:xfrm>
            <a:off x="857250" y="3071813"/>
            <a:ext cx="2571750" cy="369887"/>
          </a:xfrm>
          <a:prstGeom prst="rect">
            <a:avLst/>
          </a:prstGeom>
          <a:noFill/>
          <a:ln w="9525">
            <a:noFill/>
            <a:miter lim="800000"/>
            <a:headEnd/>
            <a:tailEnd/>
          </a:ln>
        </p:spPr>
        <p:txBody>
          <a:bodyPr>
            <a:spAutoFit/>
          </a:bodyPr>
          <a:lstStyle/>
          <a:p>
            <a:pPr>
              <a:spcBef>
                <a:spcPct val="50000"/>
              </a:spcBef>
            </a:pPr>
            <a:r>
              <a:rPr kumimoji="0" lang="zh-CN" altLang="en-US" sz="1800">
                <a:solidFill>
                  <a:schemeClr val="folHlink"/>
                </a:solidFill>
              </a:rPr>
              <a:t>第</a:t>
            </a:r>
            <a:r>
              <a:rPr kumimoji="0" lang="en-US" altLang="zh-CN" sz="1800">
                <a:solidFill>
                  <a:srgbClr val="FF0000"/>
                </a:solidFill>
              </a:rPr>
              <a:t>8</a:t>
            </a:r>
            <a:r>
              <a:rPr kumimoji="0" lang="zh-CN" altLang="en-US" sz="1800">
                <a:solidFill>
                  <a:schemeClr val="folHlink"/>
                </a:solidFill>
              </a:rPr>
              <a:t>章 反馈放大电路</a:t>
            </a:r>
          </a:p>
        </p:txBody>
      </p:sp>
      <p:sp>
        <p:nvSpPr>
          <p:cNvPr id="43026" name="Text Box 34"/>
          <p:cNvSpPr txBox="1">
            <a:spLocks noChangeArrowheads="1"/>
          </p:cNvSpPr>
          <p:nvPr/>
        </p:nvSpPr>
        <p:spPr bwMode="auto">
          <a:xfrm>
            <a:off x="639763" y="3071813"/>
            <a:ext cx="431800" cy="366712"/>
          </a:xfrm>
          <a:prstGeom prst="rect">
            <a:avLst/>
          </a:prstGeom>
          <a:noFill/>
          <a:ln w="9525">
            <a:noFill/>
            <a:miter lim="800000"/>
            <a:headEnd/>
            <a:tailEnd/>
          </a:ln>
        </p:spPr>
        <p:txBody>
          <a:bodyPr>
            <a:spAutoFit/>
          </a:bodyPr>
          <a:lstStyle/>
          <a:p>
            <a:pPr algn="ctr">
              <a:spcBef>
                <a:spcPct val="50000"/>
              </a:spcBef>
            </a:pPr>
            <a:r>
              <a:rPr lang="zh-CN" altLang="en-US" sz="1800">
                <a:solidFill>
                  <a:schemeClr val="hlink"/>
                </a:solidFill>
                <a:sym typeface="Webdings" pitchFamily="18" charset="2"/>
              </a:rPr>
              <a:t></a:t>
            </a:r>
          </a:p>
        </p:txBody>
      </p:sp>
      <p:sp>
        <p:nvSpPr>
          <p:cNvPr id="43027" name="Text Box 47"/>
          <p:cNvSpPr txBox="1">
            <a:spLocks noChangeArrowheads="1"/>
          </p:cNvSpPr>
          <p:nvPr/>
        </p:nvSpPr>
        <p:spPr bwMode="auto">
          <a:xfrm>
            <a:off x="0" y="3071813"/>
            <a:ext cx="785813" cy="369887"/>
          </a:xfrm>
          <a:prstGeom prst="rect">
            <a:avLst/>
          </a:prstGeom>
          <a:noFill/>
          <a:ln w="38100">
            <a:noFill/>
            <a:miter lim="800000"/>
            <a:headEnd/>
            <a:tailEnd/>
          </a:ln>
        </p:spPr>
        <p:txBody>
          <a:bodyPr>
            <a:spAutoFit/>
          </a:bodyPr>
          <a:lstStyle/>
          <a:p>
            <a:pPr algn="ctr"/>
            <a:r>
              <a:rPr lang="zh-CN" altLang="en-US" sz="1800"/>
              <a:t>反馈</a:t>
            </a:r>
          </a:p>
        </p:txBody>
      </p:sp>
      <p:sp>
        <p:nvSpPr>
          <p:cNvPr id="43028" name="Line 8"/>
          <p:cNvSpPr>
            <a:spLocks noChangeShapeType="1"/>
          </p:cNvSpPr>
          <p:nvPr/>
        </p:nvSpPr>
        <p:spPr bwMode="auto">
          <a:xfrm>
            <a:off x="214313" y="3471863"/>
            <a:ext cx="8640762" cy="0"/>
          </a:xfrm>
          <a:prstGeom prst="line">
            <a:avLst/>
          </a:prstGeom>
          <a:noFill/>
          <a:ln w="57150" cmpd="thinThick">
            <a:solidFill>
              <a:srgbClr val="006600"/>
            </a:solidFill>
            <a:miter lim="800000"/>
            <a:headEnd/>
            <a:tailEnd/>
          </a:ln>
        </p:spPr>
        <p:txBody>
          <a:bodyPr wrap="none"/>
          <a:lstStyle/>
          <a:p>
            <a:endParaRPr lang="zh-CN" altLang="en-US"/>
          </a:p>
        </p:txBody>
      </p:sp>
      <p:sp>
        <p:nvSpPr>
          <p:cNvPr id="43029" name="Text Box 22"/>
          <p:cNvSpPr txBox="1">
            <a:spLocks noChangeArrowheads="1"/>
          </p:cNvSpPr>
          <p:nvPr/>
        </p:nvSpPr>
        <p:spPr bwMode="auto">
          <a:xfrm>
            <a:off x="857250" y="3832225"/>
            <a:ext cx="3210694" cy="369888"/>
          </a:xfrm>
          <a:prstGeom prst="rect">
            <a:avLst/>
          </a:prstGeom>
          <a:noFill/>
          <a:ln w="9525">
            <a:noFill/>
            <a:miter lim="800000"/>
            <a:headEnd/>
            <a:tailEnd/>
          </a:ln>
        </p:spPr>
        <p:txBody>
          <a:bodyPr wrap="square">
            <a:spAutoFit/>
          </a:bodyPr>
          <a:lstStyle/>
          <a:p>
            <a:pPr>
              <a:spcBef>
                <a:spcPct val="50000"/>
              </a:spcBef>
            </a:pPr>
            <a:r>
              <a:rPr kumimoji="0" lang="zh-CN" altLang="en-US" sz="1800" dirty="0">
                <a:solidFill>
                  <a:schemeClr val="folHlink"/>
                </a:solidFill>
              </a:rPr>
              <a:t>第</a:t>
            </a:r>
            <a:r>
              <a:rPr kumimoji="0" lang="en-US" altLang="zh-CN" sz="1800" dirty="0">
                <a:solidFill>
                  <a:schemeClr val="folHlink"/>
                </a:solidFill>
              </a:rPr>
              <a:t>3</a:t>
            </a:r>
            <a:r>
              <a:rPr kumimoji="0" lang="zh-CN" altLang="en-US" sz="1800" dirty="0">
                <a:solidFill>
                  <a:schemeClr val="folHlink"/>
                </a:solidFill>
              </a:rPr>
              <a:t>章 二极管及其应用电路</a:t>
            </a:r>
          </a:p>
        </p:txBody>
      </p:sp>
      <p:sp>
        <p:nvSpPr>
          <p:cNvPr id="43030" name="Text Box 26"/>
          <p:cNvSpPr txBox="1">
            <a:spLocks noChangeArrowheads="1"/>
          </p:cNvSpPr>
          <p:nvPr/>
        </p:nvSpPr>
        <p:spPr bwMode="auto">
          <a:xfrm>
            <a:off x="857250" y="3500438"/>
            <a:ext cx="1643063" cy="369887"/>
          </a:xfrm>
          <a:prstGeom prst="rect">
            <a:avLst/>
          </a:prstGeom>
          <a:noFill/>
          <a:ln w="9525">
            <a:noFill/>
            <a:miter lim="800000"/>
            <a:headEnd/>
            <a:tailEnd/>
          </a:ln>
        </p:spPr>
        <p:txBody>
          <a:bodyPr>
            <a:spAutoFit/>
          </a:bodyPr>
          <a:lstStyle/>
          <a:p>
            <a:pPr>
              <a:spcBef>
                <a:spcPct val="50000"/>
              </a:spcBef>
            </a:pPr>
            <a:r>
              <a:rPr kumimoji="0" lang="zh-CN" altLang="en-US" sz="1800">
                <a:solidFill>
                  <a:schemeClr val="folHlink"/>
                </a:solidFill>
              </a:rPr>
              <a:t>第</a:t>
            </a:r>
            <a:r>
              <a:rPr kumimoji="0" lang="en-US" altLang="zh-CN" sz="1800">
                <a:solidFill>
                  <a:schemeClr val="folHlink"/>
                </a:solidFill>
              </a:rPr>
              <a:t>1</a:t>
            </a:r>
            <a:r>
              <a:rPr kumimoji="0" lang="zh-CN" altLang="en-US" sz="1800">
                <a:solidFill>
                  <a:schemeClr val="folHlink"/>
                </a:solidFill>
              </a:rPr>
              <a:t>章 绪论</a:t>
            </a:r>
          </a:p>
        </p:txBody>
      </p:sp>
      <p:sp>
        <p:nvSpPr>
          <p:cNvPr id="43031" name="Text Box 27"/>
          <p:cNvSpPr txBox="1">
            <a:spLocks noChangeArrowheads="1"/>
          </p:cNvSpPr>
          <p:nvPr/>
        </p:nvSpPr>
        <p:spPr bwMode="auto">
          <a:xfrm>
            <a:off x="857250" y="4518025"/>
            <a:ext cx="2571750" cy="369888"/>
          </a:xfrm>
          <a:prstGeom prst="rect">
            <a:avLst/>
          </a:prstGeom>
          <a:noFill/>
          <a:ln w="9525" algn="ctr">
            <a:noFill/>
            <a:miter lim="800000"/>
            <a:headEnd/>
            <a:tailEnd/>
          </a:ln>
        </p:spPr>
        <p:txBody>
          <a:bodyPr>
            <a:spAutoFit/>
          </a:bodyPr>
          <a:lstStyle/>
          <a:p>
            <a:pPr>
              <a:spcBef>
                <a:spcPct val="50000"/>
              </a:spcBef>
            </a:pPr>
            <a:r>
              <a:rPr kumimoji="0" lang="zh-CN" altLang="en-US" sz="1800">
                <a:solidFill>
                  <a:schemeClr val="folHlink"/>
                </a:solidFill>
              </a:rPr>
              <a:t>第</a:t>
            </a:r>
            <a:r>
              <a:rPr kumimoji="0" lang="en-US" altLang="zh-CN" sz="1800">
                <a:solidFill>
                  <a:schemeClr val="folHlink"/>
                </a:solidFill>
              </a:rPr>
              <a:t>9</a:t>
            </a:r>
            <a:r>
              <a:rPr kumimoji="0" lang="zh-CN" altLang="en-US" sz="1800">
                <a:solidFill>
                  <a:schemeClr val="folHlink"/>
                </a:solidFill>
              </a:rPr>
              <a:t>章 功率放大电路</a:t>
            </a:r>
          </a:p>
        </p:txBody>
      </p:sp>
      <p:sp>
        <p:nvSpPr>
          <p:cNvPr id="43032" name="Text Box 8"/>
          <p:cNvSpPr txBox="1">
            <a:spLocks noChangeArrowheads="1"/>
          </p:cNvSpPr>
          <p:nvPr/>
        </p:nvSpPr>
        <p:spPr bwMode="auto">
          <a:xfrm>
            <a:off x="857250" y="4160838"/>
            <a:ext cx="2274590" cy="369887"/>
          </a:xfrm>
          <a:prstGeom prst="rect">
            <a:avLst/>
          </a:prstGeom>
          <a:noFill/>
          <a:ln w="9525">
            <a:noFill/>
            <a:miter lim="800000"/>
            <a:headEnd/>
            <a:tailEnd/>
          </a:ln>
        </p:spPr>
        <p:txBody>
          <a:bodyPr wrap="square">
            <a:spAutoFit/>
          </a:bodyPr>
          <a:lstStyle/>
          <a:p>
            <a:pPr>
              <a:spcBef>
                <a:spcPct val="50000"/>
              </a:spcBef>
            </a:pPr>
            <a:r>
              <a:rPr kumimoji="0" lang="zh-CN" altLang="en-US" sz="1800" dirty="0">
                <a:solidFill>
                  <a:schemeClr val="folHlink"/>
                </a:solidFill>
              </a:rPr>
              <a:t>第</a:t>
            </a:r>
            <a:r>
              <a:rPr kumimoji="0" lang="en-US" altLang="zh-CN" sz="1800" dirty="0">
                <a:solidFill>
                  <a:schemeClr val="folHlink"/>
                </a:solidFill>
              </a:rPr>
              <a:t>6</a:t>
            </a:r>
            <a:r>
              <a:rPr kumimoji="0" lang="zh-CN" altLang="en-US" sz="1800" dirty="0">
                <a:solidFill>
                  <a:schemeClr val="folHlink"/>
                </a:solidFill>
              </a:rPr>
              <a:t>章</a:t>
            </a:r>
            <a:r>
              <a:rPr kumimoji="0" lang="en-US" altLang="zh-CN" sz="1800" dirty="0">
                <a:solidFill>
                  <a:schemeClr val="folHlink"/>
                </a:solidFill>
              </a:rPr>
              <a:t> </a:t>
            </a:r>
            <a:r>
              <a:rPr kumimoji="0" lang="zh-CN" altLang="en-US" sz="1800" dirty="0">
                <a:solidFill>
                  <a:schemeClr val="folHlink"/>
                </a:solidFill>
              </a:rPr>
              <a:t>频率响应</a:t>
            </a:r>
            <a:endParaRPr kumimoji="0" lang="en-US" altLang="zh-CN" sz="1800" dirty="0">
              <a:solidFill>
                <a:schemeClr val="folHlink"/>
              </a:solidFill>
            </a:endParaRPr>
          </a:p>
        </p:txBody>
      </p:sp>
      <p:sp>
        <p:nvSpPr>
          <p:cNvPr id="43033" name="Text Box 33"/>
          <p:cNvSpPr txBox="1">
            <a:spLocks noChangeArrowheads="1"/>
          </p:cNvSpPr>
          <p:nvPr/>
        </p:nvSpPr>
        <p:spPr bwMode="auto">
          <a:xfrm>
            <a:off x="857250" y="4846638"/>
            <a:ext cx="2571750" cy="369887"/>
          </a:xfrm>
          <a:prstGeom prst="rect">
            <a:avLst/>
          </a:prstGeom>
          <a:noFill/>
          <a:ln w="9525" algn="ctr">
            <a:noFill/>
            <a:miter lim="800000"/>
            <a:headEnd/>
            <a:tailEnd/>
          </a:ln>
        </p:spPr>
        <p:txBody>
          <a:bodyPr>
            <a:spAutoFit/>
          </a:bodyPr>
          <a:lstStyle/>
          <a:p>
            <a:pPr>
              <a:spcBef>
                <a:spcPct val="50000"/>
              </a:spcBef>
            </a:pPr>
            <a:r>
              <a:rPr kumimoji="0" lang="zh-CN" altLang="en-US" sz="1800">
                <a:solidFill>
                  <a:schemeClr val="folHlink"/>
                </a:solidFill>
              </a:rPr>
              <a:t>第</a:t>
            </a:r>
            <a:r>
              <a:rPr kumimoji="0" lang="en-US" altLang="zh-CN" sz="1800">
                <a:solidFill>
                  <a:srgbClr val="CC0000"/>
                </a:solidFill>
              </a:rPr>
              <a:t>11</a:t>
            </a:r>
            <a:r>
              <a:rPr kumimoji="0" lang="zh-CN" altLang="en-US" sz="1800">
                <a:solidFill>
                  <a:schemeClr val="folHlink"/>
                </a:solidFill>
              </a:rPr>
              <a:t>章  直流稳压电源</a:t>
            </a:r>
          </a:p>
        </p:txBody>
      </p:sp>
      <p:sp>
        <p:nvSpPr>
          <p:cNvPr id="43034" name="Text Box 38"/>
          <p:cNvSpPr txBox="1">
            <a:spLocks noChangeArrowheads="1"/>
          </p:cNvSpPr>
          <p:nvPr/>
        </p:nvSpPr>
        <p:spPr bwMode="auto">
          <a:xfrm>
            <a:off x="0" y="3644900"/>
            <a:ext cx="785813" cy="368300"/>
          </a:xfrm>
          <a:prstGeom prst="rect">
            <a:avLst/>
          </a:prstGeom>
          <a:noFill/>
          <a:ln w="38100">
            <a:noFill/>
            <a:miter lim="800000"/>
            <a:headEnd/>
            <a:tailEnd/>
          </a:ln>
        </p:spPr>
        <p:txBody>
          <a:bodyPr>
            <a:spAutoFit/>
          </a:bodyPr>
          <a:lstStyle/>
          <a:p>
            <a:pPr algn="ctr"/>
            <a:r>
              <a:rPr lang="zh-CN" altLang="en-US" sz="1800"/>
              <a:t>其他</a:t>
            </a:r>
          </a:p>
        </p:txBody>
      </p:sp>
      <p:sp>
        <p:nvSpPr>
          <p:cNvPr id="43035" name="Line 8"/>
          <p:cNvSpPr>
            <a:spLocks noChangeShapeType="1"/>
          </p:cNvSpPr>
          <p:nvPr/>
        </p:nvSpPr>
        <p:spPr bwMode="auto">
          <a:xfrm>
            <a:off x="214313" y="5572125"/>
            <a:ext cx="8640762" cy="0"/>
          </a:xfrm>
          <a:prstGeom prst="line">
            <a:avLst/>
          </a:prstGeom>
          <a:noFill/>
          <a:ln w="57150" cmpd="thinThick">
            <a:solidFill>
              <a:srgbClr val="006600"/>
            </a:solidFill>
            <a:miter lim="800000"/>
            <a:headEnd/>
            <a:tailEnd/>
          </a:ln>
        </p:spPr>
        <p:txBody>
          <a:bodyPr wrap="none"/>
          <a:lstStyle/>
          <a:p>
            <a:endParaRPr lang="zh-CN" altLang="en-US"/>
          </a:p>
        </p:txBody>
      </p:sp>
      <p:sp>
        <p:nvSpPr>
          <p:cNvPr id="43036" name="Text Box 22"/>
          <p:cNvSpPr txBox="1">
            <a:spLocks noChangeArrowheads="1"/>
          </p:cNvSpPr>
          <p:nvPr/>
        </p:nvSpPr>
        <p:spPr bwMode="auto">
          <a:xfrm>
            <a:off x="857250" y="5214938"/>
            <a:ext cx="3714750" cy="338137"/>
          </a:xfrm>
          <a:prstGeom prst="rect">
            <a:avLst/>
          </a:prstGeom>
          <a:noFill/>
          <a:ln w="9525">
            <a:noFill/>
            <a:miter lim="800000"/>
            <a:headEnd/>
            <a:tailEnd/>
          </a:ln>
        </p:spPr>
        <p:txBody>
          <a:bodyPr>
            <a:spAutoFit/>
          </a:bodyPr>
          <a:lstStyle/>
          <a:p>
            <a:r>
              <a:rPr lang="en-US" altLang="zh-CN" sz="1600">
                <a:solidFill>
                  <a:srgbClr val="CC0000"/>
                </a:solidFill>
              </a:rPr>
              <a:t> 7.6  </a:t>
            </a:r>
            <a:r>
              <a:rPr lang="zh-CN" altLang="en-US" sz="1600">
                <a:solidFill>
                  <a:srgbClr val="CC0000"/>
                </a:solidFill>
              </a:rPr>
              <a:t>实际运放的参数和影响</a:t>
            </a:r>
            <a:endParaRPr lang="en-US" altLang="zh-CN" sz="1600">
              <a:solidFill>
                <a:srgbClr val="CC0000"/>
              </a:solidFill>
            </a:endParaRPr>
          </a:p>
        </p:txBody>
      </p:sp>
      <p:grpSp>
        <p:nvGrpSpPr>
          <p:cNvPr id="43037" name="组合 60"/>
          <p:cNvGrpSpPr>
            <a:grpSpLocks/>
          </p:cNvGrpSpPr>
          <p:nvPr/>
        </p:nvGrpSpPr>
        <p:grpSpPr bwMode="auto">
          <a:xfrm>
            <a:off x="3286125" y="923925"/>
            <a:ext cx="714375" cy="361950"/>
            <a:chOff x="3929058" y="5929330"/>
            <a:chExt cx="714380" cy="362367"/>
          </a:xfrm>
        </p:grpSpPr>
        <p:sp>
          <p:nvSpPr>
            <p:cNvPr id="43076" name="Oval 16"/>
            <p:cNvSpPr>
              <a:spLocks noChangeArrowheads="1"/>
            </p:cNvSpPr>
            <p:nvPr/>
          </p:nvSpPr>
          <p:spPr bwMode="auto">
            <a:xfrm>
              <a:off x="3929058" y="5929330"/>
              <a:ext cx="714380" cy="357190"/>
            </a:xfrm>
            <a:prstGeom prst="ellipse">
              <a:avLst/>
            </a:prstGeom>
            <a:solidFill>
              <a:schemeClr val="accent1"/>
            </a:solidFill>
            <a:ln w="38100">
              <a:solidFill>
                <a:schemeClr val="hlink"/>
              </a:solidFill>
              <a:miter lim="800000"/>
              <a:headEnd/>
              <a:tailEnd/>
            </a:ln>
          </p:spPr>
          <p:txBody>
            <a:bodyPr wrap="none" anchor="ctr"/>
            <a:lstStyle/>
            <a:p>
              <a:endParaRPr lang="zh-CN" altLang="en-US" sz="1600"/>
            </a:p>
          </p:txBody>
        </p:sp>
        <p:sp>
          <p:nvSpPr>
            <p:cNvPr id="43077" name="Text Box 17"/>
            <p:cNvSpPr txBox="1">
              <a:spLocks noChangeArrowheads="1"/>
            </p:cNvSpPr>
            <p:nvPr/>
          </p:nvSpPr>
          <p:spPr bwMode="auto">
            <a:xfrm>
              <a:off x="4000496" y="5953143"/>
              <a:ext cx="614360" cy="338554"/>
            </a:xfrm>
            <a:prstGeom prst="rect">
              <a:avLst/>
            </a:prstGeom>
            <a:noFill/>
            <a:ln w="9525">
              <a:noFill/>
              <a:miter lim="800000"/>
              <a:headEnd/>
              <a:tailEnd/>
            </a:ln>
          </p:spPr>
          <p:txBody>
            <a:bodyPr>
              <a:spAutoFit/>
            </a:bodyPr>
            <a:lstStyle/>
            <a:p>
              <a:pPr algn="ctr">
                <a:spcBef>
                  <a:spcPct val="50000"/>
                </a:spcBef>
              </a:pPr>
              <a:r>
                <a:rPr lang="en-US" altLang="zh-CN" sz="1600"/>
                <a:t>1</a:t>
              </a:r>
              <a:r>
                <a:rPr lang="zh-CN" altLang="en-US" sz="1600"/>
                <a:t>题</a:t>
              </a:r>
            </a:p>
          </p:txBody>
        </p:sp>
      </p:grpSp>
      <p:grpSp>
        <p:nvGrpSpPr>
          <p:cNvPr id="43038" name="组合 61"/>
          <p:cNvGrpSpPr>
            <a:grpSpLocks/>
          </p:cNvGrpSpPr>
          <p:nvPr/>
        </p:nvGrpSpPr>
        <p:grpSpPr bwMode="auto">
          <a:xfrm>
            <a:off x="3071813" y="2286000"/>
            <a:ext cx="714375" cy="361950"/>
            <a:chOff x="3929058" y="5929330"/>
            <a:chExt cx="714380" cy="362367"/>
          </a:xfrm>
        </p:grpSpPr>
        <p:sp>
          <p:nvSpPr>
            <p:cNvPr id="43074" name="Oval 16"/>
            <p:cNvSpPr>
              <a:spLocks noChangeArrowheads="1"/>
            </p:cNvSpPr>
            <p:nvPr/>
          </p:nvSpPr>
          <p:spPr bwMode="auto">
            <a:xfrm>
              <a:off x="3929058" y="5929330"/>
              <a:ext cx="714380" cy="357190"/>
            </a:xfrm>
            <a:prstGeom prst="ellipse">
              <a:avLst/>
            </a:prstGeom>
            <a:solidFill>
              <a:schemeClr val="accent1"/>
            </a:solidFill>
            <a:ln w="38100">
              <a:solidFill>
                <a:schemeClr val="hlink"/>
              </a:solidFill>
              <a:miter lim="800000"/>
              <a:headEnd/>
              <a:tailEnd/>
            </a:ln>
          </p:spPr>
          <p:txBody>
            <a:bodyPr wrap="none" anchor="ctr"/>
            <a:lstStyle/>
            <a:p>
              <a:endParaRPr lang="zh-CN" altLang="en-US" sz="1600"/>
            </a:p>
          </p:txBody>
        </p:sp>
        <p:sp>
          <p:nvSpPr>
            <p:cNvPr id="43075" name="Text Box 17"/>
            <p:cNvSpPr txBox="1">
              <a:spLocks noChangeArrowheads="1"/>
            </p:cNvSpPr>
            <p:nvPr/>
          </p:nvSpPr>
          <p:spPr bwMode="auto">
            <a:xfrm>
              <a:off x="4000496" y="5953143"/>
              <a:ext cx="614360" cy="338554"/>
            </a:xfrm>
            <a:prstGeom prst="rect">
              <a:avLst/>
            </a:prstGeom>
            <a:noFill/>
            <a:ln w="9525">
              <a:noFill/>
              <a:miter lim="800000"/>
              <a:headEnd/>
              <a:tailEnd/>
            </a:ln>
          </p:spPr>
          <p:txBody>
            <a:bodyPr>
              <a:spAutoFit/>
            </a:bodyPr>
            <a:lstStyle/>
            <a:p>
              <a:pPr algn="ctr">
                <a:spcBef>
                  <a:spcPct val="50000"/>
                </a:spcBef>
              </a:pPr>
              <a:r>
                <a:rPr lang="en-US" altLang="zh-CN" sz="1600"/>
                <a:t>1</a:t>
              </a:r>
              <a:r>
                <a:rPr lang="zh-CN" altLang="en-US" sz="1600"/>
                <a:t>题</a:t>
              </a:r>
            </a:p>
          </p:txBody>
        </p:sp>
      </p:grpSp>
      <p:grpSp>
        <p:nvGrpSpPr>
          <p:cNvPr id="43039" name="组合 64"/>
          <p:cNvGrpSpPr>
            <a:grpSpLocks/>
          </p:cNvGrpSpPr>
          <p:nvPr/>
        </p:nvGrpSpPr>
        <p:grpSpPr bwMode="auto">
          <a:xfrm>
            <a:off x="3071813" y="3071813"/>
            <a:ext cx="714375" cy="361950"/>
            <a:chOff x="3929058" y="5929330"/>
            <a:chExt cx="714380" cy="362367"/>
          </a:xfrm>
        </p:grpSpPr>
        <p:sp>
          <p:nvSpPr>
            <p:cNvPr id="43072" name="Oval 16"/>
            <p:cNvSpPr>
              <a:spLocks noChangeArrowheads="1"/>
            </p:cNvSpPr>
            <p:nvPr/>
          </p:nvSpPr>
          <p:spPr bwMode="auto">
            <a:xfrm>
              <a:off x="3929058" y="5929330"/>
              <a:ext cx="714380" cy="357190"/>
            </a:xfrm>
            <a:prstGeom prst="ellipse">
              <a:avLst/>
            </a:prstGeom>
            <a:solidFill>
              <a:schemeClr val="accent1"/>
            </a:solidFill>
            <a:ln w="38100">
              <a:solidFill>
                <a:schemeClr val="hlink"/>
              </a:solidFill>
              <a:miter lim="800000"/>
              <a:headEnd/>
              <a:tailEnd/>
            </a:ln>
          </p:spPr>
          <p:txBody>
            <a:bodyPr wrap="none" anchor="ctr"/>
            <a:lstStyle/>
            <a:p>
              <a:endParaRPr lang="zh-CN" altLang="en-US" sz="1600"/>
            </a:p>
          </p:txBody>
        </p:sp>
        <p:sp>
          <p:nvSpPr>
            <p:cNvPr id="43073" name="Text Box 17"/>
            <p:cNvSpPr txBox="1">
              <a:spLocks noChangeArrowheads="1"/>
            </p:cNvSpPr>
            <p:nvPr/>
          </p:nvSpPr>
          <p:spPr bwMode="auto">
            <a:xfrm>
              <a:off x="4000496" y="5953143"/>
              <a:ext cx="614360" cy="338554"/>
            </a:xfrm>
            <a:prstGeom prst="rect">
              <a:avLst/>
            </a:prstGeom>
            <a:noFill/>
            <a:ln w="9525">
              <a:noFill/>
              <a:miter lim="800000"/>
              <a:headEnd/>
              <a:tailEnd/>
            </a:ln>
          </p:spPr>
          <p:txBody>
            <a:bodyPr>
              <a:spAutoFit/>
            </a:bodyPr>
            <a:lstStyle/>
            <a:p>
              <a:pPr algn="ctr">
                <a:spcBef>
                  <a:spcPct val="50000"/>
                </a:spcBef>
              </a:pPr>
              <a:r>
                <a:rPr lang="en-US" altLang="zh-CN" sz="1600"/>
                <a:t>1</a:t>
              </a:r>
              <a:r>
                <a:rPr lang="zh-CN" altLang="en-US" sz="1600"/>
                <a:t>题</a:t>
              </a:r>
            </a:p>
          </p:txBody>
        </p:sp>
      </p:grpSp>
      <p:grpSp>
        <p:nvGrpSpPr>
          <p:cNvPr id="43040" name="组合 70"/>
          <p:cNvGrpSpPr>
            <a:grpSpLocks/>
          </p:cNvGrpSpPr>
          <p:nvPr/>
        </p:nvGrpSpPr>
        <p:grpSpPr bwMode="auto">
          <a:xfrm>
            <a:off x="3786188" y="2643188"/>
            <a:ext cx="541337" cy="357187"/>
            <a:chOff x="4214810" y="5932834"/>
            <a:chExt cx="540579" cy="357457"/>
          </a:xfrm>
        </p:grpSpPr>
        <p:sp>
          <p:nvSpPr>
            <p:cNvPr id="43070" name="Oval 40"/>
            <p:cNvSpPr>
              <a:spLocks noChangeArrowheads="1"/>
            </p:cNvSpPr>
            <p:nvPr/>
          </p:nvSpPr>
          <p:spPr bwMode="auto">
            <a:xfrm>
              <a:off x="4214810" y="5932834"/>
              <a:ext cx="540579" cy="357457"/>
            </a:xfrm>
            <a:prstGeom prst="ellipse">
              <a:avLst/>
            </a:prstGeom>
            <a:noFill/>
            <a:ln w="38100">
              <a:solidFill>
                <a:schemeClr val="hlink"/>
              </a:solidFill>
              <a:miter lim="800000"/>
              <a:headEnd/>
              <a:tailEnd/>
            </a:ln>
          </p:spPr>
          <p:txBody>
            <a:bodyPr wrap="none" anchor="ctr"/>
            <a:lstStyle/>
            <a:p>
              <a:endParaRPr lang="zh-CN" altLang="en-US" sz="1600"/>
            </a:p>
          </p:txBody>
        </p:sp>
        <p:sp>
          <p:nvSpPr>
            <p:cNvPr id="43071" name="Text Box 41"/>
            <p:cNvSpPr txBox="1">
              <a:spLocks noChangeArrowheads="1"/>
            </p:cNvSpPr>
            <p:nvPr/>
          </p:nvSpPr>
          <p:spPr bwMode="auto">
            <a:xfrm>
              <a:off x="4235066" y="5942471"/>
              <a:ext cx="500066" cy="338182"/>
            </a:xfrm>
            <a:prstGeom prst="rect">
              <a:avLst/>
            </a:prstGeom>
            <a:noFill/>
            <a:ln w="9525">
              <a:noFill/>
              <a:miter lim="800000"/>
              <a:headEnd/>
              <a:tailEnd/>
            </a:ln>
          </p:spPr>
          <p:txBody>
            <a:bodyPr>
              <a:spAutoFit/>
            </a:bodyPr>
            <a:lstStyle/>
            <a:p>
              <a:pPr algn="ctr">
                <a:spcBef>
                  <a:spcPct val="50000"/>
                </a:spcBef>
              </a:pPr>
              <a:r>
                <a:rPr lang="en-US" altLang="zh-CN" sz="1600"/>
                <a:t>1</a:t>
              </a:r>
              <a:r>
                <a:rPr lang="zh-CN" altLang="en-US" sz="1600"/>
                <a:t>题</a:t>
              </a:r>
            </a:p>
          </p:txBody>
        </p:sp>
      </p:grpSp>
      <p:grpSp>
        <p:nvGrpSpPr>
          <p:cNvPr id="43042" name="组合 77"/>
          <p:cNvGrpSpPr>
            <a:grpSpLocks/>
          </p:cNvGrpSpPr>
          <p:nvPr/>
        </p:nvGrpSpPr>
        <p:grpSpPr bwMode="auto">
          <a:xfrm>
            <a:off x="4500563" y="3071813"/>
            <a:ext cx="785812" cy="338137"/>
            <a:chOff x="4750595" y="5857892"/>
            <a:chExt cx="785818" cy="338182"/>
          </a:xfrm>
        </p:grpSpPr>
        <p:sp>
          <p:nvSpPr>
            <p:cNvPr id="43066" name="Oval 40"/>
            <p:cNvSpPr>
              <a:spLocks noChangeArrowheads="1"/>
            </p:cNvSpPr>
            <p:nvPr/>
          </p:nvSpPr>
          <p:spPr bwMode="auto">
            <a:xfrm>
              <a:off x="4750595" y="5884107"/>
              <a:ext cx="785818" cy="285752"/>
            </a:xfrm>
            <a:prstGeom prst="ellipse">
              <a:avLst/>
            </a:prstGeom>
            <a:noFill/>
            <a:ln w="38100">
              <a:solidFill>
                <a:srgbClr val="333399"/>
              </a:solidFill>
              <a:miter lim="800000"/>
              <a:headEnd/>
              <a:tailEnd/>
            </a:ln>
          </p:spPr>
          <p:txBody>
            <a:bodyPr wrap="none" anchor="ctr"/>
            <a:lstStyle/>
            <a:p>
              <a:endParaRPr lang="zh-CN" altLang="en-US" sz="1600"/>
            </a:p>
          </p:txBody>
        </p:sp>
        <p:sp>
          <p:nvSpPr>
            <p:cNvPr id="43067" name="Text Box 41"/>
            <p:cNvSpPr txBox="1">
              <a:spLocks noChangeArrowheads="1"/>
            </p:cNvSpPr>
            <p:nvPr/>
          </p:nvSpPr>
          <p:spPr bwMode="auto">
            <a:xfrm>
              <a:off x="4893471" y="5857892"/>
              <a:ext cx="500066" cy="338182"/>
            </a:xfrm>
            <a:prstGeom prst="rect">
              <a:avLst/>
            </a:prstGeom>
            <a:noFill/>
            <a:ln w="9525">
              <a:noFill/>
              <a:miter lim="800000"/>
              <a:headEnd/>
              <a:tailEnd/>
            </a:ln>
          </p:spPr>
          <p:txBody>
            <a:bodyPr>
              <a:spAutoFit/>
            </a:bodyPr>
            <a:lstStyle/>
            <a:p>
              <a:pPr algn="ctr">
                <a:spcBef>
                  <a:spcPct val="50000"/>
                </a:spcBef>
              </a:pPr>
              <a:r>
                <a:rPr lang="en-US" altLang="zh-CN" sz="1600"/>
                <a:t>1</a:t>
              </a:r>
              <a:r>
                <a:rPr lang="zh-CN" altLang="en-US" sz="1600"/>
                <a:t>题</a:t>
              </a:r>
            </a:p>
          </p:txBody>
        </p:sp>
      </p:grpSp>
      <p:grpSp>
        <p:nvGrpSpPr>
          <p:cNvPr id="43043" name="组合 78"/>
          <p:cNvGrpSpPr>
            <a:grpSpLocks/>
          </p:cNvGrpSpPr>
          <p:nvPr/>
        </p:nvGrpSpPr>
        <p:grpSpPr bwMode="auto">
          <a:xfrm>
            <a:off x="4429125" y="1376363"/>
            <a:ext cx="928688" cy="338137"/>
            <a:chOff x="4679157" y="5857892"/>
            <a:chExt cx="928694" cy="338554"/>
          </a:xfrm>
        </p:grpSpPr>
        <p:sp>
          <p:nvSpPr>
            <p:cNvPr id="43064" name="Oval 40"/>
            <p:cNvSpPr>
              <a:spLocks noChangeArrowheads="1"/>
            </p:cNvSpPr>
            <p:nvPr/>
          </p:nvSpPr>
          <p:spPr bwMode="auto">
            <a:xfrm>
              <a:off x="4750595" y="5884107"/>
              <a:ext cx="785818" cy="285752"/>
            </a:xfrm>
            <a:prstGeom prst="ellipse">
              <a:avLst/>
            </a:prstGeom>
            <a:noFill/>
            <a:ln w="38100">
              <a:solidFill>
                <a:srgbClr val="333399"/>
              </a:solidFill>
              <a:miter lim="800000"/>
              <a:headEnd/>
              <a:tailEnd/>
            </a:ln>
          </p:spPr>
          <p:txBody>
            <a:bodyPr wrap="none" anchor="ctr"/>
            <a:lstStyle/>
            <a:p>
              <a:endParaRPr lang="zh-CN" altLang="en-US" sz="1600"/>
            </a:p>
          </p:txBody>
        </p:sp>
        <p:sp>
          <p:nvSpPr>
            <p:cNvPr id="43065" name="Text Box 41"/>
            <p:cNvSpPr txBox="1">
              <a:spLocks noChangeArrowheads="1"/>
            </p:cNvSpPr>
            <p:nvPr/>
          </p:nvSpPr>
          <p:spPr bwMode="auto">
            <a:xfrm>
              <a:off x="4679157" y="5857892"/>
              <a:ext cx="928694" cy="338554"/>
            </a:xfrm>
            <a:prstGeom prst="rect">
              <a:avLst/>
            </a:prstGeom>
            <a:noFill/>
            <a:ln w="9525">
              <a:noFill/>
              <a:miter lim="800000"/>
              <a:headEnd/>
              <a:tailEnd/>
            </a:ln>
          </p:spPr>
          <p:txBody>
            <a:bodyPr>
              <a:spAutoFit/>
            </a:bodyPr>
            <a:lstStyle/>
            <a:p>
              <a:pPr algn="ctr">
                <a:spcBef>
                  <a:spcPct val="50000"/>
                </a:spcBef>
              </a:pPr>
              <a:r>
                <a:rPr lang="en-US" altLang="zh-CN" sz="1600"/>
                <a:t>1-2</a:t>
              </a:r>
              <a:r>
                <a:rPr lang="zh-CN" altLang="en-US" sz="1600"/>
                <a:t>题</a:t>
              </a:r>
            </a:p>
          </p:txBody>
        </p:sp>
      </p:grpSp>
      <p:grpSp>
        <p:nvGrpSpPr>
          <p:cNvPr id="43044" name="组合 81"/>
          <p:cNvGrpSpPr>
            <a:grpSpLocks/>
          </p:cNvGrpSpPr>
          <p:nvPr/>
        </p:nvGrpSpPr>
        <p:grpSpPr bwMode="auto">
          <a:xfrm>
            <a:off x="4500563" y="2500313"/>
            <a:ext cx="785812" cy="338137"/>
            <a:chOff x="4750595" y="5857892"/>
            <a:chExt cx="785818" cy="338182"/>
          </a:xfrm>
        </p:grpSpPr>
        <p:sp>
          <p:nvSpPr>
            <p:cNvPr id="43062" name="Oval 40"/>
            <p:cNvSpPr>
              <a:spLocks noChangeArrowheads="1"/>
            </p:cNvSpPr>
            <p:nvPr/>
          </p:nvSpPr>
          <p:spPr bwMode="auto">
            <a:xfrm>
              <a:off x="4750595" y="5884107"/>
              <a:ext cx="785818" cy="285752"/>
            </a:xfrm>
            <a:prstGeom prst="ellipse">
              <a:avLst/>
            </a:prstGeom>
            <a:noFill/>
            <a:ln w="38100">
              <a:solidFill>
                <a:srgbClr val="333399"/>
              </a:solidFill>
              <a:miter lim="800000"/>
              <a:headEnd/>
              <a:tailEnd/>
            </a:ln>
          </p:spPr>
          <p:txBody>
            <a:bodyPr wrap="none" anchor="ctr"/>
            <a:lstStyle/>
            <a:p>
              <a:endParaRPr lang="zh-CN" altLang="en-US" sz="1600"/>
            </a:p>
          </p:txBody>
        </p:sp>
        <p:sp>
          <p:nvSpPr>
            <p:cNvPr id="43063" name="Text Box 41"/>
            <p:cNvSpPr txBox="1">
              <a:spLocks noChangeArrowheads="1"/>
            </p:cNvSpPr>
            <p:nvPr/>
          </p:nvSpPr>
          <p:spPr bwMode="auto">
            <a:xfrm>
              <a:off x="4893471" y="5857892"/>
              <a:ext cx="500066" cy="338182"/>
            </a:xfrm>
            <a:prstGeom prst="rect">
              <a:avLst/>
            </a:prstGeom>
            <a:noFill/>
            <a:ln w="9525">
              <a:noFill/>
              <a:miter lim="800000"/>
              <a:headEnd/>
              <a:tailEnd/>
            </a:ln>
          </p:spPr>
          <p:txBody>
            <a:bodyPr>
              <a:spAutoFit/>
            </a:bodyPr>
            <a:lstStyle/>
            <a:p>
              <a:pPr algn="ctr">
                <a:spcBef>
                  <a:spcPct val="50000"/>
                </a:spcBef>
              </a:pPr>
              <a:r>
                <a:rPr lang="en-US" altLang="zh-CN" sz="1600"/>
                <a:t>1</a:t>
              </a:r>
              <a:r>
                <a:rPr lang="zh-CN" altLang="en-US" sz="1600"/>
                <a:t>题</a:t>
              </a:r>
            </a:p>
          </p:txBody>
        </p:sp>
      </p:grpSp>
      <p:grpSp>
        <p:nvGrpSpPr>
          <p:cNvPr id="43045" name="组合 84"/>
          <p:cNvGrpSpPr>
            <a:grpSpLocks/>
          </p:cNvGrpSpPr>
          <p:nvPr/>
        </p:nvGrpSpPr>
        <p:grpSpPr bwMode="auto">
          <a:xfrm>
            <a:off x="4429125" y="4162425"/>
            <a:ext cx="928688" cy="338138"/>
            <a:chOff x="4679157" y="5857892"/>
            <a:chExt cx="928694" cy="338554"/>
          </a:xfrm>
        </p:grpSpPr>
        <p:sp>
          <p:nvSpPr>
            <p:cNvPr id="43060" name="Oval 40"/>
            <p:cNvSpPr>
              <a:spLocks noChangeArrowheads="1"/>
            </p:cNvSpPr>
            <p:nvPr/>
          </p:nvSpPr>
          <p:spPr bwMode="auto">
            <a:xfrm>
              <a:off x="4750595" y="5884107"/>
              <a:ext cx="785818" cy="285752"/>
            </a:xfrm>
            <a:prstGeom prst="ellipse">
              <a:avLst/>
            </a:prstGeom>
            <a:noFill/>
            <a:ln w="38100">
              <a:solidFill>
                <a:srgbClr val="333399"/>
              </a:solidFill>
              <a:miter lim="800000"/>
              <a:headEnd/>
              <a:tailEnd/>
            </a:ln>
          </p:spPr>
          <p:txBody>
            <a:bodyPr wrap="none" anchor="ctr"/>
            <a:lstStyle/>
            <a:p>
              <a:endParaRPr lang="zh-CN" altLang="en-US" sz="1600"/>
            </a:p>
          </p:txBody>
        </p:sp>
        <p:sp>
          <p:nvSpPr>
            <p:cNvPr id="43061" name="Text Box 41"/>
            <p:cNvSpPr txBox="1">
              <a:spLocks noChangeArrowheads="1"/>
            </p:cNvSpPr>
            <p:nvPr/>
          </p:nvSpPr>
          <p:spPr bwMode="auto">
            <a:xfrm>
              <a:off x="4679157" y="5857892"/>
              <a:ext cx="928694" cy="338554"/>
            </a:xfrm>
            <a:prstGeom prst="rect">
              <a:avLst/>
            </a:prstGeom>
            <a:noFill/>
            <a:ln w="9525">
              <a:noFill/>
              <a:miter lim="800000"/>
              <a:headEnd/>
              <a:tailEnd/>
            </a:ln>
          </p:spPr>
          <p:txBody>
            <a:bodyPr>
              <a:spAutoFit/>
            </a:bodyPr>
            <a:lstStyle/>
            <a:p>
              <a:pPr algn="ctr">
                <a:spcBef>
                  <a:spcPct val="50000"/>
                </a:spcBef>
              </a:pPr>
              <a:r>
                <a:rPr lang="en-US" altLang="zh-CN" sz="1600"/>
                <a:t>0.5</a:t>
              </a:r>
              <a:r>
                <a:rPr lang="zh-CN" altLang="en-US" sz="1600"/>
                <a:t>题</a:t>
              </a:r>
            </a:p>
          </p:txBody>
        </p:sp>
      </p:grpSp>
      <p:grpSp>
        <p:nvGrpSpPr>
          <p:cNvPr id="43047" name="组合 93"/>
          <p:cNvGrpSpPr>
            <a:grpSpLocks/>
          </p:cNvGrpSpPr>
          <p:nvPr/>
        </p:nvGrpSpPr>
        <p:grpSpPr bwMode="auto">
          <a:xfrm>
            <a:off x="6012160" y="2298774"/>
            <a:ext cx="1001713" cy="338138"/>
            <a:chOff x="1284825" y="5831491"/>
            <a:chExt cx="1002187" cy="338554"/>
          </a:xfrm>
        </p:grpSpPr>
        <p:sp>
          <p:nvSpPr>
            <p:cNvPr id="43056" name="Oval 13"/>
            <p:cNvSpPr>
              <a:spLocks noChangeArrowheads="1"/>
            </p:cNvSpPr>
            <p:nvPr/>
          </p:nvSpPr>
          <p:spPr bwMode="auto">
            <a:xfrm>
              <a:off x="1285852" y="5857892"/>
              <a:ext cx="1000132" cy="285752"/>
            </a:xfrm>
            <a:prstGeom prst="ellipse">
              <a:avLst/>
            </a:prstGeom>
            <a:solidFill>
              <a:schemeClr val="accent1"/>
            </a:solidFill>
            <a:ln w="38100">
              <a:solidFill>
                <a:schemeClr val="hlink"/>
              </a:solidFill>
              <a:miter lim="800000"/>
              <a:headEnd/>
              <a:tailEnd/>
            </a:ln>
          </p:spPr>
          <p:txBody>
            <a:bodyPr wrap="none" anchor="ctr"/>
            <a:lstStyle/>
            <a:p>
              <a:endParaRPr lang="zh-CN" altLang="en-US" sz="1600"/>
            </a:p>
          </p:txBody>
        </p:sp>
        <p:sp>
          <p:nvSpPr>
            <p:cNvPr id="43057" name="Text Box 14"/>
            <p:cNvSpPr txBox="1">
              <a:spLocks noChangeArrowheads="1"/>
            </p:cNvSpPr>
            <p:nvPr/>
          </p:nvSpPr>
          <p:spPr bwMode="auto">
            <a:xfrm>
              <a:off x="1284825" y="5831491"/>
              <a:ext cx="1002187" cy="338554"/>
            </a:xfrm>
            <a:prstGeom prst="rect">
              <a:avLst/>
            </a:prstGeom>
            <a:noFill/>
            <a:ln w="9525">
              <a:noFill/>
              <a:miter lim="800000"/>
              <a:headEnd/>
              <a:tailEnd/>
            </a:ln>
          </p:spPr>
          <p:txBody>
            <a:bodyPr>
              <a:spAutoFit/>
            </a:bodyPr>
            <a:lstStyle/>
            <a:p>
              <a:pPr algn="ctr">
                <a:spcBef>
                  <a:spcPct val="50000"/>
                </a:spcBef>
              </a:pPr>
              <a:r>
                <a:rPr lang="zh-CN" altLang="en-US" sz="1600"/>
                <a:t>设计题</a:t>
              </a:r>
            </a:p>
          </p:txBody>
        </p:sp>
      </p:grpSp>
      <p:sp>
        <p:nvSpPr>
          <p:cNvPr id="43048" name="Text Box 7"/>
          <p:cNvSpPr txBox="1">
            <a:spLocks noChangeArrowheads="1"/>
          </p:cNvSpPr>
          <p:nvPr/>
        </p:nvSpPr>
        <p:spPr bwMode="auto">
          <a:xfrm>
            <a:off x="142875" y="5662613"/>
            <a:ext cx="3143250" cy="338137"/>
          </a:xfrm>
          <a:prstGeom prst="rect">
            <a:avLst/>
          </a:prstGeom>
          <a:noFill/>
          <a:ln w="38100">
            <a:solidFill>
              <a:srgbClr val="006600"/>
            </a:solidFill>
            <a:miter lim="800000"/>
            <a:headEnd/>
            <a:tailEnd/>
          </a:ln>
        </p:spPr>
        <p:txBody>
          <a:bodyPr>
            <a:spAutoFit/>
          </a:bodyPr>
          <a:lstStyle/>
          <a:p>
            <a:pPr>
              <a:spcBef>
                <a:spcPct val="50000"/>
              </a:spcBef>
            </a:pPr>
            <a:r>
              <a:rPr lang="en-US" altLang="zh-CN" sz="1600"/>
              <a:t>1</a:t>
            </a:r>
            <a:r>
              <a:rPr lang="zh-CN" altLang="en-US" sz="1600"/>
              <a:t>题：选择、填空（</a:t>
            </a:r>
            <a:r>
              <a:rPr lang="zh-CN" altLang="en-US" sz="1600">
                <a:solidFill>
                  <a:schemeClr val="hlink"/>
                </a:solidFill>
              </a:rPr>
              <a:t>？</a:t>
            </a:r>
            <a:r>
              <a:rPr lang="zh-CN" altLang="en-US" sz="1600"/>
              <a:t>可能有</a:t>
            </a:r>
            <a:r>
              <a:rPr lang="zh-CN" altLang="en-US" sz="1600">
                <a:solidFill>
                  <a:schemeClr val="hlink"/>
                </a:solidFill>
              </a:rPr>
              <a:t> </a:t>
            </a:r>
            <a:r>
              <a:rPr lang="zh-CN" altLang="en-US" sz="1600"/>
              <a:t>）</a:t>
            </a:r>
          </a:p>
        </p:txBody>
      </p:sp>
      <p:sp>
        <p:nvSpPr>
          <p:cNvPr id="43049" name="Text Box 21"/>
          <p:cNvSpPr txBox="1">
            <a:spLocks noChangeArrowheads="1"/>
          </p:cNvSpPr>
          <p:nvPr/>
        </p:nvSpPr>
        <p:spPr bwMode="auto">
          <a:xfrm>
            <a:off x="4046538" y="5662613"/>
            <a:ext cx="1811337" cy="338137"/>
          </a:xfrm>
          <a:prstGeom prst="rect">
            <a:avLst/>
          </a:prstGeom>
          <a:noFill/>
          <a:ln w="38100">
            <a:solidFill>
              <a:srgbClr val="333399"/>
            </a:solidFill>
            <a:miter lim="800000"/>
            <a:headEnd/>
            <a:tailEnd/>
          </a:ln>
        </p:spPr>
        <p:txBody>
          <a:bodyPr>
            <a:spAutoFit/>
          </a:bodyPr>
          <a:lstStyle/>
          <a:p>
            <a:pPr algn="ctr">
              <a:spcBef>
                <a:spcPct val="50000"/>
              </a:spcBef>
            </a:pPr>
            <a:r>
              <a:rPr lang="en-US" altLang="zh-CN" sz="1600"/>
              <a:t>1</a:t>
            </a:r>
            <a:r>
              <a:rPr lang="zh-CN" altLang="en-US" sz="1600"/>
              <a:t>～</a:t>
            </a:r>
            <a:r>
              <a:rPr lang="en-US" altLang="zh-CN" sz="1600"/>
              <a:t>2</a:t>
            </a:r>
            <a:r>
              <a:rPr lang="zh-CN" altLang="en-US" sz="1600"/>
              <a:t>题：综合题</a:t>
            </a:r>
          </a:p>
        </p:txBody>
      </p:sp>
      <p:sp>
        <p:nvSpPr>
          <p:cNvPr id="43050" name="Text Box 46"/>
          <p:cNvSpPr txBox="1">
            <a:spLocks noChangeArrowheads="1"/>
          </p:cNvSpPr>
          <p:nvPr/>
        </p:nvSpPr>
        <p:spPr bwMode="auto">
          <a:xfrm>
            <a:off x="285750" y="6162675"/>
            <a:ext cx="5429250" cy="338138"/>
          </a:xfrm>
          <a:prstGeom prst="rect">
            <a:avLst/>
          </a:prstGeom>
          <a:noFill/>
          <a:ln w="38100">
            <a:noFill/>
            <a:miter lim="800000"/>
            <a:headEnd/>
            <a:tailEnd/>
          </a:ln>
        </p:spPr>
        <p:txBody>
          <a:bodyPr>
            <a:spAutoFit/>
          </a:bodyPr>
          <a:lstStyle/>
          <a:p>
            <a:pPr>
              <a:spcBef>
                <a:spcPct val="50000"/>
              </a:spcBef>
            </a:pPr>
            <a:r>
              <a:rPr lang="zh-CN" altLang="en-US" sz="1600" dirty="0"/>
              <a:t>注：红圈绿底：重点章必有</a:t>
            </a:r>
            <a:r>
              <a:rPr lang="en-US" altLang="zh-CN" sz="1600" dirty="0"/>
              <a:t>1</a:t>
            </a:r>
            <a:r>
              <a:rPr lang="zh-CN" altLang="en-US" sz="1600" dirty="0"/>
              <a:t>题；红圈：必有</a:t>
            </a:r>
            <a:r>
              <a:rPr lang="en-US" altLang="zh-CN" sz="1600" dirty="0"/>
              <a:t>1</a:t>
            </a:r>
            <a:r>
              <a:rPr lang="zh-CN" altLang="en-US" sz="1600" dirty="0"/>
              <a:t>题；</a:t>
            </a:r>
          </a:p>
        </p:txBody>
      </p:sp>
      <p:sp>
        <p:nvSpPr>
          <p:cNvPr id="43051" name="Text Box 48"/>
          <p:cNvSpPr txBox="1">
            <a:spLocks noChangeArrowheads="1"/>
          </p:cNvSpPr>
          <p:nvPr/>
        </p:nvSpPr>
        <p:spPr bwMode="auto">
          <a:xfrm>
            <a:off x="4286250" y="1928813"/>
            <a:ext cx="1214438" cy="338137"/>
          </a:xfrm>
          <a:prstGeom prst="rect">
            <a:avLst/>
          </a:prstGeom>
          <a:noFill/>
          <a:ln w="9525">
            <a:noFill/>
            <a:miter lim="800000"/>
            <a:headEnd/>
            <a:tailEnd/>
          </a:ln>
        </p:spPr>
        <p:txBody>
          <a:bodyPr>
            <a:spAutoFit/>
          </a:bodyPr>
          <a:lstStyle/>
          <a:p>
            <a:pPr algn="ctr">
              <a:spcBef>
                <a:spcPct val="50000"/>
              </a:spcBef>
            </a:pPr>
            <a:r>
              <a:rPr lang="zh-CN" altLang="en-US" sz="1600">
                <a:solidFill>
                  <a:srgbClr val="FF0000"/>
                </a:solidFill>
              </a:rPr>
              <a:t>差分必考</a:t>
            </a:r>
          </a:p>
        </p:txBody>
      </p:sp>
      <p:grpSp>
        <p:nvGrpSpPr>
          <p:cNvPr id="43052" name="组合 93"/>
          <p:cNvGrpSpPr>
            <a:grpSpLocks/>
          </p:cNvGrpSpPr>
          <p:nvPr/>
        </p:nvGrpSpPr>
        <p:grpSpPr bwMode="auto">
          <a:xfrm>
            <a:off x="6012161" y="5229225"/>
            <a:ext cx="1001712" cy="338138"/>
            <a:chOff x="1284825" y="5831491"/>
            <a:chExt cx="1002187" cy="338554"/>
          </a:xfrm>
        </p:grpSpPr>
        <p:sp>
          <p:nvSpPr>
            <p:cNvPr id="43054" name="Oval 13"/>
            <p:cNvSpPr>
              <a:spLocks noChangeArrowheads="1"/>
            </p:cNvSpPr>
            <p:nvPr/>
          </p:nvSpPr>
          <p:spPr bwMode="auto">
            <a:xfrm>
              <a:off x="1285852" y="5857892"/>
              <a:ext cx="1000132" cy="285752"/>
            </a:xfrm>
            <a:prstGeom prst="ellipse">
              <a:avLst/>
            </a:prstGeom>
            <a:solidFill>
              <a:schemeClr val="accent1"/>
            </a:solidFill>
            <a:ln w="38100">
              <a:solidFill>
                <a:schemeClr val="hlink"/>
              </a:solidFill>
              <a:miter lim="800000"/>
              <a:headEnd/>
              <a:tailEnd/>
            </a:ln>
          </p:spPr>
          <p:txBody>
            <a:bodyPr wrap="none" anchor="ctr"/>
            <a:lstStyle/>
            <a:p>
              <a:endParaRPr lang="zh-CN" altLang="en-US" sz="1600"/>
            </a:p>
          </p:txBody>
        </p:sp>
        <p:sp>
          <p:nvSpPr>
            <p:cNvPr id="43055" name="Text Box 14"/>
            <p:cNvSpPr txBox="1">
              <a:spLocks noChangeArrowheads="1"/>
            </p:cNvSpPr>
            <p:nvPr/>
          </p:nvSpPr>
          <p:spPr bwMode="auto">
            <a:xfrm>
              <a:off x="1284825" y="5831491"/>
              <a:ext cx="1002187" cy="338554"/>
            </a:xfrm>
            <a:prstGeom prst="rect">
              <a:avLst/>
            </a:prstGeom>
            <a:noFill/>
            <a:ln w="9525">
              <a:noFill/>
              <a:miter lim="800000"/>
              <a:headEnd/>
              <a:tailEnd/>
            </a:ln>
          </p:spPr>
          <p:txBody>
            <a:bodyPr>
              <a:spAutoFit/>
            </a:bodyPr>
            <a:lstStyle/>
            <a:p>
              <a:pPr algn="ctr">
                <a:spcBef>
                  <a:spcPct val="50000"/>
                </a:spcBef>
              </a:pPr>
              <a:r>
                <a:rPr lang="zh-CN" altLang="en-US" sz="1600" dirty="0"/>
                <a:t>设计题</a:t>
              </a:r>
            </a:p>
          </p:txBody>
        </p:sp>
      </p:grpSp>
      <p:sp>
        <p:nvSpPr>
          <p:cNvPr id="43053" name="Text Box 46"/>
          <p:cNvSpPr txBox="1">
            <a:spLocks noChangeArrowheads="1"/>
          </p:cNvSpPr>
          <p:nvPr/>
        </p:nvSpPr>
        <p:spPr bwMode="auto">
          <a:xfrm>
            <a:off x="5796136" y="908050"/>
            <a:ext cx="3347864" cy="847725"/>
          </a:xfrm>
          <a:prstGeom prst="rect">
            <a:avLst/>
          </a:prstGeom>
          <a:noFill/>
          <a:ln w="38100">
            <a:noFill/>
            <a:miter lim="800000"/>
            <a:headEnd/>
            <a:tailEnd/>
          </a:ln>
        </p:spPr>
        <p:txBody>
          <a:bodyPr wrap="square">
            <a:spAutoFit/>
          </a:bodyPr>
          <a:lstStyle/>
          <a:p>
            <a:pPr>
              <a:spcBef>
                <a:spcPct val="50000"/>
              </a:spcBef>
            </a:pPr>
            <a:r>
              <a:rPr lang="zh-CN" altLang="en-US" sz="1400" dirty="0">
                <a:solidFill>
                  <a:srgbClr val="FF0000"/>
                </a:solidFill>
              </a:rPr>
              <a:t>建议</a:t>
            </a:r>
            <a:r>
              <a:rPr lang="zh-CN" altLang="en-US" sz="1400" dirty="0"/>
              <a:t>：</a:t>
            </a:r>
            <a:endParaRPr lang="en-US" altLang="zh-CN" sz="1400" dirty="0"/>
          </a:p>
          <a:p>
            <a:pPr>
              <a:spcBef>
                <a:spcPct val="50000"/>
              </a:spcBef>
            </a:pPr>
            <a:r>
              <a:rPr lang="zh-CN" altLang="en-US" sz="1400" dirty="0"/>
              <a:t>以重点章为核心，将比较接近的章与重点章合并为</a:t>
            </a:r>
            <a:r>
              <a:rPr lang="en-US" altLang="zh-CN" sz="1400" dirty="0"/>
              <a:t>3</a:t>
            </a:r>
            <a:r>
              <a:rPr lang="zh-CN" altLang="en-US" sz="1400" dirty="0"/>
              <a:t>个板块。</a:t>
            </a:r>
            <a:endParaRPr lang="en-US" altLang="zh-CN" sz="1400" dirty="0"/>
          </a:p>
        </p:txBody>
      </p:sp>
      <p:cxnSp>
        <p:nvCxnSpPr>
          <p:cNvPr id="70" name="直接箭头连接符 16"/>
          <p:cNvCxnSpPr>
            <a:cxnSpLocks noChangeShapeType="1"/>
          </p:cNvCxnSpPr>
          <p:nvPr/>
        </p:nvCxnSpPr>
        <p:spPr bwMode="auto">
          <a:xfrm>
            <a:off x="2987824" y="1772816"/>
            <a:ext cx="576064" cy="288032"/>
          </a:xfrm>
          <a:prstGeom prst="straightConnector1">
            <a:avLst/>
          </a:prstGeom>
          <a:noFill/>
          <a:ln w="38100" algn="ctr">
            <a:solidFill>
              <a:srgbClr val="FF0000"/>
            </a:solidFill>
            <a:round/>
            <a:headEnd type="none" w="med" len="med"/>
            <a:tailEnd type="none" w="med" len="med"/>
          </a:ln>
        </p:spPr>
      </p:cxnSp>
      <p:cxnSp>
        <p:nvCxnSpPr>
          <p:cNvPr id="73" name="直接箭头连接符 16"/>
          <p:cNvCxnSpPr>
            <a:cxnSpLocks noChangeShapeType="1"/>
          </p:cNvCxnSpPr>
          <p:nvPr/>
        </p:nvCxnSpPr>
        <p:spPr bwMode="auto">
          <a:xfrm>
            <a:off x="899592" y="4581128"/>
            <a:ext cx="2160240" cy="216024"/>
          </a:xfrm>
          <a:prstGeom prst="straightConnector1">
            <a:avLst/>
          </a:prstGeom>
          <a:noFill/>
          <a:ln w="38100" algn="ctr">
            <a:solidFill>
              <a:srgbClr val="FF0000"/>
            </a:solidFill>
            <a:round/>
            <a:headEnd type="none" w="med" len="med"/>
            <a:tailEnd type="none" w="med" len="med"/>
          </a:ln>
        </p:spPr>
      </p:cxnSp>
      <p:cxnSp>
        <p:nvCxnSpPr>
          <p:cNvPr id="75" name="直接箭头连接符 16"/>
          <p:cNvCxnSpPr>
            <a:cxnSpLocks noChangeShapeType="1"/>
          </p:cNvCxnSpPr>
          <p:nvPr/>
        </p:nvCxnSpPr>
        <p:spPr bwMode="auto">
          <a:xfrm>
            <a:off x="899592" y="4941168"/>
            <a:ext cx="2160240" cy="216024"/>
          </a:xfrm>
          <a:prstGeom prst="straightConnector1">
            <a:avLst/>
          </a:prstGeom>
          <a:noFill/>
          <a:ln w="38100" algn="ctr">
            <a:solidFill>
              <a:srgbClr val="FF0000"/>
            </a:solidFill>
            <a:round/>
            <a:headEnd type="none" w="med" len="med"/>
            <a:tailEnd type="none" w="med" len="med"/>
          </a:ln>
        </p:spPr>
      </p:cxn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435" name="灯片编号占位符 3"/>
          <p:cNvSpPr>
            <a:spLocks noGrp="1"/>
          </p:cNvSpPr>
          <p:nvPr>
            <p:ph type="sldNum" sz="quarter" idx="12"/>
          </p:nvPr>
        </p:nvSpPr>
        <p:spPr>
          <a:noFill/>
        </p:spPr>
        <p:txBody>
          <a:bodyPr/>
          <a:lstStyle/>
          <a:p>
            <a:fld id="{79DD46EE-44B5-4C12-8EC6-183CBCF9E68B}" type="slidenum">
              <a:rPr lang="zh-CN" altLang="en-US" smtClean="0"/>
              <a:pPr/>
              <a:t>30</a:t>
            </a:fld>
            <a:endParaRPr lang="en-US" altLang="zh-CN" smtClean="0"/>
          </a:p>
        </p:txBody>
      </p:sp>
      <p:sp>
        <p:nvSpPr>
          <p:cNvPr id="18436" name="Text Box 2"/>
          <p:cNvSpPr txBox="1">
            <a:spLocks noChangeArrowheads="1"/>
          </p:cNvSpPr>
          <p:nvPr/>
        </p:nvSpPr>
        <p:spPr bwMode="auto">
          <a:xfrm>
            <a:off x="179388" y="188913"/>
            <a:ext cx="8785225" cy="1920875"/>
          </a:xfrm>
          <a:prstGeom prst="rect">
            <a:avLst/>
          </a:prstGeom>
          <a:noFill/>
          <a:ln w="9525" algn="ctr">
            <a:noFill/>
            <a:miter lim="800000"/>
            <a:headEnd/>
            <a:tailEnd/>
          </a:ln>
        </p:spPr>
        <p:txBody>
          <a:bodyPr>
            <a:spAutoFit/>
          </a:bodyPr>
          <a:lstStyle/>
          <a:p>
            <a:r>
              <a:rPr kumimoji="0" lang="en-US" altLang="zh-CN"/>
              <a:t>3</a:t>
            </a:r>
            <a:r>
              <a:rPr kumimoji="0" lang="zh-CN" altLang="en-US"/>
              <a:t>．（</a:t>
            </a:r>
            <a:r>
              <a:rPr kumimoji="0" lang="en-US" altLang="zh-CN"/>
              <a:t>10 points</a:t>
            </a:r>
            <a:r>
              <a:rPr kumimoji="0" lang="zh-CN" altLang="en-US"/>
              <a:t>）</a:t>
            </a:r>
          </a:p>
          <a:p>
            <a:r>
              <a:rPr kumimoji="0" lang="en-US" altLang="zh-CN"/>
              <a:t>Consider the circuit shown in Figure 3. The MOSFET parameter is </a:t>
            </a:r>
            <a:r>
              <a:rPr kumimoji="0" lang="en-US" altLang="zh-CN" i="1"/>
              <a:t>g</a:t>
            </a:r>
            <a:r>
              <a:rPr kumimoji="0" lang="en-US" altLang="zh-CN"/>
              <a:t>m=1.2mS, the bipolar transistor parameters are </a:t>
            </a:r>
            <a:r>
              <a:rPr kumimoji="0" lang="en-US" altLang="zh-CN" i="1"/>
              <a:t>β</a:t>
            </a:r>
            <a:r>
              <a:rPr kumimoji="0" lang="en-US" altLang="zh-CN"/>
              <a:t>=100, </a:t>
            </a:r>
            <a:r>
              <a:rPr kumimoji="0" lang="en-US" altLang="zh-CN" i="1"/>
              <a:t>r</a:t>
            </a:r>
            <a:r>
              <a:rPr kumimoji="0" lang="en-US" altLang="zh-CN">
                <a:sym typeface="Symbol" pitchFamily="18" charset="2"/>
              </a:rPr>
              <a:t></a:t>
            </a:r>
            <a:r>
              <a:rPr kumimoji="0" lang="en-US" altLang="zh-CN"/>
              <a:t>=5.2k</a:t>
            </a:r>
            <a:r>
              <a:rPr kumimoji="0" lang="en-US" altLang="zh-CN">
                <a:sym typeface="Symbol" pitchFamily="18" charset="2"/>
              </a:rPr>
              <a:t></a:t>
            </a:r>
            <a:r>
              <a:rPr kumimoji="0" lang="en-US" altLang="zh-CN"/>
              <a:t> .</a:t>
            </a:r>
          </a:p>
          <a:p>
            <a:r>
              <a:rPr kumimoji="0" lang="en-US" altLang="zh-CN"/>
              <a:t>  (1) Determine the differential-mode voltage gain </a:t>
            </a:r>
            <a:r>
              <a:rPr kumimoji="0" lang="en-US" altLang="zh-CN" i="1"/>
              <a:t>A</a:t>
            </a:r>
            <a:r>
              <a:rPr kumimoji="0" lang="en-US" altLang="zh-CN"/>
              <a:t>vd.</a:t>
            </a:r>
          </a:p>
          <a:p>
            <a:r>
              <a:rPr kumimoji="0" lang="en-US" altLang="zh-CN"/>
              <a:t>  (2) Calculate the differential-mode input resistance </a:t>
            </a:r>
            <a:r>
              <a:rPr kumimoji="0" lang="en-US" altLang="zh-CN" i="1"/>
              <a:t>R</a:t>
            </a:r>
            <a:r>
              <a:rPr kumimoji="0" lang="en-US" altLang="zh-CN"/>
              <a:t>id2 of the second stage.</a:t>
            </a:r>
          </a:p>
          <a:p>
            <a:r>
              <a:rPr kumimoji="0" lang="en-US" altLang="zh-CN"/>
              <a:t>(3) Calculate the output resistance </a:t>
            </a:r>
            <a:r>
              <a:rPr kumimoji="0" lang="en-US" altLang="zh-CN" i="1"/>
              <a:t>R</a:t>
            </a:r>
            <a:r>
              <a:rPr kumimoji="0" lang="en-US" altLang="zh-CN"/>
              <a:t>o. </a:t>
            </a:r>
            <a:endParaRPr kumimoji="0" lang="zh-CN" altLang="en-US"/>
          </a:p>
        </p:txBody>
      </p:sp>
      <p:sp>
        <p:nvSpPr>
          <p:cNvPr id="18437" name="Rectangle 3"/>
          <p:cNvSpPr>
            <a:spLocks noChangeArrowheads="1"/>
          </p:cNvSpPr>
          <p:nvPr/>
        </p:nvSpPr>
        <p:spPr bwMode="auto">
          <a:xfrm>
            <a:off x="0" y="2505075"/>
            <a:ext cx="9144000" cy="0"/>
          </a:xfrm>
          <a:prstGeom prst="rect">
            <a:avLst/>
          </a:prstGeom>
          <a:noFill/>
          <a:ln w="9525" algn="ctr">
            <a:noFill/>
            <a:miter lim="800000"/>
            <a:headEnd/>
            <a:tailEnd/>
          </a:ln>
        </p:spPr>
        <p:txBody>
          <a:bodyPr wrap="none" anchor="ctr">
            <a:spAutoFit/>
          </a:bodyPr>
          <a:lstStyle/>
          <a:p>
            <a:endParaRPr lang="zh-CN" altLang="en-US"/>
          </a:p>
        </p:txBody>
      </p:sp>
      <p:graphicFrame>
        <p:nvGraphicFramePr>
          <p:cNvPr id="18434" name="Object 4"/>
          <p:cNvGraphicFramePr>
            <a:graphicFrameLocks noChangeAspect="1"/>
          </p:cNvGraphicFramePr>
          <p:nvPr/>
        </p:nvGraphicFramePr>
        <p:xfrm>
          <a:off x="827088" y="2349500"/>
          <a:ext cx="5832475" cy="3346450"/>
        </p:xfrm>
        <a:graphic>
          <a:graphicData uri="http://schemas.openxmlformats.org/presentationml/2006/ole">
            <p:oleObj spid="_x0000_s18434" name="图片" r:id="rId3" imgW="3219450" imgH="1847850" progId="Word.Picture.8">
              <p:embed/>
            </p:oleObj>
          </a:graphicData>
        </a:graphic>
      </p:graphicFrame>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9460" name="灯片编号占位符 3"/>
          <p:cNvSpPr>
            <a:spLocks noGrp="1"/>
          </p:cNvSpPr>
          <p:nvPr>
            <p:ph type="sldNum" sz="quarter" idx="12"/>
          </p:nvPr>
        </p:nvSpPr>
        <p:spPr>
          <a:noFill/>
        </p:spPr>
        <p:txBody>
          <a:bodyPr/>
          <a:lstStyle/>
          <a:p>
            <a:fld id="{F4F54C22-9EAB-4E43-861C-62D760C4837C}" type="slidenum">
              <a:rPr lang="zh-CN" altLang="en-US" smtClean="0"/>
              <a:pPr/>
              <a:t>31</a:t>
            </a:fld>
            <a:endParaRPr lang="en-US" altLang="zh-CN" smtClean="0"/>
          </a:p>
        </p:txBody>
      </p:sp>
      <p:sp>
        <p:nvSpPr>
          <p:cNvPr id="19461" name="Text Box 2"/>
          <p:cNvSpPr txBox="1">
            <a:spLocks noChangeArrowheads="1"/>
          </p:cNvSpPr>
          <p:nvPr/>
        </p:nvSpPr>
        <p:spPr bwMode="auto">
          <a:xfrm>
            <a:off x="250825" y="260350"/>
            <a:ext cx="8640763" cy="1920875"/>
          </a:xfrm>
          <a:prstGeom prst="rect">
            <a:avLst/>
          </a:prstGeom>
          <a:noFill/>
          <a:ln w="9525" algn="ctr">
            <a:noFill/>
            <a:miter lim="800000"/>
            <a:headEnd/>
            <a:tailEnd/>
          </a:ln>
        </p:spPr>
        <p:txBody>
          <a:bodyPr>
            <a:spAutoFit/>
          </a:bodyPr>
          <a:lstStyle/>
          <a:p>
            <a:r>
              <a:rPr kumimoji="0" lang="en-US" altLang="zh-CN"/>
              <a:t>4.</a:t>
            </a:r>
            <a:r>
              <a:rPr kumimoji="0" lang="zh-CN" altLang="en-US"/>
              <a:t>（</a:t>
            </a:r>
            <a:r>
              <a:rPr kumimoji="0" lang="en-US" altLang="zh-CN"/>
              <a:t>10 points</a:t>
            </a:r>
            <a:r>
              <a:rPr kumimoji="0" lang="zh-CN" altLang="en-US"/>
              <a:t>）</a:t>
            </a:r>
          </a:p>
          <a:p>
            <a:r>
              <a:rPr kumimoji="0" lang="zh-CN" altLang="en-US"/>
              <a:t> </a:t>
            </a:r>
            <a:r>
              <a:rPr kumimoji="0" lang="en-US" altLang="zh-CN"/>
              <a:t>Assume the op-amps in Figure 4 are ideal.</a:t>
            </a:r>
          </a:p>
          <a:p>
            <a:r>
              <a:rPr kumimoji="0" lang="en-US" altLang="zh-CN"/>
              <a:t>(1) For the Figure 4(a) with </a:t>
            </a:r>
            <a:r>
              <a:rPr kumimoji="0" lang="en-US" altLang="zh-CN" i="1"/>
              <a:t>R</a:t>
            </a:r>
            <a:r>
              <a:rPr kumimoji="0" lang="en-US" altLang="zh-CN"/>
              <a:t>=50k</a:t>
            </a:r>
            <a:r>
              <a:rPr kumimoji="0" lang="en-US" altLang="zh-CN">
                <a:sym typeface="Symbol" pitchFamily="18" charset="2"/>
              </a:rPr>
              <a:t></a:t>
            </a:r>
            <a:r>
              <a:rPr kumimoji="0" lang="en-US" altLang="zh-CN"/>
              <a:t>, </a:t>
            </a:r>
            <a:r>
              <a:rPr kumimoji="0" lang="en-US" altLang="zh-CN" i="1"/>
              <a:t>R</a:t>
            </a:r>
            <a:r>
              <a:rPr kumimoji="0" lang="en-US" altLang="zh-CN"/>
              <a:t>1=10k</a:t>
            </a:r>
            <a:r>
              <a:rPr kumimoji="0" lang="en-US" altLang="zh-CN">
                <a:sym typeface="Symbol" pitchFamily="18" charset="2"/>
              </a:rPr>
              <a:t></a:t>
            </a:r>
            <a:r>
              <a:rPr kumimoji="0" lang="en-US" altLang="zh-CN"/>
              <a:t>, </a:t>
            </a:r>
            <a:r>
              <a:rPr kumimoji="0" lang="en-US" altLang="zh-CN" i="1"/>
              <a:t>C</a:t>
            </a:r>
            <a:r>
              <a:rPr kumimoji="0" lang="en-US" altLang="zh-CN"/>
              <a:t>=2</a:t>
            </a:r>
            <a:r>
              <a:rPr kumimoji="0" lang="en-US" altLang="zh-CN">
                <a:sym typeface="Symbol" pitchFamily="18" charset="2"/>
              </a:rPr>
              <a:t></a:t>
            </a:r>
            <a:r>
              <a:rPr kumimoji="0" lang="en-US" altLang="zh-CN"/>
              <a:t>F, and when t=0</a:t>
            </a:r>
            <a:r>
              <a:rPr kumimoji="0" lang="en-US" altLang="zh-CN" i="1"/>
              <a:t>, v</a:t>
            </a:r>
            <a:r>
              <a:rPr kumimoji="0" lang="en-US" altLang="zh-CN"/>
              <a:t>c =0</a:t>
            </a:r>
            <a:r>
              <a:rPr kumimoji="0" lang="en-US" altLang="zh-CN" i="1"/>
              <a:t>, </a:t>
            </a:r>
            <a:r>
              <a:rPr kumimoji="0" lang="en-US" altLang="zh-CN"/>
              <a:t>derive the expression of output voltage </a:t>
            </a:r>
            <a:r>
              <a:rPr kumimoji="0" lang="en-US" altLang="zh-CN" i="1"/>
              <a:t>v</a:t>
            </a:r>
            <a:r>
              <a:rPr kumimoji="0" lang="en-US" altLang="zh-CN"/>
              <a:t>O in term of </a:t>
            </a:r>
            <a:r>
              <a:rPr kumimoji="0" lang="en-US" altLang="zh-CN" i="1"/>
              <a:t>v</a:t>
            </a:r>
            <a:r>
              <a:rPr kumimoji="0" lang="en-US" altLang="zh-CN"/>
              <a:t>I1 and </a:t>
            </a:r>
            <a:r>
              <a:rPr kumimoji="0" lang="en-US" altLang="zh-CN" i="1"/>
              <a:t>v</a:t>
            </a:r>
            <a:r>
              <a:rPr kumimoji="0" lang="en-US" altLang="zh-CN"/>
              <a:t>I2.</a:t>
            </a:r>
          </a:p>
          <a:p>
            <a:r>
              <a:rPr kumimoji="0" lang="en-US" altLang="zh-CN"/>
              <a:t>(2) For the Figure 4(b), derive the expression of output voltage </a:t>
            </a:r>
            <a:r>
              <a:rPr kumimoji="0" lang="en-US" altLang="zh-CN" i="1"/>
              <a:t>v</a:t>
            </a:r>
            <a:r>
              <a:rPr kumimoji="0" lang="en-US" altLang="zh-CN"/>
              <a:t>O in term of </a:t>
            </a:r>
            <a:r>
              <a:rPr kumimoji="0" lang="en-US" altLang="zh-CN" i="1"/>
              <a:t>v</a:t>
            </a:r>
            <a:r>
              <a:rPr kumimoji="0" lang="en-US" altLang="zh-CN"/>
              <a:t>I. </a:t>
            </a:r>
            <a:endParaRPr kumimoji="0" lang="zh-CN" altLang="en-US"/>
          </a:p>
        </p:txBody>
      </p:sp>
      <p:graphicFrame>
        <p:nvGraphicFramePr>
          <p:cNvPr id="19458" name="Object 3"/>
          <p:cNvGraphicFramePr>
            <a:graphicFrameLocks noChangeAspect="1"/>
          </p:cNvGraphicFramePr>
          <p:nvPr/>
        </p:nvGraphicFramePr>
        <p:xfrm>
          <a:off x="0" y="2312988"/>
          <a:ext cx="4321175" cy="2230437"/>
        </p:xfrm>
        <a:graphic>
          <a:graphicData uri="http://schemas.openxmlformats.org/presentationml/2006/ole">
            <p:oleObj spid="_x0000_s19458" name="图片" r:id="rId3" imgW="2933640" imgH="1514520" progId="Word.Picture.8">
              <p:embed/>
            </p:oleObj>
          </a:graphicData>
        </a:graphic>
      </p:graphicFrame>
      <p:graphicFrame>
        <p:nvGraphicFramePr>
          <p:cNvPr id="19459" name="Object 4"/>
          <p:cNvGraphicFramePr>
            <a:graphicFrameLocks noChangeAspect="1"/>
          </p:cNvGraphicFramePr>
          <p:nvPr/>
        </p:nvGraphicFramePr>
        <p:xfrm>
          <a:off x="4859338" y="2386013"/>
          <a:ext cx="3600450" cy="3205162"/>
        </p:xfrm>
        <a:graphic>
          <a:graphicData uri="http://schemas.openxmlformats.org/presentationml/2006/ole">
            <p:oleObj spid="_x0000_s19459" name="图片" r:id="rId4" imgW="2133720" imgH="1895400" progId="Word.Picture.8">
              <p:embed/>
            </p:oleObj>
          </a:graphicData>
        </a:graphic>
      </p:graphicFrame>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0484" name="灯片编号占位符 3"/>
          <p:cNvSpPr>
            <a:spLocks noGrp="1"/>
          </p:cNvSpPr>
          <p:nvPr>
            <p:ph type="sldNum" sz="quarter" idx="12"/>
          </p:nvPr>
        </p:nvSpPr>
        <p:spPr>
          <a:noFill/>
        </p:spPr>
        <p:txBody>
          <a:bodyPr/>
          <a:lstStyle/>
          <a:p>
            <a:fld id="{B58E2697-0B75-4D60-9537-74C4401A042E}" type="slidenum">
              <a:rPr lang="zh-CN" altLang="en-US" smtClean="0"/>
              <a:pPr/>
              <a:t>32</a:t>
            </a:fld>
            <a:endParaRPr lang="en-US" altLang="zh-CN" smtClean="0"/>
          </a:p>
        </p:txBody>
      </p:sp>
      <p:sp>
        <p:nvSpPr>
          <p:cNvPr id="20485" name="Text Box 2"/>
          <p:cNvSpPr txBox="1">
            <a:spLocks noChangeArrowheads="1"/>
          </p:cNvSpPr>
          <p:nvPr/>
        </p:nvSpPr>
        <p:spPr bwMode="auto">
          <a:xfrm>
            <a:off x="0" y="188913"/>
            <a:ext cx="8424863" cy="1616075"/>
          </a:xfrm>
          <a:prstGeom prst="rect">
            <a:avLst/>
          </a:prstGeom>
          <a:noFill/>
          <a:ln w="9525" algn="ctr">
            <a:noFill/>
            <a:miter lim="800000"/>
            <a:headEnd/>
            <a:tailEnd/>
          </a:ln>
        </p:spPr>
        <p:txBody>
          <a:bodyPr>
            <a:spAutoFit/>
          </a:bodyPr>
          <a:lstStyle/>
          <a:p>
            <a:r>
              <a:rPr kumimoji="0" lang="en-US" altLang="zh-CN"/>
              <a:t>5.</a:t>
            </a:r>
            <a:r>
              <a:rPr kumimoji="0" lang="zh-CN" altLang="en-US"/>
              <a:t>（</a:t>
            </a:r>
            <a:r>
              <a:rPr kumimoji="0" lang="en-US" altLang="zh-CN"/>
              <a:t>22 points</a:t>
            </a:r>
            <a:r>
              <a:rPr kumimoji="0" lang="zh-CN" altLang="en-US"/>
              <a:t>）</a:t>
            </a:r>
          </a:p>
          <a:p>
            <a:r>
              <a:rPr kumimoji="0" lang="en-US" altLang="zh-CN"/>
              <a:t>1). Consider the feedback circuit in Figure 5-1.</a:t>
            </a:r>
          </a:p>
          <a:p>
            <a:r>
              <a:rPr kumimoji="0" lang="en-US" altLang="zh-CN"/>
              <a:t>① Determine the feedback configuration and polarities, and you must label the instantaneous polarities in the figure.</a:t>
            </a:r>
          </a:p>
          <a:p>
            <a:r>
              <a:rPr kumimoji="0" lang="en-US" altLang="zh-CN"/>
              <a:t>② If |1+</a:t>
            </a:r>
            <a:r>
              <a:rPr kumimoji="0" lang="en-US" altLang="zh-CN" i="1"/>
              <a:t>A</a:t>
            </a:r>
            <a:r>
              <a:rPr kumimoji="0" lang="en-US" altLang="zh-CN" i="1">
                <a:sym typeface="Symbol" pitchFamily="18" charset="2"/>
              </a:rPr>
              <a:t></a:t>
            </a:r>
            <a:r>
              <a:rPr kumimoji="0" lang="en-US" altLang="zh-CN" i="1"/>
              <a:t> </a:t>
            </a:r>
            <a:r>
              <a:rPr kumimoji="0" lang="en-US" altLang="zh-CN"/>
              <a:t>|</a:t>
            </a:r>
            <a:r>
              <a:rPr kumimoji="0" lang="en-US" altLang="zh-CN">
                <a:sym typeface="Symbol" pitchFamily="18" charset="2"/>
              </a:rPr>
              <a:t></a:t>
            </a:r>
            <a:r>
              <a:rPr kumimoji="0" lang="en-US" altLang="zh-CN"/>
              <a:t>1</a:t>
            </a:r>
            <a:r>
              <a:rPr kumimoji="0" lang="zh-CN" altLang="en-US"/>
              <a:t>，</a:t>
            </a:r>
            <a:r>
              <a:rPr kumimoji="0" lang="en-US" altLang="zh-CN"/>
              <a:t>calculate the closed-loop voltage gain. </a:t>
            </a:r>
            <a:endParaRPr kumimoji="0" lang="zh-CN" altLang="en-US"/>
          </a:p>
        </p:txBody>
      </p:sp>
      <p:sp>
        <p:nvSpPr>
          <p:cNvPr id="20486" name="Rectangle 3"/>
          <p:cNvSpPr>
            <a:spLocks noChangeArrowheads="1"/>
          </p:cNvSpPr>
          <p:nvPr/>
        </p:nvSpPr>
        <p:spPr bwMode="auto">
          <a:xfrm>
            <a:off x="0" y="2686050"/>
            <a:ext cx="9144000" cy="0"/>
          </a:xfrm>
          <a:prstGeom prst="rect">
            <a:avLst/>
          </a:prstGeom>
          <a:noFill/>
          <a:ln w="9525" algn="ctr">
            <a:noFill/>
            <a:miter lim="800000"/>
            <a:headEnd/>
            <a:tailEnd/>
          </a:ln>
        </p:spPr>
        <p:txBody>
          <a:bodyPr wrap="none" anchor="ctr">
            <a:spAutoFit/>
          </a:bodyPr>
          <a:lstStyle/>
          <a:p>
            <a:endParaRPr lang="zh-CN" altLang="en-US"/>
          </a:p>
        </p:txBody>
      </p:sp>
      <p:graphicFrame>
        <p:nvGraphicFramePr>
          <p:cNvPr id="20482" name="Object 4"/>
          <p:cNvGraphicFramePr>
            <a:graphicFrameLocks noChangeAspect="1"/>
          </p:cNvGraphicFramePr>
          <p:nvPr/>
        </p:nvGraphicFramePr>
        <p:xfrm>
          <a:off x="179388" y="2420938"/>
          <a:ext cx="3384550" cy="2514600"/>
        </p:xfrm>
        <a:graphic>
          <a:graphicData uri="http://schemas.openxmlformats.org/presentationml/2006/ole">
            <p:oleObj spid="_x0000_s20482" name="图片" r:id="rId3" imgW="1985772" imgH="1473708" progId="Word.Picture.8">
              <p:embed/>
            </p:oleObj>
          </a:graphicData>
        </a:graphic>
      </p:graphicFrame>
      <p:sp>
        <p:nvSpPr>
          <p:cNvPr id="20487" name="Rectangle 5"/>
          <p:cNvSpPr>
            <a:spLocks noChangeArrowheads="1"/>
          </p:cNvSpPr>
          <p:nvPr/>
        </p:nvSpPr>
        <p:spPr bwMode="auto">
          <a:xfrm>
            <a:off x="0" y="2414588"/>
            <a:ext cx="9144000" cy="0"/>
          </a:xfrm>
          <a:prstGeom prst="rect">
            <a:avLst/>
          </a:prstGeom>
          <a:noFill/>
          <a:ln w="9525" algn="ctr">
            <a:noFill/>
            <a:miter lim="800000"/>
            <a:headEnd/>
            <a:tailEnd/>
          </a:ln>
        </p:spPr>
        <p:txBody>
          <a:bodyPr wrap="none" anchor="ctr">
            <a:spAutoFit/>
          </a:bodyPr>
          <a:lstStyle/>
          <a:p>
            <a:endParaRPr lang="zh-CN" altLang="en-US"/>
          </a:p>
        </p:txBody>
      </p:sp>
      <p:graphicFrame>
        <p:nvGraphicFramePr>
          <p:cNvPr id="20483" name="Object 6"/>
          <p:cNvGraphicFramePr>
            <a:graphicFrameLocks noChangeAspect="1"/>
          </p:cNvGraphicFramePr>
          <p:nvPr/>
        </p:nvGraphicFramePr>
        <p:xfrm>
          <a:off x="4572000" y="2349500"/>
          <a:ext cx="3744913" cy="3498850"/>
        </p:xfrm>
        <a:graphic>
          <a:graphicData uri="http://schemas.openxmlformats.org/presentationml/2006/ole">
            <p:oleObj spid="_x0000_s20483" name="图片" r:id="rId4" imgW="2124075" imgH="1990725" progId="Word.Picture.8">
              <p:embed/>
            </p:oleObj>
          </a:graphicData>
        </a:graphic>
      </p:graphicFrame>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1507" name="灯片编号占位符 3"/>
          <p:cNvSpPr>
            <a:spLocks noGrp="1"/>
          </p:cNvSpPr>
          <p:nvPr>
            <p:ph type="sldNum" sz="quarter" idx="12"/>
          </p:nvPr>
        </p:nvSpPr>
        <p:spPr>
          <a:noFill/>
        </p:spPr>
        <p:txBody>
          <a:bodyPr/>
          <a:lstStyle/>
          <a:p>
            <a:fld id="{83EB4E64-FD4D-4774-A8F8-E79540BC9FB8}" type="slidenum">
              <a:rPr lang="zh-CN" altLang="en-US" smtClean="0"/>
              <a:pPr/>
              <a:t>33</a:t>
            </a:fld>
            <a:endParaRPr lang="en-US" altLang="zh-CN" smtClean="0"/>
          </a:p>
        </p:txBody>
      </p:sp>
      <p:sp>
        <p:nvSpPr>
          <p:cNvPr id="21508" name="Text Box 2"/>
          <p:cNvSpPr txBox="1">
            <a:spLocks noChangeArrowheads="1"/>
          </p:cNvSpPr>
          <p:nvPr/>
        </p:nvSpPr>
        <p:spPr bwMode="auto">
          <a:xfrm>
            <a:off x="0" y="0"/>
            <a:ext cx="8893175" cy="3749675"/>
          </a:xfrm>
          <a:prstGeom prst="rect">
            <a:avLst/>
          </a:prstGeom>
          <a:noFill/>
          <a:ln w="9525" algn="ctr">
            <a:noFill/>
            <a:miter lim="800000"/>
            <a:headEnd/>
            <a:tailEnd/>
          </a:ln>
        </p:spPr>
        <p:txBody>
          <a:bodyPr>
            <a:spAutoFit/>
          </a:bodyPr>
          <a:lstStyle/>
          <a:p>
            <a:r>
              <a:rPr kumimoji="0" lang="en-US" altLang="zh-CN"/>
              <a:t>6.</a:t>
            </a:r>
            <a:r>
              <a:rPr kumimoji="0" lang="zh-CN" altLang="en-US"/>
              <a:t>（</a:t>
            </a:r>
            <a:r>
              <a:rPr kumimoji="0" lang="en-US" altLang="zh-CN"/>
              <a:t>11 points</a:t>
            </a:r>
            <a:r>
              <a:rPr kumimoji="0" lang="zh-CN" altLang="en-US"/>
              <a:t>）</a:t>
            </a:r>
          </a:p>
          <a:p>
            <a:r>
              <a:rPr kumimoji="0" lang="en-US" altLang="zh-CN"/>
              <a:t>The wave-generating circuit is shown in Figure 6(a). The resistor </a:t>
            </a:r>
            <a:r>
              <a:rPr kumimoji="0" lang="en-US" altLang="zh-CN" i="1"/>
              <a:t>R</a:t>
            </a:r>
            <a:r>
              <a:rPr kumimoji="0" lang="en-US" altLang="zh-CN"/>
              <a:t>t is thermal resistor</a:t>
            </a:r>
            <a:r>
              <a:rPr kumimoji="0" lang="zh-CN" altLang="en-US"/>
              <a:t>，</a:t>
            </a:r>
            <a:r>
              <a:rPr kumimoji="0" lang="en-US" altLang="zh-CN"/>
              <a:t>and </a:t>
            </a:r>
            <a:r>
              <a:rPr kumimoji="0" lang="en-US" altLang="zh-CN" i="1"/>
              <a:t>V</a:t>
            </a:r>
            <a:r>
              <a:rPr kumimoji="0" lang="en-US" altLang="zh-CN"/>
              <a:t>Z=6V for the Zener diodes </a:t>
            </a:r>
            <a:r>
              <a:rPr kumimoji="0" lang="en-US" altLang="zh-CN" i="1"/>
              <a:t>D</a:t>
            </a:r>
            <a:r>
              <a:rPr kumimoji="0" lang="en-US" altLang="zh-CN"/>
              <a:t>Z1 and </a:t>
            </a:r>
            <a:r>
              <a:rPr kumimoji="0" lang="en-US" altLang="zh-CN" i="1"/>
              <a:t>D</a:t>
            </a:r>
            <a:r>
              <a:rPr kumimoji="0" lang="en-US" altLang="zh-CN"/>
              <a:t>Z2( neglecting the forward voltage drop of the diode).</a:t>
            </a:r>
          </a:p>
          <a:p>
            <a:r>
              <a:rPr kumimoji="0" lang="en-US" altLang="zh-CN"/>
              <a:t>(1) Assume the operational amplifiers A1 and A2 are ideal</a:t>
            </a:r>
            <a:r>
              <a:rPr kumimoji="0" lang="zh-CN" altLang="en-US"/>
              <a:t>，</a:t>
            </a:r>
            <a:r>
              <a:rPr kumimoji="0" lang="en-US" altLang="zh-CN"/>
              <a:t>and the waveform of </a:t>
            </a:r>
            <a:r>
              <a:rPr kumimoji="0" lang="en-US" altLang="zh-CN" i="1"/>
              <a:t>v</a:t>
            </a:r>
            <a:r>
              <a:rPr kumimoji="0" lang="en-US" altLang="zh-CN"/>
              <a:t>o1 is shown as Figure 6(b)</a:t>
            </a:r>
            <a:r>
              <a:rPr kumimoji="0" lang="zh-CN" altLang="en-US"/>
              <a:t>，</a:t>
            </a:r>
            <a:r>
              <a:rPr kumimoji="0" lang="en-US" altLang="zh-CN"/>
              <a:t>sketch the waveform of </a:t>
            </a:r>
            <a:r>
              <a:rPr kumimoji="0" lang="en-US" altLang="zh-CN" i="1"/>
              <a:t>v</a:t>
            </a:r>
            <a:r>
              <a:rPr kumimoji="0" lang="en-US" altLang="zh-CN"/>
              <a:t>o quantitatively</a:t>
            </a:r>
            <a:r>
              <a:rPr kumimoji="0" lang="zh-CN" altLang="en-US"/>
              <a:t>；</a:t>
            </a:r>
          </a:p>
          <a:p>
            <a:r>
              <a:rPr kumimoji="0" lang="en-US" altLang="zh-CN"/>
              <a:t>(2) The frequency of </a:t>
            </a:r>
            <a:r>
              <a:rPr kumimoji="0" lang="en-US" altLang="zh-CN" i="1"/>
              <a:t>v</a:t>
            </a:r>
            <a:r>
              <a:rPr kumimoji="0" lang="en-US" altLang="zh-CN"/>
              <a:t>o1</a:t>
            </a:r>
            <a:r>
              <a:rPr kumimoji="0" lang="zh-CN" altLang="en-US"/>
              <a:t>；</a:t>
            </a:r>
          </a:p>
          <a:p>
            <a:r>
              <a:rPr kumimoji="0" lang="en-US" altLang="zh-CN"/>
              <a:t>(3) To make the amplitude of </a:t>
            </a:r>
            <a:r>
              <a:rPr kumimoji="0" lang="en-US" altLang="zh-CN" i="1"/>
              <a:t>v</a:t>
            </a:r>
            <a:r>
              <a:rPr kumimoji="0" lang="en-US" altLang="zh-CN"/>
              <a:t>o1 stabilize</a:t>
            </a:r>
            <a:r>
              <a:rPr kumimoji="0" lang="zh-CN" altLang="en-US"/>
              <a:t>，</a:t>
            </a:r>
            <a:r>
              <a:rPr kumimoji="0" lang="en-US" altLang="zh-CN"/>
              <a:t>when the temperture increases, how to change the values of </a:t>
            </a:r>
            <a:r>
              <a:rPr kumimoji="0" lang="en-US" altLang="zh-CN" i="1"/>
              <a:t>R</a:t>
            </a:r>
            <a:r>
              <a:rPr kumimoji="0" lang="en-US" altLang="zh-CN"/>
              <a:t>t</a:t>
            </a:r>
            <a:r>
              <a:rPr kumimoji="0" lang="zh-CN" altLang="en-US"/>
              <a:t>？</a:t>
            </a:r>
          </a:p>
          <a:p>
            <a:r>
              <a:rPr kumimoji="0" lang="en-US" altLang="zh-CN"/>
              <a:t>(4) If </a:t>
            </a:r>
            <a:r>
              <a:rPr kumimoji="0" lang="en-US" altLang="zh-CN" i="1"/>
              <a:t>A</a:t>
            </a:r>
            <a:r>
              <a:rPr kumimoji="0" lang="en-US" altLang="zh-CN"/>
              <a:t>1 is 741(The gain-bandwidth product of 741 is BWG=1.4MHz)</a:t>
            </a:r>
            <a:r>
              <a:rPr kumimoji="0" lang="zh-CN" altLang="en-US"/>
              <a:t>，</a:t>
            </a:r>
            <a:r>
              <a:rPr kumimoji="0" lang="en-US" altLang="zh-CN"/>
              <a:t>determine the sine wave </a:t>
            </a:r>
            <a:r>
              <a:rPr kumimoji="0" lang="en-US" altLang="zh-CN" i="1"/>
              <a:t>v</a:t>
            </a:r>
            <a:r>
              <a:rPr kumimoji="0" lang="en-US" altLang="zh-CN"/>
              <a:t>o1 is stable or not? if not, what is the minimum value of the gain-bandwidth product of 741</a:t>
            </a:r>
            <a:r>
              <a:rPr kumimoji="0" lang="zh-CN" altLang="en-US"/>
              <a:t>？ </a:t>
            </a:r>
          </a:p>
        </p:txBody>
      </p:sp>
      <p:sp>
        <p:nvSpPr>
          <p:cNvPr id="21509" name="Rectangle 3"/>
          <p:cNvSpPr>
            <a:spLocks noChangeArrowheads="1"/>
          </p:cNvSpPr>
          <p:nvPr/>
        </p:nvSpPr>
        <p:spPr bwMode="auto">
          <a:xfrm>
            <a:off x="0" y="2795588"/>
            <a:ext cx="9144000" cy="0"/>
          </a:xfrm>
          <a:prstGeom prst="rect">
            <a:avLst/>
          </a:prstGeom>
          <a:noFill/>
          <a:ln w="9525" algn="ctr">
            <a:noFill/>
            <a:miter lim="800000"/>
            <a:headEnd/>
            <a:tailEnd/>
          </a:ln>
        </p:spPr>
        <p:txBody>
          <a:bodyPr wrap="none" anchor="ctr">
            <a:spAutoFit/>
          </a:bodyPr>
          <a:lstStyle/>
          <a:p>
            <a:endParaRPr lang="zh-CN" altLang="en-US"/>
          </a:p>
        </p:txBody>
      </p:sp>
      <p:graphicFrame>
        <p:nvGraphicFramePr>
          <p:cNvPr id="21506" name="Object 4"/>
          <p:cNvGraphicFramePr>
            <a:graphicFrameLocks noChangeAspect="1"/>
          </p:cNvGraphicFramePr>
          <p:nvPr/>
        </p:nvGraphicFramePr>
        <p:xfrm>
          <a:off x="0" y="3789363"/>
          <a:ext cx="5795963" cy="2622550"/>
        </p:xfrm>
        <a:graphic>
          <a:graphicData uri="http://schemas.openxmlformats.org/presentationml/2006/ole">
            <p:oleObj spid="_x0000_s21506" name="图片" r:id="rId3" imgW="3705029" imgH="1551690" progId="Word.Picture.8">
              <p:embed/>
            </p:oleObj>
          </a:graphicData>
        </a:graphic>
      </p:graphicFrame>
      <p:grpSp>
        <p:nvGrpSpPr>
          <p:cNvPr id="21510" name="Group 5"/>
          <p:cNvGrpSpPr>
            <a:grpSpLocks/>
          </p:cNvGrpSpPr>
          <p:nvPr/>
        </p:nvGrpSpPr>
        <p:grpSpPr bwMode="auto">
          <a:xfrm>
            <a:off x="6227763" y="3644900"/>
            <a:ext cx="2665412" cy="1871663"/>
            <a:chOff x="6298" y="5131"/>
            <a:chExt cx="2050" cy="1627"/>
          </a:xfrm>
        </p:grpSpPr>
        <p:sp>
          <p:nvSpPr>
            <p:cNvPr id="21511" name="Text Box 6"/>
            <p:cNvSpPr txBox="1">
              <a:spLocks noChangeArrowheads="1"/>
            </p:cNvSpPr>
            <p:nvPr/>
          </p:nvSpPr>
          <p:spPr bwMode="auto">
            <a:xfrm>
              <a:off x="6488" y="6034"/>
              <a:ext cx="234" cy="312"/>
            </a:xfrm>
            <a:prstGeom prst="rect">
              <a:avLst/>
            </a:prstGeom>
            <a:noFill/>
            <a:ln w="12700">
              <a:noFill/>
              <a:miter lim="800000"/>
              <a:headEnd/>
              <a:tailEnd/>
            </a:ln>
          </p:spPr>
          <p:txBody>
            <a:bodyPr lIns="0" tIns="0" rIns="0" bIns="0"/>
            <a:lstStyle/>
            <a:p>
              <a:pPr algn="ctr">
                <a:spcBef>
                  <a:spcPct val="50000"/>
                </a:spcBef>
              </a:pPr>
              <a:r>
                <a:rPr kumimoji="0" lang="en-US" altLang="zh-CN" sz="1000" b="0">
                  <a:ea typeface="宋体" pitchFamily="2" charset="-122"/>
                </a:rPr>
                <a:t>0</a:t>
              </a:r>
              <a:endParaRPr kumimoji="0" lang="en-US" altLang="zh-CN" sz="2400"/>
            </a:p>
          </p:txBody>
        </p:sp>
        <p:grpSp>
          <p:nvGrpSpPr>
            <p:cNvPr id="21512" name="Group 7"/>
            <p:cNvGrpSpPr>
              <a:grpSpLocks/>
            </p:cNvGrpSpPr>
            <p:nvPr/>
          </p:nvGrpSpPr>
          <p:grpSpPr bwMode="auto">
            <a:xfrm>
              <a:off x="6691" y="5540"/>
              <a:ext cx="1316" cy="1005"/>
              <a:chOff x="8602" y="10860"/>
              <a:chExt cx="2124" cy="811"/>
            </a:xfrm>
          </p:grpSpPr>
          <p:sp>
            <p:nvSpPr>
              <p:cNvPr id="21519" name="Freeform 8"/>
              <p:cNvSpPr>
                <a:spLocks/>
              </p:cNvSpPr>
              <p:nvPr/>
            </p:nvSpPr>
            <p:spPr bwMode="auto">
              <a:xfrm>
                <a:off x="8602" y="10860"/>
                <a:ext cx="531" cy="409"/>
              </a:xfrm>
              <a:custGeom>
                <a:avLst/>
                <a:gdLst>
                  <a:gd name="T0" fmla="*/ 0 w 1080"/>
                  <a:gd name="T1" fmla="*/ 0 h 893"/>
                  <a:gd name="T2" fmla="*/ 0 w 1080"/>
                  <a:gd name="T3" fmla="*/ 0 h 893"/>
                  <a:gd name="T4" fmla="*/ 0 w 1080"/>
                  <a:gd name="T5" fmla="*/ 0 h 893"/>
                  <a:gd name="T6" fmla="*/ 0 60000 65536"/>
                  <a:gd name="T7" fmla="*/ 0 60000 65536"/>
                  <a:gd name="T8" fmla="*/ 0 60000 65536"/>
                  <a:gd name="T9" fmla="*/ 0 w 1080"/>
                  <a:gd name="T10" fmla="*/ 0 h 893"/>
                  <a:gd name="T11" fmla="*/ 1080 w 1080"/>
                  <a:gd name="T12" fmla="*/ 893 h 893"/>
                </a:gdLst>
                <a:ahLst/>
                <a:cxnLst>
                  <a:cxn ang="T6">
                    <a:pos x="T0" y="T1"/>
                  </a:cxn>
                  <a:cxn ang="T7">
                    <a:pos x="T2" y="T3"/>
                  </a:cxn>
                  <a:cxn ang="T8">
                    <a:pos x="T4" y="T5"/>
                  </a:cxn>
                </a:cxnLst>
                <a:rect l="T9" t="T10" r="T11" b="T12"/>
                <a:pathLst>
                  <a:path w="1080" h="893">
                    <a:moveTo>
                      <a:pt x="0" y="893"/>
                    </a:moveTo>
                    <a:cubicBezTo>
                      <a:pt x="180" y="447"/>
                      <a:pt x="360" y="2"/>
                      <a:pt x="540" y="1"/>
                    </a:cubicBezTo>
                    <a:cubicBezTo>
                      <a:pt x="720" y="0"/>
                      <a:pt x="900" y="443"/>
                      <a:pt x="1080" y="886"/>
                    </a:cubicBezTo>
                  </a:path>
                </a:pathLst>
              </a:custGeom>
              <a:noFill/>
              <a:ln w="15875">
                <a:solidFill>
                  <a:srgbClr val="000000"/>
                </a:solidFill>
                <a:round/>
                <a:headEnd/>
                <a:tailEnd/>
              </a:ln>
            </p:spPr>
            <p:txBody>
              <a:bodyPr/>
              <a:lstStyle/>
              <a:p>
                <a:endParaRPr lang="zh-CN" altLang="en-US"/>
              </a:p>
            </p:txBody>
          </p:sp>
          <p:sp>
            <p:nvSpPr>
              <p:cNvPr id="21520" name="Freeform 9"/>
              <p:cNvSpPr>
                <a:spLocks/>
              </p:cNvSpPr>
              <p:nvPr/>
            </p:nvSpPr>
            <p:spPr bwMode="auto">
              <a:xfrm>
                <a:off x="9663" y="10860"/>
                <a:ext cx="531" cy="409"/>
              </a:xfrm>
              <a:custGeom>
                <a:avLst/>
                <a:gdLst>
                  <a:gd name="T0" fmla="*/ 0 w 1080"/>
                  <a:gd name="T1" fmla="*/ 0 h 893"/>
                  <a:gd name="T2" fmla="*/ 0 w 1080"/>
                  <a:gd name="T3" fmla="*/ 0 h 893"/>
                  <a:gd name="T4" fmla="*/ 0 w 1080"/>
                  <a:gd name="T5" fmla="*/ 0 h 893"/>
                  <a:gd name="T6" fmla="*/ 0 60000 65536"/>
                  <a:gd name="T7" fmla="*/ 0 60000 65536"/>
                  <a:gd name="T8" fmla="*/ 0 60000 65536"/>
                  <a:gd name="T9" fmla="*/ 0 w 1080"/>
                  <a:gd name="T10" fmla="*/ 0 h 893"/>
                  <a:gd name="T11" fmla="*/ 1080 w 1080"/>
                  <a:gd name="T12" fmla="*/ 893 h 893"/>
                </a:gdLst>
                <a:ahLst/>
                <a:cxnLst>
                  <a:cxn ang="T6">
                    <a:pos x="T0" y="T1"/>
                  </a:cxn>
                  <a:cxn ang="T7">
                    <a:pos x="T2" y="T3"/>
                  </a:cxn>
                  <a:cxn ang="T8">
                    <a:pos x="T4" y="T5"/>
                  </a:cxn>
                </a:cxnLst>
                <a:rect l="T9" t="T10" r="T11" b="T12"/>
                <a:pathLst>
                  <a:path w="1080" h="893">
                    <a:moveTo>
                      <a:pt x="0" y="893"/>
                    </a:moveTo>
                    <a:cubicBezTo>
                      <a:pt x="180" y="447"/>
                      <a:pt x="360" y="2"/>
                      <a:pt x="540" y="1"/>
                    </a:cubicBezTo>
                    <a:cubicBezTo>
                      <a:pt x="720" y="0"/>
                      <a:pt x="900" y="443"/>
                      <a:pt x="1080" y="886"/>
                    </a:cubicBezTo>
                  </a:path>
                </a:pathLst>
              </a:custGeom>
              <a:noFill/>
              <a:ln w="15875">
                <a:solidFill>
                  <a:srgbClr val="000000"/>
                </a:solidFill>
                <a:round/>
                <a:headEnd/>
                <a:tailEnd/>
              </a:ln>
            </p:spPr>
            <p:txBody>
              <a:bodyPr/>
              <a:lstStyle/>
              <a:p>
                <a:endParaRPr lang="zh-CN" altLang="en-US"/>
              </a:p>
            </p:txBody>
          </p:sp>
          <p:sp>
            <p:nvSpPr>
              <p:cNvPr id="21521" name="Freeform 10"/>
              <p:cNvSpPr>
                <a:spLocks/>
              </p:cNvSpPr>
              <p:nvPr/>
            </p:nvSpPr>
            <p:spPr bwMode="auto">
              <a:xfrm flipV="1">
                <a:off x="9133" y="11262"/>
                <a:ext cx="531" cy="409"/>
              </a:xfrm>
              <a:custGeom>
                <a:avLst/>
                <a:gdLst>
                  <a:gd name="T0" fmla="*/ 0 w 1080"/>
                  <a:gd name="T1" fmla="*/ 0 h 893"/>
                  <a:gd name="T2" fmla="*/ 0 w 1080"/>
                  <a:gd name="T3" fmla="*/ 0 h 893"/>
                  <a:gd name="T4" fmla="*/ 0 w 1080"/>
                  <a:gd name="T5" fmla="*/ 0 h 893"/>
                  <a:gd name="T6" fmla="*/ 0 60000 65536"/>
                  <a:gd name="T7" fmla="*/ 0 60000 65536"/>
                  <a:gd name="T8" fmla="*/ 0 60000 65536"/>
                  <a:gd name="T9" fmla="*/ 0 w 1080"/>
                  <a:gd name="T10" fmla="*/ 0 h 893"/>
                  <a:gd name="T11" fmla="*/ 1080 w 1080"/>
                  <a:gd name="T12" fmla="*/ 893 h 893"/>
                </a:gdLst>
                <a:ahLst/>
                <a:cxnLst>
                  <a:cxn ang="T6">
                    <a:pos x="T0" y="T1"/>
                  </a:cxn>
                  <a:cxn ang="T7">
                    <a:pos x="T2" y="T3"/>
                  </a:cxn>
                  <a:cxn ang="T8">
                    <a:pos x="T4" y="T5"/>
                  </a:cxn>
                </a:cxnLst>
                <a:rect l="T9" t="T10" r="T11" b="T12"/>
                <a:pathLst>
                  <a:path w="1080" h="893">
                    <a:moveTo>
                      <a:pt x="0" y="893"/>
                    </a:moveTo>
                    <a:cubicBezTo>
                      <a:pt x="180" y="447"/>
                      <a:pt x="360" y="2"/>
                      <a:pt x="540" y="1"/>
                    </a:cubicBezTo>
                    <a:cubicBezTo>
                      <a:pt x="720" y="0"/>
                      <a:pt x="900" y="443"/>
                      <a:pt x="1080" y="886"/>
                    </a:cubicBezTo>
                  </a:path>
                </a:pathLst>
              </a:custGeom>
              <a:noFill/>
              <a:ln w="15875">
                <a:solidFill>
                  <a:srgbClr val="000000"/>
                </a:solidFill>
                <a:round/>
                <a:headEnd/>
                <a:tailEnd/>
              </a:ln>
            </p:spPr>
            <p:txBody>
              <a:bodyPr/>
              <a:lstStyle/>
              <a:p>
                <a:endParaRPr lang="zh-CN" altLang="en-US"/>
              </a:p>
            </p:txBody>
          </p:sp>
          <p:sp>
            <p:nvSpPr>
              <p:cNvPr id="21522" name="Freeform 11"/>
              <p:cNvSpPr>
                <a:spLocks/>
              </p:cNvSpPr>
              <p:nvPr/>
            </p:nvSpPr>
            <p:spPr bwMode="auto">
              <a:xfrm flipV="1">
                <a:off x="10195" y="11262"/>
                <a:ext cx="531" cy="409"/>
              </a:xfrm>
              <a:custGeom>
                <a:avLst/>
                <a:gdLst>
                  <a:gd name="T0" fmla="*/ 0 w 1080"/>
                  <a:gd name="T1" fmla="*/ 0 h 893"/>
                  <a:gd name="T2" fmla="*/ 0 w 1080"/>
                  <a:gd name="T3" fmla="*/ 0 h 893"/>
                  <a:gd name="T4" fmla="*/ 0 w 1080"/>
                  <a:gd name="T5" fmla="*/ 0 h 893"/>
                  <a:gd name="T6" fmla="*/ 0 60000 65536"/>
                  <a:gd name="T7" fmla="*/ 0 60000 65536"/>
                  <a:gd name="T8" fmla="*/ 0 60000 65536"/>
                  <a:gd name="T9" fmla="*/ 0 w 1080"/>
                  <a:gd name="T10" fmla="*/ 0 h 893"/>
                  <a:gd name="T11" fmla="*/ 1080 w 1080"/>
                  <a:gd name="T12" fmla="*/ 893 h 893"/>
                </a:gdLst>
                <a:ahLst/>
                <a:cxnLst>
                  <a:cxn ang="T6">
                    <a:pos x="T0" y="T1"/>
                  </a:cxn>
                  <a:cxn ang="T7">
                    <a:pos x="T2" y="T3"/>
                  </a:cxn>
                  <a:cxn ang="T8">
                    <a:pos x="T4" y="T5"/>
                  </a:cxn>
                </a:cxnLst>
                <a:rect l="T9" t="T10" r="T11" b="T12"/>
                <a:pathLst>
                  <a:path w="1080" h="893">
                    <a:moveTo>
                      <a:pt x="0" y="893"/>
                    </a:moveTo>
                    <a:cubicBezTo>
                      <a:pt x="180" y="447"/>
                      <a:pt x="360" y="2"/>
                      <a:pt x="540" y="1"/>
                    </a:cubicBezTo>
                    <a:cubicBezTo>
                      <a:pt x="720" y="0"/>
                      <a:pt x="900" y="443"/>
                      <a:pt x="1080" y="886"/>
                    </a:cubicBezTo>
                  </a:path>
                </a:pathLst>
              </a:custGeom>
              <a:noFill/>
              <a:ln w="15875">
                <a:solidFill>
                  <a:srgbClr val="000000"/>
                </a:solidFill>
                <a:round/>
                <a:headEnd/>
                <a:tailEnd/>
              </a:ln>
            </p:spPr>
            <p:txBody>
              <a:bodyPr/>
              <a:lstStyle/>
              <a:p>
                <a:endParaRPr lang="zh-CN" altLang="en-US"/>
              </a:p>
            </p:txBody>
          </p:sp>
        </p:grpSp>
        <p:sp>
          <p:nvSpPr>
            <p:cNvPr id="21513" name="Line 12"/>
            <p:cNvSpPr>
              <a:spLocks noChangeShapeType="1"/>
            </p:cNvSpPr>
            <p:nvPr/>
          </p:nvSpPr>
          <p:spPr bwMode="auto">
            <a:xfrm>
              <a:off x="6553" y="6043"/>
              <a:ext cx="1690" cy="0"/>
            </a:xfrm>
            <a:prstGeom prst="line">
              <a:avLst/>
            </a:prstGeom>
            <a:noFill/>
            <a:ln w="9525">
              <a:solidFill>
                <a:srgbClr val="000000"/>
              </a:solidFill>
              <a:round/>
              <a:headEnd/>
              <a:tailEnd type="triangle" w="med" len="med"/>
            </a:ln>
          </p:spPr>
          <p:txBody>
            <a:bodyPr/>
            <a:lstStyle/>
            <a:p>
              <a:endParaRPr lang="zh-CN" altLang="en-US"/>
            </a:p>
          </p:txBody>
        </p:sp>
        <p:sp>
          <p:nvSpPr>
            <p:cNvPr id="21514" name="Text Box 13"/>
            <p:cNvSpPr txBox="1">
              <a:spLocks noChangeArrowheads="1"/>
            </p:cNvSpPr>
            <p:nvPr/>
          </p:nvSpPr>
          <p:spPr bwMode="auto">
            <a:xfrm>
              <a:off x="8132" y="6043"/>
              <a:ext cx="216" cy="233"/>
            </a:xfrm>
            <a:prstGeom prst="rect">
              <a:avLst/>
            </a:prstGeom>
            <a:noFill/>
            <a:ln w="12700">
              <a:noFill/>
              <a:miter lim="800000"/>
              <a:headEnd/>
              <a:tailEnd/>
            </a:ln>
          </p:spPr>
          <p:txBody>
            <a:bodyPr lIns="0" tIns="0" rIns="0" bIns="0"/>
            <a:lstStyle/>
            <a:p>
              <a:pPr algn="ctr">
                <a:spcBef>
                  <a:spcPct val="50000"/>
                </a:spcBef>
              </a:pPr>
              <a:r>
                <a:rPr kumimoji="0" lang="en-US" altLang="zh-CN" sz="1000" b="0" i="1">
                  <a:ea typeface="宋体" pitchFamily="2" charset="-122"/>
                </a:rPr>
                <a:t>t</a:t>
              </a:r>
              <a:endParaRPr kumimoji="0" lang="en-US" altLang="zh-CN" sz="2400"/>
            </a:p>
          </p:txBody>
        </p:sp>
        <p:sp>
          <p:nvSpPr>
            <p:cNvPr id="21515" name="Text Box 14"/>
            <p:cNvSpPr txBox="1">
              <a:spLocks noChangeArrowheads="1"/>
            </p:cNvSpPr>
            <p:nvPr/>
          </p:nvSpPr>
          <p:spPr bwMode="auto">
            <a:xfrm>
              <a:off x="6343" y="5131"/>
              <a:ext cx="308" cy="365"/>
            </a:xfrm>
            <a:prstGeom prst="rect">
              <a:avLst/>
            </a:prstGeom>
            <a:noFill/>
            <a:ln w="12700">
              <a:noFill/>
              <a:miter lim="800000"/>
              <a:headEnd/>
              <a:tailEnd/>
            </a:ln>
          </p:spPr>
          <p:txBody>
            <a:bodyPr lIns="0" tIns="0" rIns="0" bIns="0"/>
            <a:lstStyle/>
            <a:p>
              <a:pPr algn="ctr">
                <a:spcBef>
                  <a:spcPct val="50000"/>
                </a:spcBef>
              </a:pPr>
              <a:r>
                <a:rPr kumimoji="0" lang="en-US" altLang="zh-CN" sz="1000" b="0" i="1">
                  <a:ea typeface="宋体" pitchFamily="2" charset="-122"/>
                </a:rPr>
                <a:t>v</a:t>
              </a:r>
              <a:r>
                <a:rPr kumimoji="0" lang="en-US" altLang="zh-CN" sz="700" b="0" baseline="-25000">
                  <a:ea typeface="宋体" pitchFamily="2" charset="-122"/>
                </a:rPr>
                <a:t>O1</a:t>
              </a:r>
              <a:r>
                <a:rPr kumimoji="0" lang="en-US" altLang="zh-CN" sz="1000" b="0" baseline="-25000">
                  <a:ea typeface="宋体" pitchFamily="2" charset="-122"/>
                </a:rPr>
                <a:t> </a:t>
              </a:r>
              <a:endParaRPr kumimoji="0" lang="en-US" altLang="zh-CN" sz="2400"/>
            </a:p>
          </p:txBody>
        </p:sp>
        <p:sp>
          <p:nvSpPr>
            <p:cNvPr id="21516" name="Text Box 15"/>
            <p:cNvSpPr txBox="1">
              <a:spLocks noChangeArrowheads="1"/>
            </p:cNvSpPr>
            <p:nvPr/>
          </p:nvSpPr>
          <p:spPr bwMode="auto">
            <a:xfrm>
              <a:off x="6373" y="5423"/>
              <a:ext cx="308" cy="204"/>
            </a:xfrm>
            <a:prstGeom prst="rect">
              <a:avLst/>
            </a:prstGeom>
            <a:noFill/>
            <a:ln w="12700">
              <a:noFill/>
              <a:miter lim="800000"/>
              <a:headEnd/>
              <a:tailEnd/>
            </a:ln>
          </p:spPr>
          <p:txBody>
            <a:bodyPr lIns="0" tIns="0" rIns="0" bIns="0"/>
            <a:lstStyle/>
            <a:p>
              <a:pPr algn="ctr">
                <a:spcBef>
                  <a:spcPct val="50000"/>
                </a:spcBef>
              </a:pPr>
              <a:r>
                <a:rPr kumimoji="0" lang="en-US" altLang="zh-CN" sz="1000" b="0">
                  <a:ea typeface="宋体" pitchFamily="2" charset="-122"/>
                </a:rPr>
                <a:t>6V</a:t>
              </a:r>
              <a:endParaRPr kumimoji="0" lang="en-US" altLang="zh-CN" sz="2400"/>
            </a:p>
          </p:txBody>
        </p:sp>
        <p:sp>
          <p:nvSpPr>
            <p:cNvPr id="21517" name="Text Box 16"/>
            <p:cNvSpPr txBox="1">
              <a:spLocks noChangeArrowheads="1"/>
            </p:cNvSpPr>
            <p:nvPr/>
          </p:nvSpPr>
          <p:spPr bwMode="auto">
            <a:xfrm>
              <a:off x="6298" y="6446"/>
              <a:ext cx="420" cy="312"/>
            </a:xfrm>
            <a:prstGeom prst="rect">
              <a:avLst/>
            </a:prstGeom>
            <a:noFill/>
            <a:ln w="12700">
              <a:noFill/>
              <a:miter lim="800000"/>
              <a:headEnd/>
              <a:tailEnd/>
            </a:ln>
          </p:spPr>
          <p:txBody>
            <a:bodyPr lIns="0" tIns="0" rIns="0" bIns="0"/>
            <a:lstStyle/>
            <a:p>
              <a:pPr algn="ctr">
                <a:spcBef>
                  <a:spcPct val="50000"/>
                </a:spcBef>
              </a:pPr>
              <a:r>
                <a:rPr kumimoji="0" lang="en-US" altLang="zh-CN" sz="1000" b="0">
                  <a:ea typeface="宋体" pitchFamily="2" charset="-122"/>
                </a:rPr>
                <a:t>-6V</a:t>
              </a:r>
              <a:endParaRPr kumimoji="0" lang="en-US" altLang="zh-CN" sz="2400"/>
            </a:p>
          </p:txBody>
        </p:sp>
        <p:sp>
          <p:nvSpPr>
            <p:cNvPr id="21518" name="Line 17"/>
            <p:cNvSpPr>
              <a:spLocks noChangeShapeType="1"/>
            </p:cNvSpPr>
            <p:nvPr/>
          </p:nvSpPr>
          <p:spPr bwMode="auto">
            <a:xfrm>
              <a:off x="6690" y="6545"/>
              <a:ext cx="1346" cy="1"/>
            </a:xfrm>
            <a:prstGeom prst="line">
              <a:avLst/>
            </a:prstGeom>
            <a:noFill/>
            <a:ln w="6350">
              <a:solidFill>
                <a:srgbClr val="000000"/>
              </a:solidFill>
              <a:prstDash val="dash"/>
              <a:round/>
              <a:headEnd/>
              <a:tailEnd/>
            </a:ln>
          </p:spPr>
          <p:txBody>
            <a:bodyPr/>
            <a:lstStyle/>
            <a:p>
              <a:endParaRPr lang="zh-CN" altLang="en-US"/>
            </a:p>
          </p:txBody>
        </p:sp>
      </p:gr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2531" name="灯片编号占位符 3"/>
          <p:cNvSpPr>
            <a:spLocks noGrp="1"/>
          </p:cNvSpPr>
          <p:nvPr>
            <p:ph type="sldNum" sz="quarter" idx="12"/>
          </p:nvPr>
        </p:nvSpPr>
        <p:spPr>
          <a:noFill/>
        </p:spPr>
        <p:txBody>
          <a:bodyPr/>
          <a:lstStyle/>
          <a:p>
            <a:fld id="{CE025F37-8BA9-4C89-A8C9-619E30044E72}" type="slidenum">
              <a:rPr lang="zh-CN" altLang="en-US" smtClean="0"/>
              <a:pPr/>
              <a:t>34</a:t>
            </a:fld>
            <a:endParaRPr lang="en-US" altLang="zh-CN" smtClean="0"/>
          </a:p>
        </p:txBody>
      </p:sp>
      <p:sp>
        <p:nvSpPr>
          <p:cNvPr id="22532" name="Text Box 2"/>
          <p:cNvSpPr txBox="1">
            <a:spLocks noChangeArrowheads="1"/>
          </p:cNvSpPr>
          <p:nvPr/>
        </p:nvSpPr>
        <p:spPr bwMode="auto">
          <a:xfrm>
            <a:off x="142875" y="0"/>
            <a:ext cx="8893175" cy="2225675"/>
          </a:xfrm>
          <a:prstGeom prst="rect">
            <a:avLst/>
          </a:prstGeom>
          <a:noFill/>
          <a:ln w="9525" algn="ctr">
            <a:noFill/>
            <a:miter lim="800000"/>
            <a:headEnd/>
            <a:tailEnd/>
          </a:ln>
        </p:spPr>
        <p:txBody>
          <a:bodyPr>
            <a:spAutoFit/>
          </a:bodyPr>
          <a:lstStyle/>
          <a:p>
            <a:r>
              <a:rPr kumimoji="0" lang="en-US" altLang="zh-CN"/>
              <a:t>7.</a:t>
            </a:r>
            <a:r>
              <a:rPr kumimoji="0" lang="zh-CN" altLang="en-US"/>
              <a:t>（</a:t>
            </a:r>
            <a:r>
              <a:rPr kumimoji="0" lang="en-US" altLang="zh-CN"/>
              <a:t>10 points</a:t>
            </a:r>
            <a:r>
              <a:rPr kumimoji="0" lang="zh-CN" altLang="en-US"/>
              <a:t>）</a:t>
            </a:r>
          </a:p>
          <a:p>
            <a:r>
              <a:rPr kumimoji="0" lang="en-US" altLang="zh-CN"/>
              <a:t>The saturated output voltages are </a:t>
            </a:r>
            <a:r>
              <a:rPr kumimoji="0" lang="en-US" altLang="zh-CN">
                <a:sym typeface="Symbol" pitchFamily="18" charset="2"/>
              </a:rPr>
              <a:t></a:t>
            </a:r>
            <a:r>
              <a:rPr kumimoji="0" lang="en-US" altLang="zh-CN" i="1"/>
              <a:t>V</a:t>
            </a:r>
            <a:r>
              <a:rPr kumimoji="0" lang="en-US" altLang="zh-CN" baseline="-25000"/>
              <a:t>P</a:t>
            </a:r>
            <a:r>
              <a:rPr kumimoji="0" lang="en-US" altLang="zh-CN"/>
              <a:t> = </a:t>
            </a:r>
            <a:r>
              <a:rPr kumimoji="0" lang="en-US" altLang="zh-CN">
                <a:sym typeface="Symbol" pitchFamily="18" charset="2"/>
              </a:rPr>
              <a:t></a:t>
            </a:r>
            <a:r>
              <a:rPr kumimoji="0" lang="en-US" altLang="zh-CN"/>
              <a:t>12V for the Schmitt trigger in Figure 7, and </a:t>
            </a:r>
            <a:r>
              <a:rPr kumimoji="0" lang="en-US" altLang="zh-CN" i="1"/>
              <a:t>V</a:t>
            </a:r>
            <a:r>
              <a:rPr kumimoji="0" lang="en-US" altLang="zh-CN" baseline="-25000"/>
              <a:t>Z</a:t>
            </a:r>
            <a:r>
              <a:rPr kumimoji="0" lang="en-US" altLang="zh-CN"/>
              <a:t>=5.3V for the Zener diode D</a:t>
            </a:r>
            <a:r>
              <a:rPr kumimoji="0" lang="en-US" altLang="zh-CN" baseline="-25000"/>
              <a:t>Z</a:t>
            </a:r>
            <a:r>
              <a:rPr kumimoji="0" lang="en-US" altLang="zh-CN"/>
              <a:t>, assume the op-amp A is ideal.</a:t>
            </a:r>
          </a:p>
          <a:p>
            <a:r>
              <a:rPr kumimoji="0" lang="en-US" altLang="zh-CN"/>
              <a:t>(1) If </a:t>
            </a:r>
            <a:r>
              <a:rPr kumimoji="0" lang="en-US" altLang="zh-CN" i="1"/>
              <a:t>V</a:t>
            </a:r>
            <a:r>
              <a:rPr kumimoji="0" lang="en-US" altLang="zh-CN" baseline="-25000"/>
              <a:t>REF</a:t>
            </a:r>
            <a:r>
              <a:rPr kumimoji="0" lang="en-US" altLang="zh-CN"/>
              <a:t> = </a:t>
            </a:r>
            <a:r>
              <a:rPr kumimoji="0" lang="en-US" altLang="zh-CN">
                <a:sym typeface="Symbol" pitchFamily="18" charset="2"/>
              </a:rPr>
              <a:t></a:t>
            </a:r>
            <a:r>
              <a:rPr kumimoji="0" lang="en-US" altLang="zh-CN"/>
              <a:t>10V, </a:t>
            </a:r>
            <a:r>
              <a:rPr kumimoji="0" lang="en-US" altLang="zh-CN" i="1"/>
              <a:t>R</a:t>
            </a:r>
            <a:r>
              <a:rPr kumimoji="0" lang="en-US" altLang="zh-CN" baseline="-25000"/>
              <a:t>1</a:t>
            </a:r>
            <a:r>
              <a:rPr kumimoji="0" lang="en-US" altLang="zh-CN" i="1"/>
              <a:t> </a:t>
            </a:r>
            <a:r>
              <a:rPr kumimoji="0" lang="en-US" altLang="zh-CN"/>
              <a:t>=</a:t>
            </a:r>
            <a:r>
              <a:rPr kumimoji="0" lang="en-US" altLang="zh-CN" i="1"/>
              <a:t> R</a:t>
            </a:r>
            <a:r>
              <a:rPr kumimoji="0" lang="en-US" altLang="zh-CN" baseline="-25000"/>
              <a:t>2</a:t>
            </a:r>
            <a:r>
              <a:rPr kumimoji="0" lang="en-US" altLang="zh-CN" i="1"/>
              <a:t> </a:t>
            </a:r>
            <a:r>
              <a:rPr kumimoji="0" lang="en-US" altLang="zh-CN"/>
              <a:t>=</a:t>
            </a:r>
            <a:r>
              <a:rPr kumimoji="0" lang="en-US" altLang="zh-CN" i="1"/>
              <a:t> R</a:t>
            </a:r>
            <a:r>
              <a:rPr kumimoji="0" lang="en-US" altLang="zh-CN" baseline="-25000"/>
              <a:t>3</a:t>
            </a:r>
            <a:r>
              <a:rPr kumimoji="0" lang="en-US" altLang="zh-CN" i="1"/>
              <a:t> </a:t>
            </a:r>
            <a:r>
              <a:rPr kumimoji="0" lang="en-US" altLang="zh-CN"/>
              <a:t>=10k</a:t>
            </a:r>
            <a:r>
              <a:rPr kumimoji="0" lang="en-US" altLang="zh-CN">
                <a:sym typeface="Symbol" pitchFamily="18" charset="2"/>
              </a:rPr>
              <a:t></a:t>
            </a:r>
            <a:r>
              <a:rPr kumimoji="0" lang="en-US" altLang="zh-CN"/>
              <a:t>, derive the expressions for the crossover voltages </a:t>
            </a:r>
            <a:r>
              <a:rPr kumimoji="0" lang="en-US" altLang="zh-CN" i="1"/>
              <a:t>V</a:t>
            </a:r>
            <a:r>
              <a:rPr kumimoji="0" lang="en-US" altLang="zh-CN" baseline="-25000"/>
              <a:t>TH</a:t>
            </a:r>
            <a:r>
              <a:rPr kumimoji="0" lang="en-US" altLang="zh-CN"/>
              <a:t> and </a:t>
            </a:r>
            <a:r>
              <a:rPr kumimoji="0" lang="en-US" altLang="zh-CN" i="1"/>
              <a:t>V</a:t>
            </a:r>
            <a:r>
              <a:rPr kumimoji="0" lang="en-US" altLang="zh-CN" baseline="-25000"/>
              <a:t>TL</a:t>
            </a:r>
            <a:r>
              <a:rPr kumimoji="0" lang="en-US" altLang="zh-CN"/>
              <a:t>, , and determine the switching point </a:t>
            </a:r>
            <a:r>
              <a:rPr kumimoji="0" lang="en-US" altLang="zh-CN" i="1"/>
              <a:t>V</a:t>
            </a:r>
            <a:r>
              <a:rPr kumimoji="0" lang="en-US" altLang="zh-CN" baseline="-25000"/>
              <a:t>S</a:t>
            </a:r>
            <a:r>
              <a:rPr kumimoji="0" lang="en-US" altLang="zh-CN"/>
              <a:t> and the hysteresis width ?</a:t>
            </a:r>
          </a:p>
          <a:p>
            <a:r>
              <a:rPr kumimoji="0" lang="en-US" altLang="zh-CN"/>
              <a:t>(3) Sketch the voltage transfer characteristics. </a:t>
            </a:r>
            <a:endParaRPr kumimoji="0" lang="zh-CN" altLang="en-US"/>
          </a:p>
        </p:txBody>
      </p:sp>
      <p:sp>
        <p:nvSpPr>
          <p:cNvPr id="22533" name="Rectangle 3"/>
          <p:cNvSpPr>
            <a:spLocks noChangeArrowheads="1"/>
          </p:cNvSpPr>
          <p:nvPr/>
        </p:nvSpPr>
        <p:spPr bwMode="auto">
          <a:xfrm>
            <a:off x="0" y="2747963"/>
            <a:ext cx="9144000" cy="0"/>
          </a:xfrm>
          <a:prstGeom prst="rect">
            <a:avLst/>
          </a:prstGeom>
          <a:noFill/>
          <a:ln w="9525" algn="ctr">
            <a:noFill/>
            <a:miter lim="800000"/>
            <a:headEnd/>
            <a:tailEnd/>
          </a:ln>
        </p:spPr>
        <p:txBody>
          <a:bodyPr wrap="none" anchor="ctr">
            <a:spAutoFit/>
          </a:bodyPr>
          <a:lstStyle/>
          <a:p>
            <a:endParaRPr lang="zh-CN" altLang="en-US"/>
          </a:p>
        </p:txBody>
      </p:sp>
      <p:graphicFrame>
        <p:nvGraphicFramePr>
          <p:cNvPr id="22530" name="Object 4"/>
          <p:cNvGraphicFramePr>
            <a:graphicFrameLocks noChangeAspect="1"/>
          </p:cNvGraphicFramePr>
          <p:nvPr/>
        </p:nvGraphicFramePr>
        <p:xfrm>
          <a:off x="4787900" y="2205038"/>
          <a:ext cx="3960813" cy="3128962"/>
        </p:xfrm>
        <a:graphic>
          <a:graphicData uri="http://schemas.openxmlformats.org/presentationml/2006/ole">
            <p:oleObj spid="_x0000_s22530" name="图片" r:id="rId3" imgW="1724025" imgH="1362075" progId="Word.Picture.8">
              <p:embed/>
            </p:oleObj>
          </a:graphicData>
        </a:graphic>
      </p:graphicFrame>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3555" name="灯片编号占位符 3"/>
          <p:cNvSpPr>
            <a:spLocks noGrp="1"/>
          </p:cNvSpPr>
          <p:nvPr>
            <p:ph type="sldNum" sz="quarter" idx="12"/>
          </p:nvPr>
        </p:nvSpPr>
        <p:spPr>
          <a:noFill/>
        </p:spPr>
        <p:txBody>
          <a:bodyPr/>
          <a:lstStyle/>
          <a:p>
            <a:fld id="{AD220A20-EAD2-4294-B9FC-B8F4E31D6FD7}" type="slidenum">
              <a:rPr lang="zh-CN" altLang="en-US" smtClean="0"/>
              <a:pPr/>
              <a:t>35</a:t>
            </a:fld>
            <a:endParaRPr lang="en-US" altLang="zh-CN" smtClean="0"/>
          </a:p>
        </p:txBody>
      </p:sp>
      <p:sp>
        <p:nvSpPr>
          <p:cNvPr id="23556" name="Text Box 2"/>
          <p:cNvSpPr txBox="1">
            <a:spLocks noChangeArrowheads="1"/>
          </p:cNvSpPr>
          <p:nvPr/>
        </p:nvSpPr>
        <p:spPr bwMode="auto">
          <a:xfrm>
            <a:off x="0" y="50800"/>
            <a:ext cx="8893175" cy="2895600"/>
          </a:xfrm>
          <a:prstGeom prst="rect">
            <a:avLst/>
          </a:prstGeom>
          <a:noFill/>
          <a:ln w="9525" algn="ctr">
            <a:noFill/>
            <a:miter lim="800000"/>
            <a:headEnd/>
            <a:tailEnd/>
          </a:ln>
        </p:spPr>
        <p:txBody>
          <a:bodyPr>
            <a:spAutoFit/>
          </a:bodyPr>
          <a:lstStyle/>
          <a:p>
            <a:r>
              <a:rPr kumimoji="0" lang="en-US" altLang="zh-CN" sz="2400"/>
              <a:t>8.</a:t>
            </a:r>
            <a:r>
              <a:rPr kumimoji="0" lang="zh-CN" altLang="en-US" sz="2400"/>
              <a:t>（</a:t>
            </a:r>
            <a:r>
              <a:rPr kumimoji="0" lang="en-US" altLang="zh-CN" sz="2400"/>
              <a:t>9 points</a:t>
            </a:r>
            <a:r>
              <a:rPr kumimoji="0" lang="zh-CN" altLang="en-US" sz="2400"/>
              <a:t>）</a:t>
            </a:r>
          </a:p>
          <a:p>
            <a:r>
              <a:rPr kumimoji="0" lang="en-US" altLang="zh-CN"/>
              <a:t>The voltage regulator is shown in Figure 8, the input voltage </a:t>
            </a:r>
            <a:r>
              <a:rPr kumimoji="0" lang="en-US" altLang="zh-CN" i="1"/>
              <a:t>V</a:t>
            </a:r>
            <a:r>
              <a:rPr kumimoji="0" lang="en-US" altLang="zh-CN"/>
              <a:t>+ = 25V</a:t>
            </a:r>
            <a:r>
              <a:rPr kumimoji="0" lang="zh-CN" altLang="en-US"/>
              <a:t>，</a:t>
            </a:r>
            <a:r>
              <a:rPr kumimoji="0" lang="en-US" altLang="zh-CN"/>
              <a:t>and </a:t>
            </a:r>
            <a:r>
              <a:rPr kumimoji="0" lang="en-US" altLang="zh-CN" i="1"/>
              <a:t>R</a:t>
            </a:r>
            <a:r>
              <a:rPr kumimoji="0" lang="en-US" altLang="zh-CN" baseline="-25000"/>
              <a:t>1</a:t>
            </a:r>
            <a:r>
              <a:rPr kumimoji="0" lang="en-US" altLang="zh-CN"/>
              <a:t>=</a:t>
            </a:r>
            <a:r>
              <a:rPr kumimoji="0" lang="en-US" altLang="zh-CN" i="1"/>
              <a:t>R</a:t>
            </a:r>
            <a:r>
              <a:rPr kumimoji="0" lang="en-US" altLang="zh-CN" baseline="-25000"/>
              <a:t>3</a:t>
            </a:r>
            <a:r>
              <a:rPr kumimoji="0" lang="en-US" altLang="zh-CN" i="1"/>
              <a:t> </a:t>
            </a:r>
            <a:r>
              <a:rPr kumimoji="0" lang="en-US" altLang="zh-CN"/>
              <a:t>=1k</a:t>
            </a:r>
            <a:r>
              <a:rPr kumimoji="0" lang="en-US" altLang="zh-CN">
                <a:sym typeface="Symbol" pitchFamily="18" charset="2"/>
              </a:rPr>
              <a:t></a:t>
            </a:r>
            <a:r>
              <a:rPr kumimoji="0" lang="zh-CN" altLang="en-US"/>
              <a:t>，</a:t>
            </a:r>
            <a:r>
              <a:rPr kumimoji="0" lang="en-US" altLang="zh-CN" i="1"/>
              <a:t>R</a:t>
            </a:r>
            <a:r>
              <a:rPr kumimoji="0" lang="en-US" altLang="zh-CN" baseline="-25000"/>
              <a:t>2</a:t>
            </a:r>
            <a:r>
              <a:rPr kumimoji="0" lang="en-US" altLang="zh-CN" i="1"/>
              <a:t> </a:t>
            </a:r>
            <a:r>
              <a:rPr kumimoji="0" lang="en-US" altLang="zh-CN"/>
              <a:t>=2k</a:t>
            </a:r>
            <a:r>
              <a:rPr kumimoji="0" lang="en-US" altLang="zh-CN">
                <a:sym typeface="Symbol" pitchFamily="18" charset="2"/>
              </a:rPr>
              <a:t></a:t>
            </a:r>
            <a:r>
              <a:rPr kumimoji="0" lang="zh-CN" altLang="en-US"/>
              <a:t>。</a:t>
            </a:r>
            <a:r>
              <a:rPr kumimoji="0" lang="en-US" altLang="zh-CN"/>
              <a:t>The transistor parameters are </a:t>
            </a:r>
            <a:r>
              <a:rPr kumimoji="0" lang="en-US" altLang="zh-CN" i="1">
                <a:sym typeface="Symbol" pitchFamily="18" charset="2"/>
              </a:rPr>
              <a:t></a:t>
            </a:r>
            <a:r>
              <a:rPr kumimoji="0" lang="en-US" altLang="zh-CN"/>
              <a:t> = 100 and </a:t>
            </a:r>
            <a:r>
              <a:rPr kumimoji="0" lang="en-US" altLang="zh-CN" i="1"/>
              <a:t>V</a:t>
            </a:r>
            <a:r>
              <a:rPr kumimoji="0" lang="en-US" altLang="zh-CN" baseline="-25000"/>
              <a:t>BE(on)</a:t>
            </a:r>
            <a:r>
              <a:rPr kumimoji="0" lang="en-US" altLang="zh-CN"/>
              <a:t> = 0.7V. The op-amp A has a infinite open-loop gain </a:t>
            </a:r>
            <a:r>
              <a:rPr kumimoji="0" lang="en-US" altLang="zh-CN" i="1"/>
              <a:t>A</a:t>
            </a:r>
            <a:r>
              <a:rPr kumimoji="0" lang="en-US" altLang="zh-CN" baseline="-25000"/>
              <a:t>od</a:t>
            </a:r>
            <a:r>
              <a:rPr kumimoji="0" lang="zh-CN" altLang="en-US"/>
              <a:t>＝</a:t>
            </a:r>
            <a:r>
              <a:rPr kumimoji="0" lang="zh-CN" altLang="en-US">
                <a:sym typeface="Symbol" pitchFamily="18" charset="2"/>
              </a:rPr>
              <a:t></a:t>
            </a:r>
            <a:r>
              <a:rPr kumimoji="0" lang="en-US" altLang="zh-CN"/>
              <a:t>. The Zener voltage is </a:t>
            </a:r>
            <a:r>
              <a:rPr kumimoji="0" lang="en-US" altLang="zh-CN" i="1"/>
              <a:t>V</a:t>
            </a:r>
            <a:r>
              <a:rPr kumimoji="0" lang="en-US" altLang="zh-CN" baseline="-25000"/>
              <a:t>Z</a:t>
            </a:r>
            <a:r>
              <a:rPr kumimoji="0" lang="en-US" altLang="zh-CN"/>
              <a:t> = 5V</a:t>
            </a:r>
            <a:r>
              <a:rPr kumimoji="0" lang="zh-CN" altLang="en-US"/>
              <a:t>，</a:t>
            </a:r>
            <a:r>
              <a:rPr kumimoji="0" lang="en-US" altLang="zh-CN"/>
              <a:t>and the Zener resistance is </a:t>
            </a:r>
            <a:r>
              <a:rPr kumimoji="0" lang="en-US" altLang="zh-CN" i="1"/>
              <a:t>r</a:t>
            </a:r>
            <a:r>
              <a:rPr kumimoji="0" lang="en-US" altLang="zh-CN" baseline="-25000"/>
              <a:t>z</a:t>
            </a:r>
            <a:r>
              <a:rPr kumimoji="0" lang="en-US" altLang="zh-CN"/>
              <a:t> = 0.</a:t>
            </a:r>
          </a:p>
          <a:p>
            <a:r>
              <a:rPr kumimoji="0" lang="en-US" altLang="zh-CN"/>
              <a:t>(1) There are three mistakes in the figure in all, find and correct them in the figure.</a:t>
            </a:r>
          </a:p>
          <a:p>
            <a:r>
              <a:rPr kumimoji="0" lang="en-US" altLang="zh-CN"/>
              <a:t>(2) For </a:t>
            </a:r>
            <a:r>
              <a:rPr kumimoji="0" lang="en-US" altLang="zh-CN" i="1"/>
              <a:t>I</a:t>
            </a:r>
            <a:r>
              <a:rPr kumimoji="0" lang="en-US" altLang="zh-CN" baseline="-25000"/>
              <a:t>Z</a:t>
            </a:r>
            <a:r>
              <a:rPr kumimoji="0" lang="en-US" altLang="zh-CN"/>
              <a:t> = 10mA</a:t>
            </a:r>
            <a:r>
              <a:rPr kumimoji="0" lang="zh-CN" altLang="en-US"/>
              <a:t>，</a:t>
            </a:r>
            <a:r>
              <a:rPr kumimoji="0" lang="en-US" altLang="zh-CN"/>
              <a:t>find the value of </a:t>
            </a:r>
            <a:r>
              <a:rPr kumimoji="0" lang="en-US" altLang="zh-CN" i="1"/>
              <a:t>R</a:t>
            </a:r>
            <a:r>
              <a:rPr kumimoji="0" lang="en-US" altLang="zh-CN" baseline="-25000"/>
              <a:t>4</a:t>
            </a:r>
            <a:r>
              <a:rPr kumimoji="0" lang="en-US" altLang="zh-CN"/>
              <a:t>.</a:t>
            </a:r>
          </a:p>
          <a:p>
            <a:r>
              <a:rPr kumimoji="0" lang="en-US" altLang="zh-CN"/>
              <a:t>(3) Determine the value range of the output voltage </a:t>
            </a:r>
            <a:r>
              <a:rPr kumimoji="0" lang="en-US" altLang="zh-CN" i="1"/>
              <a:t>V</a:t>
            </a:r>
            <a:r>
              <a:rPr kumimoji="0" lang="en-US" altLang="zh-CN"/>
              <a:t>o. </a:t>
            </a:r>
            <a:endParaRPr kumimoji="0" lang="zh-CN" altLang="en-US"/>
          </a:p>
        </p:txBody>
      </p:sp>
      <p:sp>
        <p:nvSpPr>
          <p:cNvPr id="23557" name="Rectangle 3"/>
          <p:cNvSpPr>
            <a:spLocks noChangeArrowheads="1"/>
          </p:cNvSpPr>
          <p:nvPr/>
        </p:nvSpPr>
        <p:spPr bwMode="auto">
          <a:xfrm>
            <a:off x="0" y="2652713"/>
            <a:ext cx="9144000" cy="0"/>
          </a:xfrm>
          <a:prstGeom prst="rect">
            <a:avLst/>
          </a:prstGeom>
          <a:noFill/>
          <a:ln w="9525" algn="ctr">
            <a:noFill/>
            <a:miter lim="800000"/>
            <a:headEnd/>
            <a:tailEnd/>
          </a:ln>
        </p:spPr>
        <p:txBody>
          <a:bodyPr wrap="none" anchor="ctr">
            <a:spAutoFit/>
          </a:bodyPr>
          <a:lstStyle/>
          <a:p>
            <a:endParaRPr lang="zh-CN" altLang="en-US"/>
          </a:p>
        </p:txBody>
      </p:sp>
      <p:graphicFrame>
        <p:nvGraphicFramePr>
          <p:cNvPr id="23554" name="Object 4"/>
          <p:cNvGraphicFramePr>
            <a:graphicFrameLocks noChangeAspect="1"/>
          </p:cNvGraphicFramePr>
          <p:nvPr/>
        </p:nvGraphicFramePr>
        <p:xfrm>
          <a:off x="485775" y="2997200"/>
          <a:ext cx="8172450" cy="2940050"/>
        </p:xfrm>
        <a:graphic>
          <a:graphicData uri="http://schemas.openxmlformats.org/presentationml/2006/ole">
            <p:oleObj spid="_x0000_s23554" name="图片" r:id="rId3" imgW="4314913" imgH="1551690" progId="Word.Picture.8">
              <p:embed/>
            </p:oleObj>
          </a:graphicData>
        </a:graphic>
      </p:graphicFrame>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6322" name="标题 2"/>
          <p:cNvSpPr>
            <a:spLocks noGrp="1"/>
          </p:cNvSpPr>
          <p:nvPr>
            <p:ph type="title"/>
          </p:nvPr>
        </p:nvSpPr>
        <p:spPr/>
        <p:txBody>
          <a:bodyPr/>
          <a:lstStyle/>
          <a:p>
            <a:r>
              <a:rPr lang="zh-CN" altLang="en-US" smtClean="0"/>
              <a:t>以下为草稿</a:t>
            </a:r>
          </a:p>
        </p:txBody>
      </p:sp>
      <p:sp>
        <p:nvSpPr>
          <p:cNvPr id="56323" name="灯片编号占位符 1"/>
          <p:cNvSpPr>
            <a:spLocks noGrp="1"/>
          </p:cNvSpPr>
          <p:nvPr>
            <p:ph type="sldNum" sz="quarter" idx="12"/>
          </p:nvPr>
        </p:nvSpPr>
        <p:spPr>
          <a:noFill/>
        </p:spPr>
        <p:txBody>
          <a:bodyPr/>
          <a:lstStyle/>
          <a:p>
            <a:fld id="{1B8327BD-AC73-4A08-8D01-98B2C8C7D32A}" type="slidenum">
              <a:rPr lang="zh-CN" altLang="en-US" smtClean="0"/>
              <a:pPr/>
              <a:t>36</a:t>
            </a:fld>
            <a:endParaRPr lang="en-US" altLang="zh-CN" smtClean="0"/>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灯片编号占位符 3"/>
          <p:cNvSpPr>
            <a:spLocks noGrp="1"/>
          </p:cNvSpPr>
          <p:nvPr>
            <p:ph type="sldNum" sz="quarter" idx="12"/>
          </p:nvPr>
        </p:nvSpPr>
        <p:spPr>
          <a:noFill/>
        </p:spPr>
        <p:txBody>
          <a:bodyPr/>
          <a:lstStyle/>
          <a:p>
            <a:fld id="{77CB227C-85B4-4D4E-8E6C-9CD15537A32B}" type="slidenum">
              <a:rPr lang="zh-CN" altLang="en-US" smtClean="0"/>
              <a:pPr/>
              <a:t>37</a:t>
            </a:fld>
            <a:endParaRPr lang="en-US" altLang="zh-CN" smtClean="0"/>
          </a:p>
        </p:txBody>
      </p:sp>
      <p:sp>
        <p:nvSpPr>
          <p:cNvPr id="14340" name="Text Box 4"/>
          <p:cNvSpPr txBox="1">
            <a:spLocks noChangeArrowheads="1"/>
          </p:cNvSpPr>
          <p:nvPr/>
        </p:nvSpPr>
        <p:spPr bwMode="auto">
          <a:xfrm>
            <a:off x="0" y="44450"/>
            <a:ext cx="9144000" cy="2225675"/>
          </a:xfrm>
          <a:prstGeom prst="rect">
            <a:avLst/>
          </a:prstGeom>
          <a:solidFill>
            <a:schemeClr val="bg1"/>
          </a:solidFill>
          <a:ln w="9525">
            <a:noFill/>
            <a:miter lim="800000"/>
            <a:headEnd/>
            <a:tailEnd/>
          </a:ln>
        </p:spPr>
        <p:txBody>
          <a:bodyPr>
            <a:spAutoFit/>
          </a:bodyPr>
          <a:lstStyle/>
          <a:p>
            <a:r>
              <a:rPr kumimoji="0" lang="zh-CN" altLang="en-US"/>
              <a:t>电路如图四所示。</a:t>
            </a:r>
          </a:p>
          <a:p>
            <a:r>
              <a:rPr kumimoji="0" lang="zh-CN" altLang="en-US"/>
              <a:t>（</a:t>
            </a:r>
            <a:r>
              <a:rPr kumimoji="0" lang="en-US" altLang="zh-CN"/>
              <a:t>1</a:t>
            </a:r>
            <a:r>
              <a:rPr kumimoji="0" lang="zh-CN" altLang="en-US"/>
              <a:t>）</a:t>
            </a:r>
            <a:r>
              <a:rPr kumimoji="0" lang="en-US" altLang="zh-CN" i="1"/>
              <a:t>R</a:t>
            </a:r>
            <a:r>
              <a:rPr kumimoji="0" lang="en-US" altLang="zh-CN"/>
              <a:t>5</a:t>
            </a:r>
            <a:r>
              <a:rPr kumimoji="0" lang="zh-CN" altLang="en-US"/>
              <a:t>、</a:t>
            </a:r>
            <a:r>
              <a:rPr kumimoji="0" lang="en-US" altLang="zh-CN" i="1"/>
              <a:t>R</a:t>
            </a:r>
            <a:r>
              <a:rPr kumimoji="0" lang="en-US" altLang="zh-CN"/>
              <a:t>6</a:t>
            </a:r>
            <a:r>
              <a:rPr kumimoji="0" lang="zh-CN" altLang="en-US"/>
              <a:t>和</a:t>
            </a:r>
            <a:r>
              <a:rPr kumimoji="0" lang="en-US" altLang="zh-CN"/>
              <a:t>T4 </a:t>
            </a:r>
            <a:r>
              <a:rPr kumimoji="0" lang="zh-CN" altLang="en-US"/>
              <a:t>构成的电路有什么作用？</a:t>
            </a:r>
          </a:p>
          <a:p>
            <a:r>
              <a:rPr kumimoji="0" lang="zh-CN" altLang="en-US"/>
              <a:t>（</a:t>
            </a:r>
            <a:r>
              <a:rPr kumimoji="0" lang="en-US" altLang="zh-CN"/>
              <a:t>2</a:t>
            </a:r>
            <a:r>
              <a:rPr kumimoji="0" lang="zh-CN" altLang="en-US"/>
              <a:t>）希望在不增加其它任何元器件情况下，通过图中反馈电阻</a:t>
            </a:r>
            <a:r>
              <a:rPr kumimoji="0" lang="en-US" altLang="zh-CN" i="1"/>
              <a:t>R</a:t>
            </a:r>
            <a:r>
              <a:rPr kumimoji="0" lang="en-US" altLang="zh-CN" baseline="-25000"/>
              <a:t>f</a:t>
            </a:r>
            <a:r>
              <a:rPr kumimoji="0" lang="zh-CN" altLang="en-US"/>
              <a:t>引入负反馈，以稳定输出电压</a:t>
            </a:r>
            <a:r>
              <a:rPr kumimoji="0" lang="en-US" altLang="zh-CN" i="1"/>
              <a:t>v</a:t>
            </a:r>
            <a:r>
              <a:rPr kumimoji="0" lang="en-US" altLang="zh-CN" baseline="-25000"/>
              <a:t>O</a:t>
            </a:r>
            <a:r>
              <a:rPr kumimoji="0" lang="zh-CN" altLang="en-US"/>
              <a:t>。试画出反馈通路的连线，并说明该反馈是什么组态；</a:t>
            </a:r>
          </a:p>
          <a:p>
            <a:r>
              <a:rPr kumimoji="0" lang="zh-CN" altLang="en-US"/>
              <a:t>（</a:t>
            </a:r>
            <a:r>
              <a:rPr kumimoji="0" lang="en-US" altLang="zh-CN"/>
              <a:t>3</a:t>
            </a:r>
            <a:r>
              <a:rPr kumimoji="0" lang="zh-CN" altLang="en-US"/>
              <a:t>）假设引入的负反馈为深度负反馈，可忽略</a:t>
            </a:r>
            <a:r>
              <a:rPr kumimoji="0" lang="en-US" altLang="zh-CN"/>
              <a:t>T2</a:t>
            </a:r>
            <a:r>
              <a:rPr kumimoji="0" lang="zh-CN" altLang="en-US"/>
              <a:t>、</a:t>
            </a:r>
            <a:r>
              <a:rPr kumimoji="0" lang="en-US" altLang="zh-CN"/>
              <a:t>T3</a:t>
            </a:r>
            <a:r>
              <a:rPr kumimoji="0" lang="zh-CN" altLang="en-US"/>
              <a:t>的饱和管压降。当电路输入幅值为</a:t>
            </a:r>
            <a:r>
              <a:rPr kumimoji="0" lang="en-US" altLang="zh-CN"/>
              <a:t>300mV</a:t>
            </a:r>
            <a:r>
              <a:rPr kumimoji="0" lang="zh-CN" altLang="en-US"/>
              <a:t>的正弦波信号时，若要求负载电阻</a:t>
            </a:r>
            <a:r>
              <a:rPr kumimoji="0" lang="en-US" altLang="zh-CN" i="1"/>
              <a:t>R</a:t>
            </a:r>
            <a:r>
              <a:rPr kumimoji="0" lang="en-US" altLang="zh-CN"/>
              <a:t>L</a:t>
            </a:r>
            <a:r>
              <a:rPr kumimoji="0" lang="zh-CN" altLang="en-US"/>
              <a:t>上得到最大不失真输出电压，反馈电阻</a:t>
            </a:r>
            <a:r>
              <a:rPr kumimoji="0" lang="en-US" altLang="zh-CN" i="1"/>
              <a:t>R</a:t>
            </a:r>
            <a:r>
              <a:rPr kumimoji="0" lang="en-US" altLang="zh-CN" baseline="-25000"/>
              <a:t>f</a:t>
            </a:r>
            <a:r>
              <a:rPr kumimoji="0" lang="en-US" altLang="zh-CN"/>
              <a:t> </a:t>
            </a:r>
            <a:r>
              <a:rPr kumimoji="0" lang="zh-CN" altLang="en-US"/>
              <a:t>应取多大？此时负载获得的功率有多大？ </a:t>
            </a:r>
          </a:p>
        </p:txBody>
      </p:sp>
      <p:sp>
        <p:nvSpPr>
          <p:cNvPr id="14341" name="Rectangle 5"/>
          <p:cNvSpPr>
            <a:spLocks noChangeArrowheads="1"/>
          </p:cNvSpPr>
          <p:nvPr/>
        </p:nvSpPr>
        <p:spPr bwMode="auto">
          <a:xfrm>
            <a:off x="0" y="2190750"/>
            <a:ext cx="9144000" cy="0"/>
          </a:xfrm>
          <a:prstGeom prst="rect">
            <a:avLst/>
          </a:prstGeom>
          <a:noFill/>
          <a:ln w="9525">
            <a:noFill/>
            <a:miter lim="800000"/>
            <a:headEnd/>
            <a:tailEnd/>
          </a:ln>
        </p:spPr>
        <p:txBody>
          <a:bodyPr wrap="none" anchor="ctr">
            <a:spAutoFit/>
          </a:bodyPr>
          <a:lstStyle/>
          <a:p>
            <a:endParaRPr lang="zh-CN" altLang="en-US"/>
          </a:p>
        </p:txBody>
      </p:sp>
      <p:graphicFrame>
        <p:nvGraphicFramePr>
          <p:cNvPr id="14338" name="Object 6"/>
          <p:cNvGraphicFramePr>
            <a:graphicFrameLocks noChangeAspect="1"/>
          </p:cNvGraphicFramePr>
          <p:nvPr/>
        </p:nvGraphicFramePr>
        <p:xfrm>
          <a:off x="1079500" y="2205038"/>
          <a:ext cx="6697663" cy="4430712"/>
        </p:xfrm>
        <a:graphic>
          <a:graphicData uri="http://schemas.openxmlformats.org/presentationml/2006/ole">
            <p:oleObj spid="_x0000_s165890" name="图片" r:id="rId3" imgW="3742944" imgH="2476500" progId="Word.Picture.8">
              <p:embed/>
            </p:oleObj>
          </a:graphicData>
        </a:graphic>
      </p:graphicFrame>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ctrTitle"/>
          </p:nvPr>
        </p:nvSpPr>
        <p:spPr>
          <a:xfrm>
            <a:off x="952500" y="1357313"/>
            <a:ext cx="7239000" cy="877887"/>
          </a:xfrm>
        </p:spPr>
        <p:txBody>
          <a:bodyPr/>
          <a:lstStyle/>
          <a:p>
            <a:pPr algn="ctr" eaLnBrk="1" hangingPunct="1">
              <a:defRPr/>
            </a:pPr>
            <a:r>
              <a:rPr lang="zh-CN" altLang="en-US" sz="4800" dirty="0" smtClean="0">
                <a:solidFill>
                  <a:schemeClr val="folHlink"/>
                </a:solidFill>
                <a:effectLst>
                  <a:outerShdw blurRad="38100" dist="38100" dir="2700000" algn="tl">
                    <a:srgbClr val="C0C0C0"/>
                  </a:outerShdw>
                </a:effectLst>
                <a:latin typeface="楷体_GB2312" pitchFamily="49" charset="-122"/>
              </a:rPr>
              <a:t>复 习 与 考 试</a:t>
            </a:r>
          </a:p>
        </p:txBody>
      </p:sp>
      <p:graphicFrame>
        <p:nvGraphicFramePr>
          <p:cNvPr id="1026" name="Object 3">
            <a:hlinkClick r:id="rId3" action="ppaction://hlinksldjump"/>
          </p:cNvPr>
          <p:cNvGraphicFramePr>
            <a:graphicFrameLocks noChangeAspect="1"/>
          </p:cNvGraphicFramePr>
          <p:nvPr/>
        </p:nvGraphicFramePr>
        <p:xfrm>
          <a:off x="7596188" y="146050"/>
          <a:ext cx="1174750" cy="1606550"/>
        </p:xfrm>
        <a:graphic>
          <a:graphicData uri="http://schemas.openxmlformats.org/presentationml/2006/ole">
            <p:oleObj spid="_x0000_s166914" name="剪辑" r:id="rId4" imgW="3153960" imgH="4708080" progId="">
              <p:embed/>
            </p:oleObj>
          </a:graphicData>
        </a:graphic>
      </p:graphicFrame>
      <p:sp>
        <p:nvSpPr>
          <p:cNvPr id="1028" name="Text Box 6">
            <a:hlinkClick r:id="rId5" action="ppaction://hlinkpres?slideindex=1&amp;slidetitle=没有幻灯片标题"/>
          </p:cNvPr>
          <p:cNvSpPr txBox="1">
            <a:spLocks noChangeArrowheads="1"/>
          </p:cNvSpPr>
          <p:nvPr/>
        </p:nvSpPr>
        <p:spPr bwMode="auto">
          <a:xfrm>
            <a:off x="539750" y="5445125"/>
            <a:ext cx="7008813" cy="1108075"/>
          </a:xfrm>
          <a:prstGeom prst="rect">
            <a:avLst/>
          </a:prstGeom>
          <a:noFill/>
          <a:ln w="9525">
            <a:noFill/>
            <a:miter lim="800000"/>
            <a:headEnd/>
            <a:tailEnd/>
          </a:ln>
        </p:spPr>
        <p:txBody>
          <a:bodyPr lIns="0" tIns="0" rIns="0" bIns="0" anchor="ctr">
            <a:spAutoFit/>
          </a:bodyPr>
          <a:lstStyle/>
          <a:p>
            <a:r>
              <a:rPr lang="zh-CN" altLang="en-US" sz="2400"/>
              <a:t>邹韬平</a:t>
            </a:r>
            <a:r>
              <a:rPr lang="en-US" altLang="zh-CN" sz="2400">
                <a:solidFill>
                  <a:schemeClr val="folHlink"/>
                </a:solidFill>
              </a:rPr>
              <a:t>            E_mail：</a:t>
            </a:r>
            <a:r>
              <a:rPr lang="en-US" altLang="zh-CN" sz="2400">
                <a:hlinkClick r:id="rId6"/>
              </a:rPr>
              <a:t>1070870681@qq.com</a:t>
            </a:r>
            <a:endParaRPr lang="en-US" altLang="zh-CN" sz="2400"/>
          </a:p>
          <a:p>
            <a:endParaRPr lang="en-US" altLang="zh-CN" sz="2400"/>
          </a:p>
          <a:p>
            <a:pPr algn="r"/>
            <a:r>
              <a:rPr lang="en-US" altLang="zh-CN" sz="2400"/>
              <a:t>	2020</a:t>
            </a:r>
            <a:r>
              <a:rPr lang="zh-CN" altLang="en-US" sz="2400"/>
              <a:t>秋季</a:t>
            </a:r>
            <a:r>
              <a:rPr lang="en-US" altLang="zh-CN" sz="2400"/>
              <a:t>(2020/12/26)</a:t>
            </a:r>
            <a:endParaRPr lang="en-US" altLang="zh-CN" sz="2400">
              <a:solidFill>
                <a:schemeClr val="tx2"/>
              </a:solidFill>
            </a:endParaRPr>
          </a:p>
        </p:txBody>
      </p:sp>
      <p:sp>
        <p:nvSpPr>
          <p:cNvPr id="1029" name="Text Box 0">
            <a:hlinkClick r:id="rId5" action="ppaction://hlinkpres?slideindex=1&amp;slidetitle=没有幻灯片标题"/>
          </p:cNvPr>
          <p:cNvSpPr txBox="1">
            <a:spLocks noChangeArrowheads="1"/>
          </p:cNvSpPr>
          <p:nvPr/>
        </p:nvSpPr>
        <p:spPr bwMode="auto">
          <a:xfrm>
            <a:off x="395288" y="2924175"/>
            <a:ext cx="2160587" cy="369888"/>
          </a:xfrm>
          <a:prstGeom prst="rect">
            <a:avLst/>
          </a:prstGeom>
          <a:noFill/>
          <a:ln w="9525">
            <a:noFill/>
            <a:miter lim="800000"/>
            <a:headEnd/>
            <a:tailEnd/>
          </a:ln>
        </p:spPr>
        <p:txBody>
          <a:bodyPr lIns="0" tIns="0" rIns="0" bIns="0" anchor="ctr">
            <a:spAutoFit/>
          </a:bodyPr>
          <a:lstStyle/>
          <a:p>
            <a:r>
              <a:rPr lang="en-US" altLang="zh-CN" sz="2400">
                <a:solidFill>
                  <a:schemeClr val="tx2"/>
                </a:solidFill>
              </a:rPr>
              <a:t> </a:t>
            </a:r>
            <a:r>
              <a:rPr lang="zh-CN" altLang="en-US" sz="2400">
                <a:solidFill>
                  <a:schemeClr val="hlink"/>
                </a:solidFill>
              </a:rPr>
              <a:t>答疑安排</a:t>
            </a:r>
            <a:r>
              <a:rPr lang="en-US" altLang="zh-CN" sz="2400">
                <a:solidFill>
                  <a:schemeClr val="hlink"/>
                </a:solidFill>
              </a:rPr>
              <a:t>:</a:t>
            </a:r>
            <a:endParaRPr lang="zh-CN" altLang="en-US" sz="2400"/>
          </a:p>
        </p:txBody>
      </p:sp>
      <p:sp>
        <p:nvSpPr>
          <p:cNvPr id="1030" name="Text Box 1064">
            <a:hlinkClick r:id="rId5" action="ppaction://hlinkpres?slideindex=1&amp;slidetitle=没有幻灯片标题"/>
          </p:cNvPr>
          <p:cNvSpPr txBox="1">
            <a:spLocks noChangeArrowheads="1"/>
          </p:cNvSpPr>
          <p:nvPr/>
        </p:nvSpPr>
        <p:spPr bwMode="auto">
          <a:xfrm>
            <a:off x="395288" y="2349500"/>
            <a:ext cx="8245475" cy="369888"/>
          </a:xfrm>
          <a:prstGeom prst="rect">
            <a:avLst/>
          </a:prstGeom>
          <a:noFill/>
          <a:ln w="9525">
            <a:noFill/>
            <a:miter lim="800000"/>
            <a:headEnd/>
            <a:tailEnd/>
          </a:ln>
        </p:spPr>
        <p:txBody>
          <a:bodyPr lIns="0" tIns="0" rIns="0" bIns="0" anchor="ctr">
            <a:spAutoFit/>
          </a:bodyPr>
          <a:lstStyle/>
          <a:p>
            <a:r>
              <a:rPr lang="en-US" altLang="zh-CN" sz="2400" dirty="0">
                <a:solidFill>
                  <a:schemeClr val="tx2"/>
                </a:solidFill>
              </a:rPr>
              <a:t> </a:t>
            </a:r>
            <a:r>
              <a:rPr lang="zh-CN" altLang="en-US" sz="2400" dirty="0">
                <a:solidFill>
                  <a:schemeClr val="hlink"/>
                </a:solidFill>
              </a:rPr>
              <a:t>考试</a:t>
            </a:r>
            <a:r>
              <a:rPr lang="zh-CN" altLang="en-US" sz="2400" dirty="0">
                <a:solidFill>
                  <a:schemeClr val="folHlink"/>
                </a:solidFill>
              </a:rPr>
              <a:t>日期</a:t>
            </a:r>
            <a:r>
              <a:rPr lang="en-US" altLang="zh-CN" sz="2400" dirty="0">
                <a:solidFill>
                  <a:schemeClr val="folHlink"/>
                </a:solidFill>
              </a:rPr>
              <a:t>: 	</a:t>
            </a:r>
            <a:r>
              <a:rPr lang="zh-CN" altLang="en-US" sz="2400" dirty="0">
                <a:solidFill>
                  <a:schemeClr val="folHlink"/>
                </a:solidFill>
              </a:rPr>
              <a:t>未知</a:t>
            </a:r>
            <a:r>
              <a:rPr lang="en-US" altLang="zh-CN" sz="2400" dirty="0"/>
              <a:t>            </a:t>
            </a:r>
            <a:r>
              <a:rPr lang="zh-CN" altLang="en-US" sz="2400" dirty="0">
                <a:solidFill>
                  <a:srgbClr val="002060"/>
                </a:solidFill>
                <a:ea typeface="华文楷体" pitchFamily="2" charset="-122"/>
              </a:rPr>
              <a:t>可带</a:t>
            </a:r>
            <a:r>
              <a:rPr lang="zh-CN" altLang="en-US" sz="2400" dirty="0">
                <a:solidFill>
                  <a:srgbClr val="FF0000"/>
                </a:solidFill>
              </a:rPr>
              <a:t>计算器</a:t>
            </a:r>
          </a:p>
        </p:txBody>
      </p:sp>
      <p:sp>
        <p:nvSpPr>
          <p:cNvPr id="1031" name="Text Box 1147"/>
          <p:cNvSpPr txBox="1">
            <a:spLocks noChangeArrowheads="1"/>
          </p:cNvSpPr>
          <p:nvPr/>
        </p:nvSpPr>
        <p:spPr bwMode="auto">
          <a:xfrm>
            <a:off x="971550" y="3419475"/>
            <a:ext cx="7561263" cy="369888"/>
          </a:xfrm>
          <a:prstGeom prst="rect">
            <a:avLst/>
          </a:prstGeom>
          <a:noFill/>
          <a:ln w="9525">
            <a:noFill/>
            <a:miter lim="800000"/>
            <a:headEnd/>
            <a:tailEnd/>
          </a:ln>
        </p:spPr>
        <p:txBody>
          <a:bodyPr lIns="0" tIns="0" rIns="0" bIns="0">
            <a:spAutoFit/>
          </a:bodyPr>
          <a:lstStyle/>
          <a:p>
            <a:r>
              <a:rPr lang="zh-CN" altLang="en-US" sz="2400" dirty="0"/>
              <a:t>线上：</a:t>
            </a:r>
            <a:r>
              <a:rPr lang="en-US" altLang="zh-CN" sz="2400" dirty="0"/>
              <a:t>QQ</a:t>
            </a:r>
            <a:r>
              <a:rPr lang="zh-CN" altLang="en-US" sz="2400" dirty="0"/>
              <a:t>群</a:t>
            </a:r>
            <a:r>
              <a:rPr lang="en-US" altLang="zh-CN" sz="2400" dirty="0"/>
              <a:t>982859416(</a:t>
            </a:r>
            <a:r>
              <a:rPr lang="zh-CN" altLang="en-US" sz="2400" dirty="0"/>
              <a:t>模电</a:t>
            </a:r>
            <a:r>
              <a:rPr lang="en-US" altLang="zh-CN" sz="2400" dirty="0"/>
              <a:t>2020</a:t>
            </a:r>
            <a:r>
              <a:rPr lang="zh-CN" altLang="en-US" sz="2400" dirty="0"/>
              <a:t>秋季</a:t>
            </a:r>
            <a:r>
              <a:rPr lang="en-US" altLang="zh-CN" sz="2400" dirty="0"/>
              <a:t>)</a:t>
            </a:r>
            <a:endParaRPr lang="zh-CN" altLang="en-US" dirty="0">
              <a:solidFill>
                <a:schemeClr val="tx2"/>
              </a:solidFill>
            </a:endParaRPr>
          </a:p>
        </p:txBody>
      </p:sp>
      <p:sp>
        <p:nvSpPr>
          <p:cNvPr id="11" name="Rectangle 2"/>
          <p:cNvSpPr txBox="1">
            <a:spLocks noChangeArrowheads="1"/>
          </p:cNvSpPr>
          <p:nvPr/>
        </p:nvSpPr>
        <p:spPr bwMode="auto">
          <a:xfrm>
            <a:off x="107950" y="404813"/>
            <a:ext cx="8001000" cy="906462"/>
          </a:xfrm>
          <a:prstGeom prst="rect">
            <a:avLst/>
          </a:prstGeom>
          <a:noFill/>
          <a:ln w="9525">
            <a:noFill/>
            <a:miter lim="800000"/>
            <a:headEnd/>
            <a:tailEnd/>
          </a:ln>
        </p:spPr>
        <p:txBody>
          <a:bodyPr anchor="b"/>
          <a:lstStyle/>
          <a:p>
            <a:pPr>
              <a:defRPr/>
            </a:pPr>
            <a:r>
              <a:rPr lang="zh-CN" altLang="en-US" sz="2800" kern="0" dirty="0">
                <a:solidFill>
                  <a:srgbClr val="FF0000"/>
                </a:solidFill>
                <a:latin typeface="+mj-lt"/>
                <a:ea typeface="+mj-ea"/>
                <a:cs typeface="+mj-cs"/>
              </a:rPr>
              <a:t>模拟电子</a:t>
            </a:r>
            <a:r>
              <a:rPr lang="zh-CN" altLang="en-US" sz="2800" kern="0" dirty="0" smtClean="0">
                <a:solidFill>
                  <a:srgbClr val="FF0000"/>
                </a:solidFill>
                <a:latin typeface="+mj-lt"/>
                <a:ea typeface="+mj-ea"/>
                <a:cs typeface="+mj-cs"/>
              </a:rPr>
              <a:t>技术</a:t>
            </a:r>
            <a:r>
              <a:rPr lang="en-US" altLang="zh-CN" sz="2800" kern="0" dirty="0" smtClean="0">
                <a:solidFill>
                  <a:srgbClr val="FF0000"/>
                </a:solidFill>
                <a:latin typeface="+mj-lt"/>
                <a:ea typeface="+mj-ea"/>
                <a:cs typeface="+mj-cs"/>
              </a:rPr>
              <a:t>(</a:t>
            </a:r>
            <a:r>
              <a:rPr lang="zh-CN" altLang="en-US" sz="2800" kern="0" dirty="0" smtClean="0">
                <a:solidFill>
                  <a:srgbClr val="FF0000"/>
                </a:solidFill>
                <a:latin typeface="+mj-lt"/>
                <a:ea typeface="+mj-ea"/>
                <a:cs typeface="+mj-cs"/>
              </a:rPr>
              <a:t>二</a:t>
            </a:r>
            <a:r>
              <a:rPr lang="en-US" altLang="zh-CN" sz="2800" kern="0" dirty="0" smtClean="0">
                <a:solidFill>
                  <a:srgbClr val="FF0000"/>
                </a:solidFill>
                <a:latin typeface="+mj-lt"/>
                <a:ea typeface="+mj-ea"/>
                <a:cs typeface="+mj-cs"/>
              </a:rPr>
              <a:t>) 48</a:t>
            </a:r>
            <a:r>
              <a:rPr lang="zh-CN" altLang="en-US" sz="2800" kern="0" dirty="0" smtClean="0">
                <a:solidFill>
                  <a:srgbClr val="FF0000"/>
                </a:solidFill>
                <a:latin typeface="+mj-lt"/>
                <a:ea typeface="+mj-ea"/>
                <a:cs typeface="+mj-cs"/>
              </a:rPr>
              <a:t>学时</a:t>
            </a:r>
            <a:r>
              <a:rPr lang="en-US" altLang="zh-CN" sz="2800" kern="0" dirty="0" smtClean="0">
                <a:solidFill>
                  <a:srgbClr val="FF0000"/>
                </a:solidFill>
                <a:latin typeface="+mj-lt"/>
                <a:ea typeface="+mj-ea"/>
                <a:cs typeface="+mj-cs"/>
              </a:rPr>
              <a:t>/3.0</a:t>
            </a:r>
            <a:r>
              <a:rPr lang="zh-CN" altLang="en-US" sz="2800" kern="0" dirty="0" smtClean="0">
                <a:solidFill>
                  <a:srgbClr val="FF0000"/>
                </a:solidFill>
                <a:latin typeface="+mj-lt"/>
                <a:ea typeface="+mj-ea"/>
                <a:cs typeface="+mj-cs"/>
              </a:rPr>
              <a:t>学分</a:t>
            </a:r>
            <a:r>
              <a:rPr lang="en-US" altLang="zh-CN" sz="2800" kern="0" dirty="0">
                <a:solidFill>
                  <a:schemeClr val="tx2"/>
                </a:solidFill>
                <a:latin typeface="+mj-lt"/>
                <a:ea typeface="+mj-ea"/>
                <a:cs typeface="+mj-cs"/>
              </a:rPr>
              <a:t>			</a:t>
            </a:r>
            <a:r>
              <a:rPr lang="zh-CN" altLang="en-US" kern="0" dirty="0">
                <a:solidFill>
                  <a:srgbClr val="FF0000"/>
                </a:solidFill>
                <a:latin typeface="+mj-lt"/>
                <a:ea typeface="+mj-ea"/>
                <a:cs typeface="+mj-cs"/>
              </a:rPr>
              <a:t>中文</a:t>
            </a:r>
            <a:r>
              <a:rPr lang="zh-CN" altLang="en-US" kern="0" dirty="0">
                <a:solidFill>
                  <a:srgbClr val="FF0000"/>
                </a:solidFill>
              </a:rPr>
              <a:t>试卷</a:t>
            </a:r>
            <a:r>
              <a:rPr lang="en-US" altLang="zh-CN" kern="0" dirty="0">
                <a:solidFill>
                  <a:schemeClr val="tx2"/>
                </a:solidFill>
                <a:latin typeface="+mj-lt"/>
                <a:ea typeface="+mj-ea"/>
                <a:cs typeface="+mj-cs"/>
              </a:rPr>
              <a:t/>
            </a:r>
            <a:br>
              <a:rPr lang="en-US" altLang="zh-CN" kern="0" dirty="0">
                <a:solidFill>
                  <a:schemeClr val="tx2"/>
                </a:solidFill>
                <a:latin typeface="+mj-lt"/>
                <a:ea typeface="+mj-ea"/>
                <a:cs typeface="+mj-cs"/>
              </a:rPr>
            </a:br>
            <a:r>
              <a:rPr lang="zh-CN" altLang="en-US" sz="2800" kern="0" dirty="0">
                <a:solidFill>
                  <a:schemeClr val="tx2"/>
                </a:solidFill>
                <a:latin typeface="+mj-lt"/>
                <a:ea typeface="+mj-ea"/>
                <a:cs typeface="+mj-cs"/>
              </a:rPr>
              <a:t>模拟电路与数字系统（一）    </a:t>
            </a:r>
            <a:r>
              <a:rPr lang="zh-CN" altLang="en-US" kern="0" dirty="0">
                <a:solidFill>
                  <a:schemeClr val="tx2"/>
                </a:solidFill>
                <a:latin typeface="+mj-lt"/>
                <a:ea typeface="+mj-ea"/>
                <a:cs typeface="+mj-cs"/>
              </a:rPr>
              <a:t>英文试卷、纸质词典</a:t>
            </a:r>
            <a:endParaRPr lang="zh-CN" altLang="en-US" sz="2400" kern="0" dirty="0">
              <a:solidFill>
                <a:schemeClr val="tx2"/>
              </a:solidFill>
              <a:latin typeface="+mj-lt"/>
              <a:ea typeface="+mj-ea"/>
              <a:cs typeface="+mj-cs"/>
            </a:endParaRPr>
          </a:p>
        </p:txBody>
      </p:sp>
      <p:sp>
        <p:nvSpPr>
          <p:cNvPr id="1033" name="Line 17"/>
          <p:cNvSpPr>
            <a:spLocks noChangeShapeType="1"/>
          </p:cNvSpPr>
          <p:nvPr/>
        </p:nvSpPr>
        <p:spPr bwMode="auto">
          <a:xfrm>
            <a:off x="6011863" y="981075"/>
            <a:ext cx="1214437" cy="214313"/>
          </a:xfrm>
          <a:prstGeom prst="line">
            <a:avLst/>
          </a:prstGeom>
          <a:noFill/>
          <a:ln w="38100">
            <a:solidFill>
              <a:srgbClr val="FF0000"/>
            </a:solidFill>
            <a:round/>
            <a:headEnd/>
            <a:tailEnd/>
          </a:ln>
        </p:spPr>
        <p:txBody>
          <a:bodyPr anchor="ctr">
            <a:spAutoFit/>
          </a:bodyPr>
          <a:lstStyle/>
          <a:p>
            <a:endParaRPr lang="zh-CN" altLang="en-US"/>
          </a:p>
        </p:txBody>
      </p:sp>
      <p:sp>
        <p:nvSpPr>
          <p:cNvPr id="1034" name="Line 3"/>
          <p:cNvSpPr>
            <a:spLocks noChangeShapeType="1"/>
          </p:cNvSpPr>
          <p:nvPr/>
        </p:nvSpPr>
        <p:spPr bwMode="auto">
          <a:xfrm>
            <a:off x="395288" y="2852738"/>
            <a:ext cx="7200900" cy="0"/>
          </a:xfrm>
          <a:prstGeom prst="line">
            <a:avLst/>
          </a:prstGeom>
          <a:noFill/>
          <a:ln w="38100" cap="sq">
            <a:solidFill>
              <a:srgbClr val="006600"/>
            </a:solidFill>
            <a:round/>
            <a:headEnd type="none" w="sm" len="sm"/>
            <a:tailEnd type="none" w="sm" len="sm"/>
          </a:ln>
        </p:spPr>
        <p:txBody>
          <a:bodyPr wrap="none" anchor="ctr"/>
          <a:lstStyle/>
          <a:p>
            <a:endParaRPr lang="zh-CN" altLang="en-US"/>
          </a:p>
        </p:txBody>
      </p:sp>
      <p:sp>
        <p:nvSpPr>
          <p:cNvPr id="1035" name="Line 4"/>
          <p:cNvSpPr>
            <a:spLocks noChangeShapeType="1"/>
          </p:cNvSpPr>
          <p:nvPr/>
        </p:nvSpPr>
        <p:spPr bwMode="auto">
          <a:xfrm>
            <a:off x="428625" y="2276475"/>
            <a:ext cx="7696200" cy="0"/>
          </a:xfrm>
          <a:prstGeom prst="line">
            <a:avLst/>
          </a:prstGeom>
          <a:noFill/>
          <a:ln w="76200" cap="sq" cmpd="tri">
            <a:solidFill>
              <a:srgbClr val="006600"/>
            </a:solidFill>
            <a:round/>
            <a:headEnd type="none" w="sm" len="sm"/>
            <a:tailEnd type="none" w="sm" len="sm"/>
          </a:ln>
        </p:spPr>
        <p:txBody>
          <a:bodyPr wrap="none" anchor="ctr"/>
          <a:lstStyle/>
          <a:p>
            <a:endParaRPr lang="zh-CN" altLang="en-US"/>
          </a:p>
        </p:txBody>
      </p:sp>
      <p:sp>
        <p:nvSpPr>
          <p:cNvPr id="1036" name="Text Box 1147"/>
          <p:cNvSpPr txBox="1">
            <a:spLocks noChangeArrowheads="1"/>
          </p:cNvSpPr>
          <p:nvPr/>
        </p:nvSpPr>
        <p:spPr bwMode="auto">
          <a:xfrm>
            <a:off x="971550" y="3905250"/>
            <a:ext cx="7561263" cy="1108075"/>
          </a:xfrm>
          <a:prstGeom prst="rect">
            <a:avLst/>
          </a:prstGeom>
          <a:noFill/>
          <a:ln w="9525">
            <a:noFill/>
            <a:miter lim="800000"/>
            <a:headEnd/>
            <a:tailEnd/>
          </a:ln>
        </p:spPr>
        <p:txBody>
          <a:bodyPr lIns="0" tIns="0" rIns="0" bIns="0">
            <a:spAutoFit/>
          </a:bodyPr>
          <a:lstStyle/>
          <a:p>
            <a:r>
              <a:rPr lang="zh-CN" altLang="en-US" sz="2400" dirty="0"/>
              <a:t>线下</a:t>
            </a:r>
            <a:r>
              <a:rPr lang="en-US" altLang="zh-CN" sz="2400" dirty="0"/>
              <a:t>2</a:t>
            </a:r>
            <a:r>
              <a:rPr lang="zh-CN" altLang="en-US" sz="2400" dirty="0"/>
              <a:t>次：日期未定，晚上</a:t>
            </a:r>
            <a:r>
              <a:rPr lang="en-US" altLang="zh-CN" sz="2400" dirty="0"/>
              <a:t>7:30~9:30</a:t>
            </a:r>
          </a:p>
          <a:p>
            <a:r>
              <a:rPr lang="en-US" altLang="zh-CN" sz="2400" dirty="0"/>
              <a:t>	1</a:t>
            </a:r>
            <a:r>
              <a:rPr lang="zh-CN" altLang="en-US" sz="2400" dirty="0"/>
              <a:t>次</a:t>
            </a:r>
            <a:r>
              <a:rPr lang="en-US" altLang="zh-CN" sz="2400" dirty="0"/>
              <a:t>	</a:t>
            </a:r>
            <a:r>
              <a:rPr lang="zh-CN" altLang="en-US" sz="2400" dirty="0"/>
              <a:t>西十二</a:t>
            </a:r>
            <a:r>
              <a:rPr lang="zh-CN" altLang="en-US" sz="2400" dirty="0">
                <a:solidFill>
                  <a:schemeClr val="tx2"/>
                </a:solidFill>
              </a:rPr>
              <a:t>楼，</a:t>
            </a:r>
            <a:r>
              <a:rPr lang="en-US" altLang="zh-CN" sz="2400" dirty="0">
                <a:solidFill>
                  <a:schemeClr val="tx2"/>
                </a:solidFill>
              </a:rPr>
              <a:t>ST202 </a:t>
            </a:r>
            <a:r>
              <a:rPr lang="zh-CN" altLang="en-US" sz="2400" dirty="0">
                <a:solidFill>
                  <a:schemeClr val="tx2"/>
                </a:solidFill>
              </a:rPr>
              <a:t>教师休息室</a:t>
            </a:r>
            <a:endParaRPr lang="en-US" altLang="zh-CN" sz="2400" dirty="0">
              <a:solidFill>
                <a:schemeClr val="tx2"/>
              </a:solidFill>
            </a:endParaRPr>
          </a:p>
          <a:p>
            <a:r>
              <a:rPr lang="en-US" altLang="zh-CN" sz="2400" dirty="0"/>
              <a:t>	1</a:t>
            </a:r>
            <a:r>
              <a:rPr lang="zh-CN" altLang="en-US" sz="2400" dirty="0"/>
              <a:t>次</a:t>
            </a:r>
            <a:r>
              <a:rPr lang="en-US" altLang="zh-CN" sz="2400" dirty="0">
                <a:solidFill>
                  <a:schemeClr val="tx2"/>
                </a:solidFill>
              </a:rPr>
              <a:t>	</a:t>
            </a:r>
            <a:r>
              <a:rPr lang="zh-CN" altLang="en-US" sz="2400" dirty="0">
                <a:solidFill>
                  <a:schemeClr val="tx2"/>
                </a:solidFill>
              </a:rPr>
              <a:t>东九楼，</a:t>
            </a:r>
            <a:r>
              <a:rPr lang="en-US" altLang="zh-CN" sz="2400" dirty="0">
                <a:solidFill>
                  <a:schemeClr val="tx2"/>
                </a:solidFill>
              </a:rPr>
              <a:t>D204 </a:t>
            </a:r>
            <a:r>
              <a:rPr lang="zh-CN" altLang="en-US" sz="2400" dirty="0">
                <a:solidFill>
                  <a:schemeClr val="tx2"/>
                </a:solidFill>
              </a:rPr>
              <a:t>教师休息室</a:t>
            </a:r>
            <a:endParaRPr lang="zh-CN" altLang="en-US" dirty="0">
              <a:solidFill>
                <a:schemeClr val="tx2"/>
              </a:solidFill>
            </a:endParaRPr>
          </a:p>
        </p:txBody>
      </p:sp>
      <p:sp>
        <p:nvSpPr>
          <p:cNvPr id="1037" name="Line 3"/>
          <p:cNvSpPr>
            <a:spLocks noChangeShapeType="1"/>
          </p:cNvSpPr>
          <p:nvPr/>
        </p:nvSpPr>
        <p:spPr bwMode="auto">
          <a:xfrm>
            <a:off x="468313" y="5373688"/>
            <a:ext cx="7199312" cy="0"/>
          </a:xfrm>
          <a:prstGeom prst="line">
            <a:avLst/>
          </a:prstGeom>
          <a:noFill/>
          <a:ln w="38100" cap="sq">
            <a:solidFill>
              <a:srgbClr val="006600"/>
            </a:solidFill>
            <a:round/>
            <a:headEnd type="none" w="sm" len="sm"/>
            <a:tailEnd type="none" w="sm" len="sm"/>
          </a:ln>
        </p:spPr>
        <p:txBody>
          <a:bodyPr wrap="none" anchor="ctr"/>
          <a:lstStyle/>
          <a:p>
            <a:endParaRPr lang="zh-CN" altLang="en-US"/>
          </a:p>
        </p:txBody>
      </p:sp>
      <p:sp>
        <p:nvSpPr>
          <p:cNvPr id="1038" name="Line 3"/>
          <p:cNvSpPr>
            <a:spLocks noChangeShapeType="1"/>
          </p:cNvSpPr>
          <p:nvPr/>
        </p:nvSpPr>
        <p:spPr bwMode="auto">
          <a:xfrm>
            <a:off x="179388" y="981075"/>
            <a:ext cx="7129462" cy="215900"/>
          </a:xfrm>
          <a:prstGeom prst="line">
            <a:avLst/>
          </a:prstGeom>
          <a:noFill/>
          <a:ln w="38100" cap="sq">
            <a:solidFill>
              <a:srgbClr val="006600"/>
            </a:solidFill>
            <a:round/>
            <a:headEnd type="none" w="sm" len="sm"/>
            <a:tailEnd type="none" w="sm" len="sm"/>
          </a:ln>
        </p:spPr>
        <p:txBody>
          <a:bodyPr wrap="none" anchor="ctr"/>
          <a:lstStyle/>
          <a:p>
            <a:endParaRPr lang="zh-CN" altLang="en-US"/>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标题 3"/>
          <p:cNvSpPr>
            <a:spLocks noGrp="1"/>
          </p:cNvSpPr>
          <p:nvPr>
            <p:ph type="title"/>
          </p:nvPr>
        </p:nvSpPr>
        <p:spPr>
          <a:xfrm>
            <a:off x="357188" y="214313"/>
            <a:ext cx="3929062" cy="642937"/>
          </a:xfrm>
        </p:spPr>
        <p:txBody>
          <a:bodyPr/>
          <a:lstStyle/>
          <a:p>
            <a:r>
              <a:rPr lang="zh-CN" altLang="en-US" sz="3600" smtClean="0">
                <a:solidFill>
                  <a:srgbClr val="FF0000"/>
                </a:solidFill>
                <a:ea typeface="隶书" pitchFamily="49" charset="-122"/>
              </a:rPr>
              <a:t>考题一般分布</a:t>
            </a:r>
            <a:endParaRPr lang="zh-CN" altLang="en-US" sz="3600" smtClean="0">
              <a:solidFill>
                <a:srgbClr val="FF0000"/>
              </a:solidFill>
            </a:endParaRPr>
          </a:p>
        </p:txBody>
      </p:sp>
      <p:sp>
        <p:nvSpPr>
          <p:cNvPr id="43011" name="灯片编号占位符 2"/>
          <p:cNvSpPr>
            <a:spLocks noGrp="1"/>
          </p:cNvSpPr>
          <p:nvPr>
            <p:ph type="sldNum" sz="quarter" idx="12"/>
          </p:nvPr>
        </p:nvSpPr>
        <p:spPr>
          <a:noFill/>
        </p:spPr>
        <p:txBody>
          <a:bodyPr/>
          <a:lstStyle/>
          <a:p>
            <a:fld id="{BDE6BE9A-C376-4D57-9BBD-B6C859C99DFF}" type="slidenum">
              <a:rPr lang="zh-CN" altLang="en-US" smtClean="0"/>
              <a:pPr/>
              <a:t>39</a:t>
            </a:fld>
            <a:endParaRPr lang="en-US" altLang="zh-CN" smtClean="0"/>
          </a:p>
        </p:txBody>
      </p:sp>
      <p:sp>
        <p:nvSpPr>
          <p:cNvPr id="43012" name="Line 4"/>
          <p:cNvSpPr>
            <a:spLocks noChangeShapeType="1"/>
          </p:cNvSpPr>
          <p:nvPr/>
        </p:nvSpPr>
        <p:spPr bwMode="auto">
          <a:xfrm>
            <a:off x="357188" y="857250"/>
            <a:ext cx="7696200" cy="0"/>
          </a:xfrm>
          <a:prstGeom prst="line">
            <a:avLst/>
          </a:prstGeom>
          <a:noFill/>
          <a:ln w="76200" cap="sq" cmpd="tri">
            <a:solidFill>
              <a:srgbClr val="006600"/>
            </a:solidFill>
            <a:round/>
            <a:headEnd type="none" w="sm" len="sm"/>
            <a:tailEnd type="none" w="sm" len="sm"/>
          </a:ln>
        </p:spPr>
        <p:txBody>
          <a:bodyPr wrap="none" anchor="ctr"/>
          <a:lstStyle/>
          <a:p>
            <a:endParaRPr lang="zh-CN" altLang="en-US"/>
          </a:p>
        </p:txBody>
      </p:sp>
      <p:sp>
        <p:nvSpPr>
          <p:cNvPr id="43013" name="Text Box 46"/>
          <p:cNvSpPr txBox="1">
            <a:spLocks noChangeArrowheads="1"/>
          </p:cNvSpPr>
          <p:nvPr/>
        </p:nvSpPr>
        <p:spPr bwMode="auto">
          <a:xfrm>
            <a:off x="3714750" y="428625"/>
            <a:ext cx="5429250" cy="369888"/>
          </a:xfrm>
          <a:prstGeom prst="rect">
            <a:avLst/>
          </a:prstGeom>
          <a:noFill/>
          <a:ln w="38100">
            <a:noFill/>
            <a:miter lim="800000"/>
            <a:headEnd/>
            <a:tailEnd/>
          </a:ln>
        </p:spPr>
        <p:txBody>
          <a:bodyPr>
            <a:spAutoFit/>
          </a:bodyPr>
          <a:lstStyle/>
          <a:p>
            <a:pPr>
              <a:spcBef>
                <a:spcPct val="50000"/>
              </a:spcBef>
            </a:pPr>
            <a:r>
              <a:rPr lang="zh-CN" altLang="en-US" sz="1800"/>
              <a:t>约</a:t>
            </a:r>
            <a:r>
              <a:rPr lang="en-US" altLang="zh-CN" sz="1800"/>
              <a:t>7</a:t>
            </a:r>
            <a:r>
              <a:rPr lang="zh-CN" altLang="en-US" sz="1800"/>
              <a:t>～</a:t>
            </a:r>
            <a:r>
              <a:rPr lang="en-US" altLang="zh-CN" sz="1800"/>
              <a:t>8</a:t>
            </a:r>
            <a:r>
              <a:rPr lang="zh-CN" altLang="en-US" sz="1800"/>
              <a:t>大题</a:t>
            </a:r>
            <a:r>
              <a:rPr lang="en-US" altLang="zh-CN" sz="1800"/>
              <a:t>, </a:t>
            </a:r>
            <a:r>
              <a:rPr lang="zh-CN" altLang="en-US" sz="1800"/>
              <a:t>基本覆盖所有章</a:t>
            </a:r>
            <a:r>
              <a:rPr lang="en-US" altLang="zh-CN" sz="1800"/>
              <a:t>, </a:t>
            </a:r>
            <a:r>
              <a:rPr lang="zh-CN" altLang="en-US" sz="1800"/>
              <a:t>分立以</a:t>
            </a:r>
            <a:r>
              <a:rPr lang="en-US" altLang="zh-CN" sz="1800"/>
              <a:t>MOS</a:t>
            </a:r>
            <a:r>
              <a:rPr lang="zh-CN" altLang="en-US" sz="1800"/>
              <a:t>电路为主。</a:t>
            </a:r>
          </a:p>
        </p:txBody>
      </p:sp>
      <p:sp>
        <p:nvSpPr>
          <p:cNvPr id="43014" name="Text Box 23"/>
          <p:cNvSpPr txBox="1">
            <a:spLocks noChangeArrowheads="1"/>
          </p:cNvSpPr>
          <p:nvPr/>
        </p:nvSpPr>
        <p:spPr bwMode="auto">
          <a:xfrm>
            <a:off x="857250" y="1201738"/>
            <a:ext cx="3060700" cy="369887"/>
          </a:xfrm>
          <a:prstGeom prst="rect">
            <a:avLst/>
          </a:prstGeom>
          <a:noFill/>
          <a:ln w="9525">
            <a:noFill/>
            <a:miter lim="800000"/>
            <a:headEnd/>
            <a:tailEnd/>
          </a:ln>
        </p:spPr>
        <p:txBody>
          <a:bodyPr>
            <a:spAutoFit/>
          </a:bodyPr>
          <a:lstStyle/>
          <a:p>
            <a:pPr>
              <a:spcBef>
                <a:spcPct val="50000"/>
              </a:spcBef>
            </a:pPr>
            <a:r>
              <a:rPr kumimoji="0" lang="zh-CN" altLang="en-US" sz="1800">
                <a:solidFill>
                  <a:schemeClr val="folHlink"/>
                </a:solidFill>
              </a:rPr>
              <a:t>第</a:t>
            </a:r>
            <a:r>
              <a:rPr kumimoji="0" lang="en-US" altLang="zh-CN" sz="1800">
                <a:solidFill>
                  <a:schemeClr val="folHlink"/>
                </a:solidFill>
              </a:rPr>
              <a:t>5</a:t>
            </a:r>
            <a:r>
              <a:rPr kumimoji="0" lang="zh-CN" altLang="en-US" sz="1800">
                <a:solidFill>
                  <a:schemeClr val="folHlink"/>
                </a:solidFill>
              </a:rPr>
              <a:t>章 </a:t>
            </a:r>
            <a:r>
              <a:rPr kumimoji="0" lang="en-US" altLang="zh-CN" sz="1800">
                <a:solidFill>
                  <a:schemeClr val="folHlink"/>
                </a:solidFill>
              </a:rPr>
              <a:t>BJT</a:t>
            </a:r>
            <a:r>
              <a:rPr kumimoji="0" lang="zh-CN" altLang="en-US" sz="1800">
                <a:solidFill>
                  <a:schemeClr val="folHlink"/>
                </a:solidFill>
              </a:rPr>
              <a:t>及放大电路</a:t>
            </a:r>
          </a:p>
        </p:txBody>
      </p:sp>
      <p:sp>
        <p:nvSpPr>
          <p:cNvPr id="43015" name="Text Box 24"/>
          <p:cNvSpPr txBox="1">
            <a:spLocks noChangeArrowheads="1"/>
          </p:cNvSpPr>
          <p:nvPr/>
        </p:nvSpPr>
        <p:spPr bwMode="auto">
          <a:xfrm>
            <a:off x="857250" y="1701800"/>
            <a:ext cx="3857625" cy="369888"/>
          </a:xfrm>
          <a:prstGeom prst="rect">
            <a:avLst/>
          </a:prstGeom>
          <a:noFill/>
          <a:ln w="9525" algn="ctr">
            <a:noFill/>
            <a:miter lim="800000"/>
            <a:headEnd/>
            <a:tailEnd/>
          </a:ln>
        </p:spPr>
        <p:txBody>
          <a:bodyPr>
            <a:spAutoFit/>
          </a:bodyPr>
          <a:lstStyle/>
          <a:p>
            <a:pPr>
              <a:spcBef>
                <a:spcPct val="50000"/>
              </a:spcBef>
            </a:pPr>
            <a:r>
              <a:rPr kumimoji="0" lang="zh-CN" altLang="en-US" sz="1800">
                <a:solidFill>
                  <a:schemeClr val="folHlink"/>
                </a:solidFill>
              </a:rPr>
              <a:t>第</a:t>
            </a:r>
            <a:r>
              <a:rPr kumimoji="0" lang="en-US" altLang="zh-CN" sz="1800">
                <a:solidFill>
                  <a:schemeClr val="folHlink"/>
                </a:solidFill>
              </a:rPr>
              <a:t>7</a:t>
            </a:r>
            <a:r>
              <a:rPr kumimoji="0" lang="zh-CN" altLang="en-US" sz="1800">
                <a:solidFill>
                  <a:schemeClr val="folHlink"/>
                </a:solidFill>
              </a:rPr>
              <a:t>章 模拟集成电路</a:t>
            </a:r>
            <a:r>
              <a:rPr kumimoji="0" lang="en-US" altLang="zh-CN" sz="1400">
                <a:solidFill>
                  <a:schemeClr val="folHlink"/>
                </a:solidFill>
              </a:rPr>
              <a:t>(</a:t>
            </a:r>
            <a:r>
              <a:rPr kumimoji="0" lang="zh-CN" altLang="en-US" sz="1400">
                <a:solidFill>
                  <a:schemeClr val="folHlink"/>
                </a:solidFill>
              </a:rPr>
              <a:t>电流源、</a:t>
            </a:r>
            <a:r>
              <a:rPr kumimoji="0" lang="zh-CN" altLang="en-US" sz="1400">
                <a:solidFill>
                  <a:srgbClr val="FF0000"/>
                </a:solidFill>
              </a:rPr>
              <a:t>差分</a:t>
            </a:r>
            <a:r>
              <a:rPr kumimoji="0" lang="en-US" altLang="zh-CN" sz="1400">
                <a:solidFill>
                  <a:schemeClr val="folHlink"/>
                </a:solidFill>
              </a:rPr>
              <a:t>)</a:t>
            </a:r>
            <a:endParaRPr kumimoji="0" lang="zh-CN" altLang="en-US" sz="1800">
              <a:solidFill>
                <a:schemeClr val="folHlink"/>
              </a:solidFill>
            </a:endParaRPr>
          </a:p>
        </p:txBody>
      </p:sp>
      <p:sp>
        <p:nvSpPr>
          <p:cNvPr id="43016" name="Text Box 25"/>
          <p:cNvSpPr txBox="1">
            <a:spLocks noChangeArrowheads="1"/>
          </p:cNvSpPr>
          <p:nvPr/>
        </p:nvSpPr>
        <p:spPr bwMode="auto">
          <a:xfrm>
            <a:off x="857250" y="885825"/>
            <a:ext cx="3384550" cy="369888"/>
          </a:xfrm>
          <a:prstGeom prst="rect">
            <a:avLst/>
          </a:prstGeom>
          <a:noFill/>
          <a:ln w="9525" algn="ctr">
            <a:noFill/>
            <a:miter lim="800000"/>
            <a:headEnd/>
            <a:tailEnd/>
          </a:ln>
        </p:spPr>
        <p:txBody>
          <a:bodyPr>
            <a:spAutoFit/>
          </a:bodyPr>
          <a:lstStyle/>
          <a:p>
            <a:pPr>
              <a:spcBef>
                <a:spcPct val="50000"/>
              </a:spcBef>
            </a:pPr>
            <a:r>
              <a:rPr kumimoji="0" lang="zh-CN" altLang="en-US" sz="1800">
                <a:solidFill>
                  <a:schemeClr val="folHlink"/>
                </a:solidFill>
              </a:rPr>
              <a:t>第</a:t>
            </a:r>
            <a:r>
              <a:rPr kumimoji="0" lang="en-US" altLang="zh-CN" sz="1800">
                <a:solidFill>
                  <a:srgbClr val="FF0000"/>
                </a:solidFill>
              </a:rPr>
              <a:t>4</a:t>
            </a:r>
            <a:r>
              <a:rPr kumimoji="0" lang="zh-CN" altLang="en-US" sz="1800">
                <a:solidFill>
                  <a:schemeClr val="folHlink"/>
                </a:solidFill>
              </a:rPr>
              <a:t>章 </a:t>
            </a:r>
            <a:r>
              <a:rPr kumimoji="0" lang="en-US" altLang="zh-CN" sz="1800">
                <a:solidFill>
                  <a:schemeClr val="folHlink"/>
                </a:solidFill>
              </a:rPr>
              <a:t>MOS</a:t>
            </a:r>
            <a:r>
              <a:rPr kumimoji="0" lang="zh-CN" altLang="en-US" sz="1800">
                <a:solidFill>
                  <a:schemeClr val="folHlink"/>
                </a:solidFill>
              </a:rPr>
              <a:t>及放大电路</a:t>
            </a:r>
          </a:p>
        </p:txBody>
      </p:sp>
      <p:sp>
        <p:nvSpPr>
          <p:cNvPr id="43017" name="Text Box 37"/>
          <p:cNvSpPr txBox="1">
            <a:spLocks noChangeArrowheads="1"/>
          </p:cNvSpPr>
          <p:nvPr/>
        </p:nvSpPr>
        <p:spPr bwMode="auto">
          <a:xfrm>
            <a:off x="0" y="1000125"/>
            <a:ext cx="714375" cy="646113"/>
          </a:xfrm>
          <a:prstGeom prst="rect">
            <a:avLst/>
          </a:prstGeom>
          <a:noFill/>
          <a:ln w="38100">
            <a:noFill/>
            <a:miter lim="800000"/>
            <a:headEnd/>
            <a:tailEnd/>
          </a:ln>
        </p:spPr>
        <p:txBody>
          <a:bodyPr>
            <a:spAutoFit/>
          </a:bodyPr>
          <a:lstStyle/>
          <a:p>
            <a:pPr algn="ctr"/>
            <a:r>
              <a:rPr lang="zh-CN" altLang="en-US" sz="1800"/>
              <a:t>分立</a:t>
            </a:r>
          </a:p>
          <a:p>
            <a:pPr algn="ctr"/>
            <a:r>
              <a:rPr lang="zh-CN" altLang="en-US" sz="1800"/>
              <a:t>元件</a:t>
            </a:r>
          </a:p>
        </p:txBody>
      </p:sp>
      <p:sp>
        <p:nvSpPr>
          <p:cNvPr id="43018" name="Line 8"/>
          <p:cNvSpPr>
            <a:spLocks noChangeShapeType="1"/>
          </p:cNvSpPr>
          <p:nvPr/>
        </p:nvSpPr>
        <p:spPr bwMode="auto">
          <a:xfrm>
            <a:off x="214313" y="2286000"/>
            <a:ext cx="8640762" cy="0"/>
          </a:xfrm>
          <a:prstGeom prst="line">
            <a:avLst/>
          </a:prstGeom>
          <a:noFill/>
          <a:ln w="57150" cmpd="thinThick">
            <a:solidFill>
              <a:srgbClr val="006600"/>
            </a:solidFill>
            <a:miter lim="800000"/>
            <a:headEnd/>
            <a:tailEnd/>
          </a:ln>
        </p:spPr>
        <p:txBody>
          <a:bodyPr wrap="none"/>
          <a:lstStyle/>
          <a:p>
            <a:endParaRPr lang="zh-CN" altLang="en-US"/>
          </a:p>
        </p:txBody>
      </p:sp>
      <p:sp>
        <p:nvSpPr>
          <p:cNvPr id="43019" name="Text Box 32"/>
          <p:cNvSpPr txBox="1">
            <a:spLocks noChangeArrowheads="1"/>
          </p:cNvSpPr>
          <p:nvPr/>
        </p:nvSpPr>
        <p:spPr bwMode="auto">
          <a:xfrm>
            <a:off x="639763" y="909638"/>
            <a:ext cx="431800" cy="366712"/>
          </a:xfrm>
          <a:prstGeom prst="rect">
            <a:avLst/>
          </a:prstGeom>
          <a:noFill/>
          <a:ln w="9525">
            <a:noFill/>
            <a:miter lim="800000"/>
            <a:headEnd/>
            <a:tailEnd/>
          </a:ln>
        </p:spPr>
        <p:txBody>
          <a:bodyPr>
            <a:spAutoFit/>
          </a:bodyPr>
          <a:lstStyle/>
          <a:p>
            <a:pPr algn="ctr">
              <a:spcBef>
                <a:spcPct val="50000"/>
              </a:spcBef>
            </a:pPr>
            <a:r>
              <a:rPr lang="zh-CN" altLang="en-US" sz="1800">
                <a:solidFill>
                  <a:schemeClr val="hlink"/>
                </a:solidFill>
                <a:sym typeface="Webdings" pitchFamily="18" charset="2"/>
              </a:rPr>
              <a:t></a:t>
            </a:r>
          </a:p>
        </p:txBody>
      </p:sp>
      <p:sp>
        <p:nvSpPr>
          <p:cNvPr id="43020" name="Text Box 29"/>
          <p:cNvSpPr txBox="1">
            <a:spLocks noChangeArrowheads="1"/>
          </p:cNvSpPr>
          <p:nvPr/>
        </p:nvSpPr>
        <p:spPr bwMode="auto">
          <a:xfrm>
            <a:off x="857250" y="2301875"/>
            <a:ext cx="2857500" cy="369888"/>
          </a:xfrm>
          <a:prstGeom prst="rect">
            <a:avLst/>
          </a:prstGeom>
          <a:noFill/>
          <a:ln w="9525">
            <a:noFill/>
            <a:miter lim="800000"/>
            <a:headEnd/>
            <a:tailEnd/>
          </a:ln>
        </p:spPr>
        <p:txBody>
          <a:bodyPr>
            <a:spAutoFit/>
          </a:bodyPr>
          <a:lstStyle/>
          <a:p>
            <a:pPr>
              <a:spcBef>
                <a:spcPct val="50000"/>
              </a:spcBef>
            </a:pPr>
            <a:r>
              <a:rPr kumimoji="0" lang="zh-CN" altLang="en-US" sz="1800">
                <a:solidFill>
                  <a:schemeClr val="folHlink"/>
                </a:solidFill>
              </a:rPr>
              <a:t>第</a:t>
            </a:r>
            <a:r>
              <a:rPr kumimoji="0" lang="en-US" altLang="zh-CN" sz="1800">
                <a:solidFill>
                  <a:srgbClr val="FF0000"/>
                </a:solidFill>
              </a:rPr>
              <a:t>2</a:t>
            </a:r>
            <a:r>
              <a:rPr kumimoji="0" lang="zh-CN" altLang="en-US" sz="1800">
                <a:solidFill>
                  <a:schemeClr val="folHlink"/>
                </a:solidFill>
              </a:rPr>
              <a:t>章 运算放大器</a:t>
            </a:r>
          </a:p>
        </p:txBody>
      </p:sp>
      <p:sp>
        <p:nvSpPr>
          <p:cNvPr id="43021" name="Text Box 30"/>
          <p:cNvSpPr txBox="1">
            <a:spLocks noChangeArrowheads="1"/>
          </p:cNvSpPr>
          <p:nvPr/>
        </p:nvSpPr>
        <p:spPr bwMode="auto">
          <a:xfrm>
            <a:off x="857250" y="2643188"/>
            <a:ext cx="3714750" cy="369887"/>
          </a:xfrm>
          <a:prstGeom prst="rect">
            <a:avLst/>
          </a:prstGeom>
          <a:noFill/>
          <a:ln w="9525" algn="ctr">
            <a:noFill/>
            <a:miter lim="800000"/>
            <a:headEnd/>
            <a:tailEnd/>
          </a:ln>
        </p:spPr>
        <p:txBody>
          <a:bodyPr>
            <a:spAutoFit/>
          </a:bodyPr>
          <a:lstStyle/>
          <a:p>
            <a:pPr>
              <a:spcBef>
                <a:spcPct val="50000"/>
              </a:spcBef>
            </a:pPr>
            <a:r>
              <a:rPr kumimoji="0" lang="zh-CN" altLang="en-US" sz="1800">
                <a:solidFill>
                  <a:schemeClr val="folHlink"/>
                </a:solidFill>
              </a:rPr>
              <a:t>第</a:t>
            </a:r>
            <a:r>
              <a:rPr kumimoji="0" lang="en-US" altLang="zh-CN" sz="1800">
                <a:solidFill>
                  <a:srgbClr val="CC0000"/>
                </a:solidFill>
              </a:rPr>
              <a:t>10</a:t>
            </a:r>
            <a:r>
              <a:rPr kumimoji="0" lang="zh-CN" altLang="en-US" sz="1800">
                <a:solidFill>
                  <a:schemeClr val="folHlink"/>
                </a:solidFill>
              </a:rPr>
              <a:t>章 信号处理与</a:t>
            </a:r>
            <a:r>
              <a:rPr kumimoji="0" lang="zh-CN" altLang="en-US" sz="1800">
                <a:solidFill>
                  <a:srgbClr val="FF0000"/>
                </a:solidFill>
              </a:rPr>
              <a:t>产生电路</a:t>
            </a:r>
          </a:p>
        </p:txBody>
      </p:sp>
      <p:sp>
        <p:nvSpPr>
          <p:cNvPr id="43022" name="Line 8"/>
          <p:cNvSpPr>
            <a:spLocks noChangeShapeType="1"/>
          </p:cNvSpPr>
          <p:nvPr/>
        </p:nvSpPr>
        <p:spPr bwMode="auto">
          <a:xfrm>
            <a:off x="214313" y="3000375"/>
            <a:ext cx="8640762" cy="0"/>
          </a:xfrm>
          <a:prstGeom prst="line">
            <a:avLst/>
          </a:prstGeom>
          <a:noFill/>
          <a:ln w="57150" cmpd="thinThick">
            <a:solidFill>
              <a:srgbClr val="006600"/>
            </a:solidFill>
            <a:miter lim="800000"/>
            <a:headEnd/>
            <a:tailEnd/>
          </a:ln>
        </p:spPr>
        <p:txBody>
          <a:bodyPr wrap="none"/>
          <a:lstStyle/>
          <a:p>
            <a:endParaRPr lang="zh-CN" altLang="en-US"/>
          </a:p>
        </p:txBody>
      </p:sp>
      <p:sp>
        <p:nvSpPr>
          <p:cNvPr id="43023" name="Text Box 38"/>
          <p:cNvSpPr txBox="1">
            <a:spLocks noChangeArrowheads="1"/>
          </p:cNvSpPr>
          <p:nvPr/>
        </p:nvSpPr>
        <p:spPr bwMode="auto">
          <a:xfrm>
            <a:off x="71438" y="2416175"/>
            <a:ext cx="642937" cy="369888"/>
          </a:xfrm>
          <a:prstGeom prst="rect">
            <a:avLst/>
          </a:prstGeom>
          <a:noFill/>
          <a:ln w="38100">
            <a:noFill/>
            <a:miter lim="800000"/>
            <a:headEnd/>
            <a:tailEnd/>
          </a:ln>
        </p:spPr>
        <p:txBody>
          <a:bodyPr>
            <a:spAutoFit/>
          </a:bodyPr>
          <a:lstStyle/>
          <a:p>
            <a:pPr algn="ctr"/>
            <a:r>
              <a:rPr lang="zh-CN" altLang="en-US" sz="1800"/>
              <a:t>运放</a:t>
            </a:r>
          </a:p>
        </p:txBody>
      </p:sp>
      <p:sp>
        <p:nvSpPr>
          <p:cNvPr id="43024" name="Text Box 32"/>
          <p:cNvSpPr txBox="1">
            <a:spLocks noChangeArrowheads="1"/>
          </p:cNvSpPr>
          <p:nvPr/>
        </p:nvSpPr>
        <p:spPr bwMode="auto">
          <a:xfrm>
            <a:off x="639763" y="2276475"/>
            <a:ext cx="431800" cy="366713"/>
          </a:xfrm>
          <a:prstGeom prst="rect">
            <a:avLst/>
          </a:prstGeom>
          <a:noFill/>
          <a:ln w="9525">
            <a:noFill/>
            <a:miter lim="800000"/>
            <a:headEnd/>
            <a:tailEnd/>
          </a:ln>
        </p:spPr>
        <p:txBody>
          <a:bodyPr>
            <a:spAutoFit/>
          </a:bodyPr>
          <a:lstStyle/>
          <a:p>
            <a:pPr algn="ctr">
              <a:spcBef>
                <a:spcPct val="50000"/>
              </a:spcBef>
            </a:pPr>
            <a:r>
              <a:rPr lang="zh-CN" altLang="en-US" sz="1800">
                <a:solidFill>
                  <a:schemeClr val="hlink"/>
                </a:solidFill>
                <a:sym typeface="Webdings" pitchFamily="18" charset="2"/>
              </a:rPr>
              <a:t></a:t>
            </a:r>
          </a:p>
        </p:txBody>
      </p:sp>
      <p:sp>
        <p:nvSpPr>
          <p:cNvPr id="43025" name="Text Box 28"/>
          <p:cNvSpPr txBox="1">
            <a:spLocks noChangeArrowheads="1"/>
          </p:cNvSpPr>
          <p:nvPr/>
        </p:nvSpPr>
        <p:spPr bwMode="auto">
          <a:xfrm>
            <a:off x="857250" y="3071813"/>
            <a:ext cx="2571750" cy="369887"/>
          </a:xfrm>
          <a:prstGeom prst="rect">
            <a:avLst/>
          </a:prstGeom>
          <a:noFill/>
          <a:ln w="9525">
            <a:noFill/>
            <a:miter lim="800000"/>
            <a:headEnd/>
            <a:tailEnd/>
          </a:ln>
        </p:spPr>
        <p:txBody>
          <a:bodyPr>
            <a:spAutoFit/>
          </a:bodyPr>
          <a:lstStyle/>
          <a:p>
            <a:pPr>
              <a:spcBef>
                <a:spcPct val="50000"/>
              </a:spcBef>
            </a:pPr>
            <a:r>
              <a:rPr kumimoji="0" lang="zh-CN" altLang="en-US" sz="1800">
                <a:solidFill>
                  <a:schemeClr val="folHlink"/>
                </a:solidFill>
              </a:rPr>
              <a:t>第</a:t>
            </a:r>
            <a:r>
              <a:rPr kumimoji="0" lang="en-US" altLang="zh-CN" sz="1800">
                <a:solidFill>
                  <a:srgbClr val="FF0000"/>
                </a:solidFill>
              </a:rPr>
              <a:t>8</a:t>
            </a:r>
            <a:r>
              <a:rPr kumimoji="0" lang="zh-CN" altLang="en-US" sz="1800">
                <a:solidFill>
                  <a:schemeClr val="folHlink"/>
                </a:solidFill>
              </a:rPr>
              <a:t>章 反馈放大电路</a:t>
            </a:r>
          </a:p>
        </p:txBody>
      </p:sp>
      <p:sp>
        <p:nvSpPr>
          <p:cNvPr id="43026" name="Text Box 34"/>
          <p:cNvSpPr txBox="1">
            <a:spLocks noChangeArrowheads="1"/>
          </p:cNvSpPr>
          <p:nvPr/>
        </p:nvSpPr>
        <p:spPr bwMode="auto">
          <a:xfrm>
            <a:off x="639763" y="3071813"/>
            <a:ext cx="431800" cy="366712"/>
          </a:xfrm>
          <a:prstGeom prst="rect">
            <a:avLst/>
          </a:prstGeom>
          <a:noFill/>
          <a:ln w="9525">
            <a:noFill/>
            <a:miter lim="800000"/>
            <a:headEnd/>
            <a:tailEnd/>
          </a:ln>
        </p:spPr>
        <p:txBody>
          <a:bodyPr>
            <a:spAutoFit/>
          </a:bodyPr>
          <a:lstStyle/>
          <a:p>
            <a:pPr algn="ctr">
              <a:spcBef>
                <a:spcPct val="50000"/>
              </a:spcBef>
            </a:pPr>
            <a:r>
              <a:rPr lang="zh-CN" altLang="en-US" sz="1800">
                <a:solidFill>
                  <a:schemeClr val="hlink"/>
                </a:solidFill>
                <a:sym typeface="Webdings" pitchFamily="18" charset="2"/>
              </a:rPr>
              <a:t></a:t>
            </a:r>
          </a:p>
        </p:txBody>
      </p:sp>
      <p:sp>
        <p:nvSpPr>
          <p:cNvPr id="43027" name="Text Box 47"/>
          <p:cNvSpPr txBox="1">
            <a:spLocks noChangeArrowheads="1"/>
          </p:cNvSpPr>
          <p:nvPr/>
        </p:nvSpPr>
        <p:spPr bwMode="auto">
          <a:xfrm>
            <a:off x="0" y="3071813"/>
            <a:ext cx="785813" cy="369887"/>
          </a:xfrm>
          <a:prstGeom prst="rect">
            <a:avLst/>
          </a:prstGeom>
          <a:noFill/>
          <a:ln w="38100">
            <a:noFill/>
            <a:miter lim="800000"/>
            <a:headEnd/>
            <a:tailEnd/>
          </a:ln>
        </p:spPr>
        <p:txBody>
          <a:bodyPr>
            <a:spAutoFit/>
          </a:bodyPr>
          <a:lstStyle/>
          <a:p>
            <a:pPr algn="ctr"/>
            <a:r>
              <a:rPr lang="zh-CN" altLang="en-US" sz="1800"/>
              <a:t>反馈</a:t>
            </a:r>
          </a:p>
        </p:txBody>
      </p:sp>
      <p:sp>
        <p:nvSpPr>
          <p:cNvPr id="43028" name="Line 8"/>
          <p:cNvSpPr>
            <a:spLocks noChangeShapeType="1"/>
          </p:cNvSpPr>
          <p:nvPr/>
        </p:nvSpPr>
        <p:spPr bwMode="auto">
          <a:xfrm>
            <a:off x="214313" y="3471863"/>
            <a:ext cx="8640762" cy="0"/>
          </a:xfrm>
          <a:prstGeom prst="line">
            <a:avLst/>
          </a:prstGeom>
          <a:noFill/>
          <a:ln w="57150" cmpd="thinThick">
            <a:solidFill>
              <a:srgbClr val="006600"/>
            </a:solidFill>
            <a:miter lim="800000"/>
            <a:headEnd/>
            <a:tailEnd/>
          </a:ln>
        </p:spPr>
        <p:txBody>
          <a:bodyPr wrap="none"/>
          <a:lstStyle/>
          <a:p>
            <a:endParaRPr lang="zh-CN" altLang="en-US"/>
          </a:p>
        </p:txBody>
      </p:sp>
      <p:sp>
        <p:nvSpPr>
          <p:cNvPr id="43029" name="Text Box 22"/>
          <p:cNvSpPr txBox="1">
            <a:spLocks noChangeArrowheads="1"/>
          </p:cNvSpPr>
          <p:nvPr/>
        </p:nvSpPr>
        <p:spPr bwMode="auto">
          <a:xfrm>
            <a:off x="857250" y="3832225"/>
            <a:ext cx="3146425" cy="369888"/>
          </a:xfrm>
          <a:prstGeom prst="rect">
            <a:avLst/>
          </a:prstGeom>
          <a:noFill/>
          <a:ln w="9525">
            <a:noFill/>
            <a:miter lim="800000"/>
            <a:headEnd/>
            <a:tailEnd/>
          </a:ln>
        </p:spPr>
        <p:txBody>
          <a:bodyPr>
            <a:spAutoFit/>
          </a:bodyPr>
          <a:lstStyle/>
          <a:p>
            <a:pPr>
              <a:spcBef>
                <a:spcPct val="50000"/>
              </a:spcBef>
            </a:pPr>
            <a:r>
              <a:rPr kumimoji="0" lang="zh-CN" altLang="en-US" sz="1800">
                <a:solidFill>
                  <a:schemeClr val="folHlink"/>
                </a:solidFill>
              </a:rPr>
              <a:t>第</a:t>
            </a:r>
            <a:r>
              <a:rPr kumimoji="0" lang="en-US" altLang="zh-CN" sz="1800">
                <a:solidFill>
                  <a:schemeClr val="folHlink"/>
                </a:solidFill>
              </a:rPr>
              <a:t>3</a:t>
            </a:r>
            <a:r>
              <a:rPr kumimoji="0" lang="zh-CN" altLang="en-US" sz="1800">
                <a:solidFill>
                  <a:schemeClr val="folHlink"/>
                </a:solidFill>
              </a:rPr>
              <a:t>章 二极管及其应用电路</a:t>
            </a:r>
          </a:p>
        </p:txBody>
      </p:sp>
      <p:sp>
        <p:nvSpPr>
          <p:cNvPr id="43030" name="Text Box 26"/>
          <p:cNvSpPr txBox="1">
            <a:spLocks noChangeArrowheads="1"/>
          </p:cNvSpPr>
          <p:nvPr/>
        </p:nvSpPr>
        <p:spPr bwMode="auto">
          <a:xfrm>
            <a:off x="857250" y="3500438"/>
            <a:ext cx="1643063" cy="369887"/>
          </a:xfrm>
          <a:prstGeom prst="rect">
            <a:avLst/>
          </a:prstGeom>
          <a:noFill/>
          <a:ln w="9525">
            <a:noFill/>
            <a:miter lim="800000"/>
            <a:headEnd/>
            <a:tailEnd/>
          </a:ln>
        </p:spPr>
        <p:txBody>
          <a:bodyPr>
            <a:spAutoFit/>
          </a:bodyPr>
          <a:lstStyle/>
          <a:p>
            <a:pPr>
              <a:spcBef>
                <a:spcPct val="50000"/>
              </a:spcBef>
            </a:pPr>
            <a:r>
              <a:rPr kumimoji="0" lang="zh-CN" altLang="en-US" sz="1800">
                <a:solidFill>
                  <a:schemeClr val="folHlink"/>
                </a:solidFill>
              </a:rPr>
              <a:t>第</a:t>
            </a:r>
            <a:r>
              <a:rPr kumimoji="0" lang="en-US" altLang="zh-CN" sz="1800">
                <a:solidFill>
                  <a:schemeClr val="folHlink"/>
                </a:solidFill>
              </a:rPr>
              <a:t>1</a:t>
            </a:r>
            <a:r>
              <a:rPr kumimoji="0" lang="zh-CN" altLang="en-US" sz="1800">
                <a:solidFill>
                  <a:schemeClr val="folHlink"/>
                </a:solidFill>
              </a:rPr>
              <a:t>章 绪论</a:t>
            </a:r>
          </a:p>
        </p:txBody>
      </p:sp>
      <p:sp>
        <p:nvSpPr>
          <p:cNvPr id="43031" name="Text Box 27"/>
          <p:cNvSpPr txBox="1">
            <a:spLocks noChangeArrowheads="1"/>
          </p:cNvSpPr>
          <p:nvPr/>
        </p:nvSpPr>
        <p:spPr bwMode="auto">
          <a:xfrm>
            <a:off x="857250" y="4518025"/>
            <a:ext cx="2571750" cy="369888"/>
          </a:xfrm>
          <a:prstGeom prst="rect">
            <a:avLst/>
          </a:prstGeom>
          <a:noFill/>
          <a:ln w="9525" algn="ctr">
            <a:noFill/>
            <a:miter lim="800000"/>
            <a:headEnd/>
            <a:tailEnd/>
          </a:ln>
        </p:spPr>
        <p:txBody>
          <a:bodyPr>
            <a:spAutoFit/>
          </a:bodyPr>
          <a:lstStyle/>
          <a:p>
            <a:pPr>
              <a:spcBef>
                <a:spcPct val="50000"/>
              </a:spcBef>
            </a:pPr>
            <a:r>
              <a:rPr kumimoji="0" lang="zh-CN" altLang="en-US" sz="1800">
                <a:solidFill>
                  <a:schemeClr val="folHlink"/>
                </a:solidFill>
              </a:rPr>
              <a:t>第</a:t>
            </a:r>
            <a:r>
              <a:rPr kumimoji="0" lang="en-US" altLang="zh-CN" sz="1800">
                <a:solidFill>
                  <a:schemeClr val="folHlink"/>
                </a:solidFill>
              </a:rPr>
              <a:t>9</a:t>
            </a:r>
            <a:r>
              <a:rPr kumimoji="0" lang="zh-CN" altLang="en-US" sz="1800">
                <a:solidFill>
                  <a:schemeClr val="folHlink"/>
                </a:solidFill>
              </a:rPr>
              <a:t>章 功率放大电路</a:t>
            </a:r>
          </a:p>
        </p:txBody>
      </p:sp>
      <p:sp>
        <p:nvSpPr>
          <p:cNvPr id="43032" name="Text Box 8"/>
          <p:cNvSpPr txBox="1">
            <a:spLocks noChangeArrowheads="1"/>
          </p:cNvSpPr>
          <p:nvPr/>
        </p:nvSpPr>
        <p:spPr bwMode="auto">
          <a:xfrm>
            <a:off x="857250" y="4160838"/>
            <a:ext cx="2143125" cy="369887"/>
          </a:xfrm>
          <a:prstGeom prst="rect">
            <a:avLst/>
          </a:prstGeom>
          <a:noFill/>
          <a:ln w="9525">
            <a:noFill/>
            <a:miter lim="800000"/>
            <a:headEnd/>
            <a:tailEnd/>
          </a:ln>
        </p:spPr>
        <p:txBody>
          <a:bodyPr>
            <a:spAutoFit/>
          </a:bodyPr>
          <a:lstStyle/>
          <a:p>
            <a:pPr>
              <a:spcBef>
                <a:spcPct val="50000"/>
              </a:spcBef>
            </a:pPr>
            <a:r>
              <a:rPr kumimoji="0" lang="zh-CN" altLang="en-US" sz="1800">
                <a:solidFill>
                  <a:schemeClr val="folHlink"/>
                </a:solidFill>
              </a:rPr>
              <a:t>第</a:t>
            </a:r>
            <a:r>
              <a:rPr kumimoji="0" lang="en-US" altLang="zh-CN" sz="1800">
                <a:solidFill>
                  <a:schemeClr val="folHlink"/>
                </a:solidFill>
              </a:rPr>
              <a:t>6</a:t>
            </a:r>
            <a:r>
              <a:rPr kumimoji="0" lang="zh-CN" altLang="en-US" sz="1800">
                <a:solidFill>
                  <a:schemeClr val="folHlink"/>
                </a:solidFill>
              </a:rPr>
              <a:t>章</a:t>
            </a:r>
            <a:r>
              <a:rPr kumimoji="0" lang="en-US" altLang="zh-CN" sz="1800">
                <a:solidFill>
                  <a:schemeClr val="folHlink"/>
                </a:solidFill>
              </a:rPr>
              <a:t> </a:t>
            </a:r>
            <a:r>
              <a:rPr kumimoji="0" lang="zh-CN" altLang="en-US" sz="1800">
                <a:solidFill>
                  <a:schemeClr val="folHlink"/>
                </a:solidFill>
              </a:rPr>
              <a:t>频率响应</a:t>
            </a:r>
            <a:endParaRPr kumimoji="0" lang="en-US" altLang="zh-CN" sz="1800">
              <a:solidFill>
                <a:schemeClr val="folHlink"/>
              </a:solidFill>
            </a:endParaRPr>
          </a:p>
        </p:txBody>
      </p:sp>
      <p:sp>
        <p:nvSpPr>
          <p:cNvPr id="43033" name="Text Box 33"/>
          <p:cNvSpPr txBox="1">
            <a:spLocks noChangeArrowheads="1"/>
          </p:cNvSpPr>
          <p:nvPr/>
        </p:nvSpPr>
        <p:spPr bwMode="auto">
          <a:xfrm>
            <a:off x="857250" y="4846638"/>
            <a:ext cx="2571750" cy="369887"/>
          </a:xfrm>
          <a:prstGeom prst="rect">
            <a:avLst/>
          </a:prstGeom>
          <a:noFill/>
          <a:ln w="9525" algn="ctr">
            <a:noFill/>
            <a:miter lim="800000"/>
            <a:headEnd/>
            <a:tailEnd/>
          </a:ln>
        </p:spPr>
        <p:txBody>
          <a:bodyPr>
            <a:spAutoFit/>
          </a:bodyPr>
          <a:lstStyle/>
          <a:p>
            <a:pPr>
              <a:spcBef>
                <a:spcPct val="50000"/>
              </a:spcBef>
            </a:pPr>
            <a:r>
              <a:rPr kumimoji="0" lang="zh-CN" altLang="en-US" sz="1800">
                <a:solidFill>
                  <a:schemeClr val="folHlink"/>
                </a:solidFill>
              </a:rPr>
              <a:t>第</a:t>
            </a:r>
            <a:r>
              <a:rPr kumimoji="0" lang="en-US" altLang="zh-CN" sz="1800">
                <a:solidFill>
                  <a:srgbClr val="CC0000"/>
                </a:solidFill>
              </a:rPr>
              <a:t>11</a:t>
            </a:r>
            <a:r>
              <a:rPr kumimoji="0" lang="zh-CN" altLang="en-US" sz="1800">
                <a:solidFill>
                  <a:schemeClr val="folHlink"/>
                </a:solidFill>
              </a:rPr>
              <a:t>章  直流稳压电源</a:t>
            </a:r>
          </a:p>
        </p:txBody>
      </p:sp>
      <p:sp>
        <p:nvSpPr>
          <p:cNvPr id="43034" name="Text Box 38"/>
          <p:cNvSpPr txBox="1">
            <a:spLocks noChangeArrowheads="1"/>
          </p:cNvSpPr>
          <p:nvPr/>
        </p:nvSpPr>
        <p:spPr bwMode="auto">
          <a:xfrm>
            <a:off x="0" y="3644900"/>
            <a:ext cx="785813" cy="368300"/>
          </a:xfrm>
          <a:prstGeom prst="rect">
            <a:avLst/>
          </a:prstGeom>
          <a:noFill/>
          <a:ln w="38100">
            <a:noFill/>
            <a:miter lim="800000"/>
            <a:headEnd/>
            <a:tailEnd/>
          </a:ln>
        </p:spPr>
        <p:txBody>
          <a:bodyPr>
            <a:spAutoFit/>
          </a:bodyPr>
          <a:lstStyle/>
          <a:p>
            <a:pPr algn="ctr"/>
            <a:r>
              <a:rPr lang="zh-CN" altLang="en-US" sz="1800"/>
              <a:t>其他</a:t>
            </a:r>
          </a:p>
        </p:txBody>
      </p:sp>
      <p:sp>
        <p:nvSpPr>
          <p:cNvPr id="43035" name="Line 8"/>
          <p:cNvSpPr>
            <a:spLocks noChangeShapeType="1"/>
          </p:cNvSpPr>
          <p:nvPr/>
        </p:nvSpPr>
        <p:spPr bwMode="auto">
          <a:xfrm>
            <a:off x="214313" y="5572125"/>
            <a:ext cx="8640762" cy="0"/>
          </a:xfrm>
          <a:prstGeom prst="line">
            <a:avLst/>
          </a:prstGeom>
          <a:noFill/>
          <a:ln w="57150" cmpd="thinThick">
            <a:solidFill>
              <a:srgbClr val="006600"/>
            </a:solidFill>
            <a:miter lim="800000"/>
            <a:headEnd/>
            <a:tailEnd/>
          </a:ln>
        </p:spPr>
        <p:txBody>
          <a:bodyPr wrap="none"/>
          <a:lstStyle/>
          <a:p>
            <a:endParaRPr lang="zh-CN" altLang="en-US"/>
          </a:p>
        </p:txBody>
      </p:sp>
      <p:sp>
        <p:nvSpPr>
          <p:cNvPr id="43036" name="Text Box 22"/>
          <p:cNvSpPr txBox="1">
            <a:spLocks noChangeArrowheads="1"/>
          </p:cNvSpPr>
          <p:nvPr/>
        </p:nvSpPr>
        <p:spPr bwMode="auto">
          <a:xfrm>
            <a:off x="857250" y="5214938"/>
            <a:ext cx="3714750" cy="338137"/>
          </a:xfrm>
          <a:prstGeom prst="rect">
            <a:avLst/>
          </a:prstGeom>
          <a:noFill/>
          <a:ln w="9525">
            <a:noFill/>
            <a:miter lim="800000"/>
            <a:headEnd/>
            <a:tailEnd/>
          </a:ln>
        </p:spPr>
        <p:txBody>
          <a:bodyPr>
            <a:spAutoFit/>
          </a:bodyPr>
          <a:lstStyle/>
          <a:p>
            <a:r>
              <a:rPr lang="en-US" altLang="zh-CN" sz="1600">
                <a:solidFill>
                  <a:srgbClr val="CC0000"/>
                </a:solidFill>
              </a:rPr>
              <a:t> 7.6  </a:t>
            </a:r>
            <a:r>
              <a:rPr lang="zh-CN" altLang="en-US" sz="1600">
                <a:solidFill>
                  <a:srgbClr val="CC0000"/>
                </a:solidFill>
              </a:rPr>
              <a:t>实际运放的参数和影响</a:t>
            </a:r>
            <a:endParaRPr lang="en-US" altLang="zh-CN" sz="1600">
              <a:solidFill>
                <a:srgbClr val="CC0000"/>
              </a:solidFill>
            </a:endParaRPr>
          </a:p>
        </p:txBody>
      </p:sp>
      <p:grpSp>
        <p:nvGrpSpPr>
          <p:cNvPr id="2" name="组合 60"/>
          <p:cNvGrpSpPr>
            <a:grpSpLocks/>
          </p:cNvGrpSpPr>
          <p:nvPr/>
        </p:nvGrpSpPr>
        <p:grpSpPr bwMode="auto">
          <a:xfrm>
            <a:off x="3286125" y="923925"/>
            <a:ext cx="714375" cy="361950"/>
            <a:chOff x="3929058" y="5929330"/>
            <a:chExt cx="714380" cy="362367"/>
          </a:xfrm>
        </p:grpSpPr>
        <p:sp>
          <p:nvSpPr>
            <p:cNvPr id="43076" name="Oval 16"/>
            <p:cNvSpPr>
              <a:spLocks noChangeArrowheads="1"/>
            </p:cNvSpPr>
            <p:nvPr/>
          </p:nvSpPr>
          <p:spPr bwMode="auto">
            <a:xfrm>
              <a:off x="3929058" y="5929330"/>
              <a:ext cx="714380" cy="357190"/>
            </a:xfrm>
            <a:prstGeom prst="ellipse">
              <a:avLst/>
            </a:prstGeom>
            <a:solidFill>
              <a:schemeClr val="accent1"/>
            </a:solidFill>
            <a:ln w="38100">
              <a:solidFill>
                <a:schemeClr val="hlink"/>
              </a:solidFill>
              <a:miter lim="800000"/>
              <a:headEnd/>
              <a:tailEnd/>
            </a:ln>
          </p:spPr>
          <p:txBody>
            <a:bodyPr wrap="none" anchor="ctr"/>
            <a:lstStyle/>
            <a:p>
              <a:endParaRPr lang="zh-CN" altLang="en-US" sz="1600"/>
            </a:p>
          </p:txBody>
        </p:sp>
        <p:sp>
          <p:nvSpPr>
            <p:cNvPr id="43077" name="Text Box 17"/>
            <p:cNvSpPr txBox="1">
              <a:spLocks noChangeArrowheads="1"/>
            </p:cNvSpPr>
            <p:nvPr/>
          </p:nvSpPr>
          <p:spPr bwMode="auto">
            <a:xfrm>
              <a:off x="4000496" y="5953143"/>
              <a:ext cx="614360" cy="338554"/>
            </a:xfrm>
            <a:prstGeom prst="rect">
              <a:avLst/>
            </a:prstGeom>
            <a:noFill/>
            <a:ln w="9525">
              <a:noFill/>
              <a:miter lim="800000"/>
              <a:headEnd/>
              <a:tailEnd/>
            </a:ln>
          </p:spPr>
          <p:txBody>
            <a:bodyPr>
              <a:spAutoFit/>
            </a:bodyPr>
            <a:lstStyle/>
            <a:p>
              <a:pPr algn="ctr">
                <a:spcBef>
                  <a:spcPct val="50000"/>
                </a:spcBef>
              </a:pPr>
              <a:r>
                <a:rPr lang="en-US" altLang="zh-CN" sz="1600"/>
                <a:t>1</a:t>
              </a:r>
              <a:r>
                <a:rPr lang="zh-CN" altLang="en-US" sz="1600"/>
                <a:t>题</a:t>
              </a:r>
            </a:p>
          </p:txBody>
        </p:sp>
      </p:grpSp>
      <p:grpSp>
        <p:nvGrpSpPr>
          <p:cNvPr id="3" name="组合 61"/>
          <p:cNvGrpSpPr>
            <a:grpSpLocks/>
          </p:cNvGrpSpPr>
          <p:nvPr/>
        </p:nvGrpSpPr>
        <p:grpSpPr bwMode="auto">
          <a:xfrm>
            <a:off x="3071813" y="2286000"/>
            <a:ext cx="714375" cy="361950"/>
            <a:chOff x="3929058" y="5929330"/>
            <a:chExt cx="714380" cy="362367"/>
          </a:xfrm>
        </p:grpSpPr>
        <p:sp>
          <p:nvSpPr>
            <p:cNvPr id="43074" name="Oval 16"/>
            <p:cNvSpPr>
              <a:spLocks noChangeArrowheads="1"/>
            </p:cNvSpPr>
            <p:nvPr/>
          </p:nvSpPr>
          <p:spPr bwMode="auto">
            <a:xfrm>
              <a:off x="3929058" y="5929330"/>
              <a:ext cx="714380" cy="357190"/>
            </a:xfrm>
            <a:prstGeom prst="ellipse">
              <a:avLst/>
            </a:prstGeom>
            <a:solidFill>
              <a:schemeClr val="accent1"/>
            </a:solidFill>
            <a:ln w="38100">
              <a:solidFill>
                <a:schemeClr val="hlink"/>
              </a:solidFill>
              <a:miter lim="800000"/>
              <a:headEnd/>
              <a:tailEnd/>
            </a:ln>
          </p:spPr>
          <p:txBody>
            <a:bodyPr wrap="none" anchor="ctr"/>
            <a:lstStyle/>
            <a:p>
              <a:endParaRPr lang="zh-CN" altLang="en-US" sz="1600"/>
            </a:p>
          </p:txBody>
        </p:sp>
        <p:sp>
          <p:nvSpPr>
            <p:cNvPr id="43075" name="Text Box 17"/>
            <p:cNvSpPr txBox="1">
              <a:spLocks noChangeArrowheads="1"/>
            </p:cNvSpPr>
            <p:nvPr/>
          </p:nvSpPr>
          <p:spPr bwMode="auto">
            <a:xfrm>
              <a:off x="4000496" y="5953143"/>
              <a:ext cx="614360" cy="338554"/>
            </a:xfrm>
            <a:prstGeom prst="rect">
              <a:avLst/>
            </a:prstGeom>
            <a:noFill/>
            <a:ln w="9525">
              <a:noFill/>
              <a:miter lim="800000"/>
              <a:headEnd/>
              <a:tailEnd/>
            </a:ln>
          </p:spPr>
          <p:txBody>
            <a:bodyPr>
              <a:spAutoFit/>
            </a:bodyPr>
            <a:lstStyle/>
            <a:p>
              <a:pPr algn="ctr">
                <a:spcBef>
                  <a:spcPct val="50000"/>
                </a:spcBef>
              </a:pPr>
              <a:r>
                <a:rPr lang="en-US" altLang="zh-CN" sz="1600"/>
                <a:t>1</a:t>
              </a:r>
              <a:r>
                <a:rPr lang="zh-CN" altLang="en-US" sz="1600"/>
                <a:t>题</a:t>
              </a:r>
            </a:p>
          </p:txBody>
        </p:sp>
      </p:grpSp>
      <p:grpSp>
        <p:nvGrpSpPr>
          <p:cNvPr id="4" name="组合 64"/>
          <p:cNvGrpSpPr>
            <a:grpSpLocks/>
          </p:cNvGrpSpPr>
          <p:nvPr/>
        </p:nvGrpSpPr>
        <p:grpSpPr bwMode="auto">
          <a:xfrm>
            <a:off x="3071813" y="3071813"/>
            <a:ext cx="714375" cy="361950"/>
            <a:chOff x="3929058" y="5929330"/>
            <a:chExt cx="714380" cy="362367"/>
          </a:xfrm>
        </p:grpSpPr>
        <p:sp>
          <p:nvSpPr>
            <p:cNvPr id="43072" name="Oval 16"/>
            <p:cNvSpPr>
              <a:spLocks noChangeArrowheads="1"/>
            </p:cNvSpPr>
            <p:nvPr/>
          </p:nvSpPr>
          <p:spPr bwMode="auto">
            <a:xfrm>
              <a:off x="3929058" y="5929330"/>
              <a:ext cx="714380" cy="357190"/>
            </a:xfrm>
            <a:prstGeom prst="ellipse">
              <a:avLst/>
            </a:prstGeom>
            <a:solidFill>
              <a:schemeClr val="accent1"/>
            </a:solidFill>
            <a:ln w="38100">
              <a:solidFill>
                <a:schemeClr val="hlink"/>
              </a:solidFill>
              <a:miter lim="800000"/>
              <a:headEnd/>
              <a:tailEnd/>
            </a:ln>
          </p:spPr>
          <p:txBody>
            <a:bodyPr wrap="none" anchor="ctr"/>
            <a:lstStyle/>
            <a:p>
              <a:endParaRPr lang="zh-CN" altLang="en-US" sz="1600"/>
            </a:p>
          </p:txBody>
        </p:sp>
        <p:sp>
          <p:nvSpPr>
            <p:cNvPr id="43073" name="Text Box 17"/>
            <p:cNvSpPr txBox="1">
              <a:spLocks noChangeArrowheads="1"/>
            </p:cNvSpPr>
            <p:nvPr/>
          </p:nvSpPr>
          <p:spPr bwMode="auto">
            <a:xfrm>
              <a:off x="4000496" y="5953143"/>
              <a:ext cx="614360" cy="338554"/>
            </a:xfrm>
            <a:prstGeom prst="rect">
              <a:avLst/>
            </a:prstGeom>
            <a:noFill/>
            <a:ln w="9525">
              <a:noFill/>
              <a:miter lim="800000"/>
              <a:headEnd/>
              <a:tailEnd/>
            </a:ln>
          </p:spPr>
          <p:txBody>
            <a:bodyPr>
              <a:spAutoFit/>
            </a:bodyPr>
            <a:lstStyle/>
            <a:p>
              <a:pPr algn="ctr">
                <a:spcBef>
                  <a:spcPct val="50000"/>
                </a:spcBef>
              </a:pPr>
              <a:r>
                <a:rPr lang="en-US" altLang="zh-CN" sz="1600"/>
                <a:t>1</a:t>
              </a:r>
              <a:r>
                <a:rPr lang="zh-CN" altLang="en-US" sz="1600"/>
                <a:t>题</a:t>
              </a:r>
            </a:p>
          </p:txBody>
        </p:sp>
      </p:grpSp>
      <p:grpSp>
        <p:nvGrpSpPr>
          <p:cNvPr id="5" name="组合 70"/>
          <p:cNvGrpSpPr>
            <a:grpSpLocks/>
          </p:cNvGrpSpPr>
          <p:nvPr/>
        </p:nvGrpSpPr>
        <p:grpSpPr bwMode="auto">
          <a:xfrm>
            <a:off x="3786188" y="2643188"/>
            <a:ext cx="541337" cy="357187"/>
            <a:chOff x="4214810" y="5932834"/>
            <a:chExt cx="540579" cy="357457"/>
          </a:xfrm>
        </p:grpSpPr>
        <p:sp>
          <p:nvSpPr>
            <p:cNvPr id="43070" name="Oval 40"/>
            <p:cNvSpPr>
              <a:spLocks noChangeArrowheads="1"/>
            </p:cNvSpPr>
            <p:nvPr/>
          </p:nvSpPr>
          <p:spPr bwMode="auto">
            <a:xfrm>
              <a:off x="4214810" y="5932834"/>
              <a:ext cx="540579" cy="357457"/>
            </a:xfrm>
            <a:prstGeom prst="ellipse">
              <a:avLst/>
            </a:prstGeom>
            <a:noFill/>
            <a:ln w="38100">
              <a:solidFill>
                <a:schemeClr val="hlink"/>
              </a:solidFill>
              <a:miter lim="800000"/>
              <a:headEnd/>
              <a:tailEnd/>
            </a:ln>
          </p:spPr>
          <p:txBody>
            <a:bodyPr wrap="none" anchor="ctr"/>
            <a:lstStyle/>
            <a:p>
              <a:endParaRPr lang="zh-CN" altLang="en-US" sz="1600"/>
            </a:p>
          </p:txBody>
        </p:sp>
        <p:sp>
          <p:nvSpPr>
            <p:cNvPr id="43071" name="Text Box 41"/>
            <p:cNvSpPr txBox="1">
              <a:spLocks noChangeArrowheads="1"/>
            </p:cNvSpPr>
            <p:nvPr/>
          </p:nvSpPr>
          <p:spPr bwMode="auto">
            <a:xfrm>
              <a:off x="4235066" y="5942471"/>
              <a:ext cx="500066" cy="338182"/>
            </a:xfrm>
            <a:prstGeom prst="rect">
              <a:avLst/>
            </a:prstGeom>
            <a:noFill/>
            <a:ln w="9525">
              <a:noFill/>
              <a:miter lim="800000"/>
              <a:headEnd/>
              <a:tailEnd/>
            </a:ln>
          </p:spPr>
          <p:txBody>
            <a:bodyPr>
              <a:spAutoFit/>
            </a:bodyPr>
            <a:lstStyle/>
            <a:p>
              <a:pPr algn="ctr">
                <a:spcBef>
                  <a:spcPct val="50000"/>
                </a:spcBef>
              </a:pPr>
              <a:r>
                <a:rPr lang="en-US" altLang="zh-CN" sz="1600"/>
                <a:t>1</a:t>
              </a:r>
              <a:r>
                <a:rPr lang="zh-CN" altLang="en-US" sz="1600"/>
                <a:t>题</a:t>
              </a:r>
            </a:p>
          </p:txBody>
        </p:sp>
      </p:grpSp>
      <p:grpSp>
        <p:nvGrpSpPr>
          <p:cNvPr id="6" name="组合 71"/>
          <p:cNvGrpSpPr>
            <a:grpSpLocks/>
          </p:cNvGrpSpPr>
          <p:nvPr/>
        </p:nvGrpSpPr>
        <p:grpSpPr bwMode="auto">
          <a:xfrm>
            <a:off x="3173413" y="4857750"/>
            <a:ext cx="541337" cy="357188"/>
            <a:chOff x="4214810" y="5932834"/>
            <a:chExt cx="540579" cy="357457"/>
          </a:xfrm>
        </p:grpSpPr>
        <p:sp>
          <p:nvSpPr>
            <p:cNvPr id="43068" name="Oval 40"/>
            <p:cNvSpPr>
              <a:spLocks noChangeArrowheads="1"/>
            </p:cNvSpPr>
            <p:nvPr/>
          </p:nvSpPr>
          <p:spPr bwMode="auto">
            <a:xfrm>
              <a:off x="4214810" y="5932834"/>
              <a:ext cx="540579" cy="357457"/>
            </a:xfrm>
            <a:prstGeom prst="ellipse">
              <a:avLst/>
            </a:prstGeom>
            <a:noFill/>
            <a:ln w="38100">
              <a:solidFill>
                <a:schemeClr val="hlink"/>
              </a:solidFill>
              <a:miter lim="800000"/>
              <a:headEnd/>
              <a:tailEnd/>
            </a:ln>
          </p:spPr>
          <p:txBody>
            <a:bodyPr wrap="none" anchor="ctr"/>
            <a:lstStyle/>
            <a:p>
              <a:endParaRPr lang="zh-CN" altLang="en-US" sz="1600"/>
            </a:p>
          </p:txBody>
        </p:sp>
        <p:sp>
          <p:nvSpPr>
            <p:cNvPr id="43069" name="Text Box 41"/>
            <p:cNvSpPr txBox="1">
              <a:spLocks noChangeArrowheads="1"/>
            </p:cNvSpPr>
            <p:nvPr/>
          </p:nvSpPr>
          <p:spPr bwMode="auto">
            <a:xfrm>
              <a:off x="4235066" y="5942471"/>
              <a:ext cx="500066" cy="338182"/>
            </a:xfrm>
            <a:prstGeom prst="rect">
              <a:avLst/>
            </a:prstGeom>
            <a:noFill/>
            <a:ln w="9525">
              <a:noFill/>
              <a:miter lim="800000"/>
              <a:headEnd/>
              <a:tailEnd/>
            </a:ln>
          </p:spPr>
          <p:txBody>
            <a:bodyPr>
              <a:spAutoFit/>
            </a:bodyPr>
            <a:lstStyle/>
            <a:p>
              <a:pPr algn="ctr">
                <a:spcBef>
                  <a:spcPct val="50000"/>
                </a:spcBef>
              </a:pPr>
              <a:r>
                <a:rPr lang="en-US" altLang="zh-CN" sz="1600"/>
                <a:t>1</a:t>
              </a:r>
              <a:r>
                <a:rPr lang="zh-CN" altLang="en-US" sz="1600"/>
                <a:t>题</a:t>
              </a:r>
            </a:p>
          </p:txBody>
        </p:sp>
      </p:grpSp>
      <p:grpSp>
        <p:nvGrpSpPr>
          <p:cNvPr id="7" name="组合 77"/>
          <p:cNvGrpSpPr>
            <a:grpSpLocks/>
          </p:cNvGrpSpPr>
          <p:nvPr/>
        </p:nvGrpSpPr>
        <p:grpSpPr bwMode="auto">
          <a:xfrm>
            <a:off x="4500563" y="3071813"/>
            <a:ext cx="785812" cy="338137"/>
            <a:chOff x="4750595" y="5857892"/>
            <a:chExt cx="785818" cy="338182"/>
          </a:xfrm>
        </p:grpSpPr>
        <p:sp>
          <p:nvSpPr>
            <p:cNvPr id="43066" name="Oval 40"/>
            <p:cNvSpPr>
              <a:spLocks noChangeArrowheads="1"/>
            </p:cNvSpPr>
            <p:nvPr/>
          </p:nvSpPr>
          <p:spPr bwMode="auto">
            <a:xfrm>
              <a:off x="4750595" y="5884107"/>
              <a:ext cx="785818" cy="285752"/>
            </a:xfrm>
            <a:prstGeom prst="ellipse">
              <a:avLst/>
            </a:prstGeom>
            <a:noFill/>
            <a:ln w="38100">
              <a:solidFill>
                <a:srgbClr val="333399"/>
              </a:solidFill>
              <a:miter lim="800000"/>
              <a:headEnd/>
              <a:tailEnd/>
            </a:ln>
          </p:spPr>
          <p:txBody>
            <a:bodyPr wrap="none" anchor="ctr"/>
            <a:lstStyle/>
            <a:p>
              <a:endParaRPr lang="zh-CN" altLang="en-US" sz="1600"/>
            </a:p>
          </p:txBody>
        </p:sp>
        <p:sp>
          <p:nvSpPr>
            <p:cNvPr id="43067" name="Text Box 41"/>
            <p:cNvSpPr txBox="1">
              <a:spLocks noChangeArrowheads="1"/>
            </p:cNvSpPr>
            <p:nvPr/>
          </p:nvSpPr>
          <p:spPr bwMode="auto">
            <a:xfrm>
              <a:off x="4893471" y="5857892"/>
              <a:ext cx="500066" cy="338182"/>
            </a:xfrm>
            <a:prstGeom prst="rect">
              <a:avLst/>
            </a:prstGeom>
            <a:noFill/>
            <a:ln w="9525">
              <a:noFill/>
              <a:miter lim="800000"/>
              <a:headEnd/>
              <a:tailEnd/>
            </a:ln>
          </p:spPr>
          <p:txBody>
            <a:bodyPr>
              <a:spAutoFit/>
            </a:bodyPr>
            <a:lstStyle/>
            <a:p>
              <a:pPr algn="ctr">
                <a:spcBef>
                  <a:spcPct val="50000"/>
                </a:spcBef>
              </a:pPr>
              <a:r>
                <a:rPr lang="en-US" altLang="zh-CN" sz="1600"/>
                <a:t>1</a:t>
              </a:r>
              <a:r>
                <a:rPr lang="zh-CN" altLang="en-US" sz="1600"/>
                <a:t>题</a:t>
              </a:r>
            </a:p>
          </p:txBody>
        </p:sp>
      </p:grpSp>
      <p:grpSp>
        <p:nvGrpSpPr>
          <p:cNvPr id="8" name="组合 78"/>
          <p:cNvGrpSpPr>
            <a:grpSpLocks/>
          </p:cNvGrpSpPr>
          <p:nvPr/>
        </p:nvGrpSpPr>
        <p:grpSpPr bwMode="auto">
          <a:xfrm>
            <a:off x="4429125" y="1376363"/>
            <a:ext cx="928688" cy="338137"/>
            <a:chOff x="4679157" y="5857892"/>
            <a:chExt cx="928694" cy="338554"/>
          </a:xfrm>
        </p:grpSpPr>
        <p:sp>
          <p:nvSpPr>
            <p:cNvPr id="43064" name="Oval 40"/>
            <p:cNvSpPr>
              <a:spLocks noChangeArrowheads="1"/>
            </p:cNvSpPr>
            <p:nvPr/>
          </p:nvSpPr>
          <p:spPr bwMode="auto">
            <a:xfrm>
              <a:off x="4750595" y="5884107"/>
              <a:ext cx="785818" cy="285752"/>
            </a:xfrm>
            <a:prstGeom prst="ellipse">
              <a:avLst/>
            </a:prstGeom>
            <a:noFill/>
            <a:ln w="38100">
              <a:solidFill>
                <a:srgbClr val="333399"/>
              </a:solidFill>
              <a:miter lim="800000"/>
              <a:headEnd/>
              <a:tailEnd/>
            </a:ln>
          </p:spPr>
          <p:txBody>
            <a:bodyPr wrap="none" anchor="ctr"/>
            <a:lstStyle/>
            <a:p>
              <a:endParaRPr lang="zh-CN" altLang="en-US" sz="1600"/>
            </a:p>
          </p:txBody>
        </p:sp>
        <p:sp>
          <p:nvSpPr>
            <p:cNvPr id="43065" name="Text Box 41"/>
            <p:cNvSpPr txBox="1">
              <a:spLocks noChangeArrowheads="1"/>
            </p:cNvSpPr>
            <p:nvPr/>
          </p:nvSpPr>
          <p:spPr bwMode="auto">
            <a:xfrm>
              <a:off x="4679157" y="5857892"/>
              <a:ext cx="928694" cy="338554"/>
            </a:xfrm>
            <a:prstGeom prst="rect">
              <a:avLst/>
            </a:prstGeom>
            <a:noFill/>
            <a:ln w="9525">
              <a:noFill/>
              <a:miter lim="800000"/>
              <a:headEnd/>
              <a:tailEnd/>
            </a:ln>
          </p:spPr>
          <p:txBody>
            <a:bodyPr>
              <a:spAutoFit/>
            </a:bodyPr>
            <a:lstStyle/>
            <a:p>
              <a:pPr algn="ctr">
                <a:spcBef>
                  <a:spcPct val="50000"/>
                </a:spcBef>
              </a:pPr>
              <a:r>
                <a:rPr lang="en-US" altLang="zh-CN" sz="1600"/>
                <a:t>1-2</a:t>
              </a:r>
              <a:r>
                <a:rPr lang="zh-CN" altLang="en-US" sz="1600"/>
                <a:t>题</a:t>
              </a:r>
            </a:p>
          </p:txBody>
        </p:sp>
      </p:grpSp>
      <p:grpSp>
        <p:nvGrpSpPr>
          <p:cNvPr id="9" name="组合 81"/>
          <p:cNvGrpSpPr>
            <a:grpSpLocks/>
          </p:cNvGrpSpPr>
          <p:nvPr/>
        </p:nvGrpSpPr>
        <p:grpSpPr bwMode="auto">
          <a:xfrm>
            <a:off x="4500563" y="2500313"/>
            <a:ext cx="785812" cy="338137"/>
            <a:chOff x="4750595" y="5857892"/>
            <a:chExt cx="785818" cy="338182"/>
          </a:xfrm>
        </p:grpSpPr>
        <p:sp>
          <p:nvSpPr>
            <p:cNvPr id="43062" name="Oval 40"/>
            <p:cNvSpPr>
              <a:spLocks noChangeArrowheads="1"/>
            </p:cNvSpPr>
            <p:nvPr/>
          </p:nvSpPr>
          <p:spPr bwMode="auto">
            <a:xfrm>
              <a:off x="4750595" y="5884107"/>
              <a:ext cx="785818" cy="285752"/>
            </a:xfrm>
            <a:prstGeom prst="ellipse">
              <a:avLst/>
            </a:prstGeom>
            <a:noFill/>
            <a:ln w="38100">
              <a:solidFill>
                <a:srgbClr val="333399"/>
              </a:solidFill>
              <a:miter lim="800000"/>
              <a:headEnd/>
              <a:tailEnd/>
            </a:ln>
          </p:spPr>
          <p:txBody>
            <a:bodyPr wrap="none" anchor="ctr"/>
            <a:lstStyle/>
            <a:p>
              <a:endParaRPr lang="zh-CN" altLang="en-US" sz="1600"/>
            </a:p>
          </p:txBody>
        </p:sp>
        <p:sp>
          <p:nvSpPr>
            <p:cNvPr id="43063" name="Text Box 41"/>
            <p:cNvSpPr txBox="1">
              <a:spLocks noChangeArrowheads="1"/>
            </p:cNvSpPr>
            <p:nvPr/>
          </p:nvSpPr>
          <p:spPr bwMode="auto">
            <a:xfrm>
              <a:off x="4893471" y="5857892"/>
              <a:ext cx="500066" cy="338182"/>
            </a:xfrm>
            <a:prstGeom prst="rect">
              <a:avLst/>
            </a:prstGeom>
            <a:noFill/>
            <a:ln w="9525">
              <a:noFill/>
              <a:miter lim="800000"/>
              <a:headEnd/>
              <a:tailEnd/>
            </a:ln>
          </p:spPr>
          <p:txBody>
            <a:bodyPr>
              <a:spAutoFit/>
            </a:bodyPr>
            <a:lstStyle/>
            <a:p>
              <a:pPr algn="ctr">
                <a:spcBef>
                  <a:spcPct val="50000"/>
                </a:spcBef>
              </a:pPr>
              <a:r>
                <a:rPr lang="en-US" altLang="zh-CN" sz="1600"/>
                <a:t>1</a:t>
              </a:r>
              <a:r>
                <a:rPr lang="zh-CN" altLang="en-US" sz="1600"/>
                <a:t>题</a:t>
              </a:r>
            </a:p>
          </p:txBody>
        </p:sp>
      </p:grpSp>
      <p:grpSp>
        <p:nvGrpSpPr>
          <p:cNvPr id="10" name="组合 84"/>
          <p:cNvGrpSpPr>
            <a:grpSpLocks/>
          </p:cNvGrpSpPr>
          <p:nvPr/>
        </p:nvGrpSpPr>
        <p:grpSpPr bwMode="auto">
          <a:xfrm>
            <a:off x="4429125" y="4162425"/>
            <a:ext cx="928688" cy="338138"/>
            <a:chOff x="4679157" y="5857892"/>
            <a:chExt cx="928694" cy="338554"/>
          </a:xfrm>
        </p:grpSpPr>
        <p:sp>
          <p:nvSpPr>
            <p:cNvPr id="43060" name="Oval 40"/>
            <p:cNvSpPr>
              <a:spLocks noChangeArrowheads="1"/>
            </p:cNvSpPr>
            <p:nvPr/>
          </p:nvSpPr>
          <p:spPr bwMode="auto">
            <a:xfrm>
              <a:off x="4750595" y="5884107"/>
              <a:ext cx="785818" cy="285752"/>
            </a:xfrm>
            <a:prstGeom prst="ellipse">
              <a:avLst/>
            </a:prstGeom>
            <a:noFill/>
            <a:ln w="38100">
              <a:solidFill>
                <a:srgbClr val="333399"/>
              </a:solidFill>
              <a:miter lim="800000"/>
              <a:headEnd/>
              <a:tailEnd/>
            </a:ln>
          </p:spPr>
          <p:txBody>
            <a:bodyPr wrap="none" anchor="ctr"/>
            <a:lstStyle/>
            <a:p>
              <a:endParaRPr lang="zh-CN" altLang="en-US" sz="1600"/>
            </a:p>
          </p:txBody>
        </p:sp>
        <p:sp>
          <p:nvSpPr>
            <p:cNvPr id="43061" name="Text Box 41"/>
            <p:cNvSpPr txBox="1">
              <a:spLocks noChangeArrowheads="1"/>
            </p:cNvSpPr>
            <p:nvPr/>
          </p:nvSpPr>
          <p:spPr bwMode="auto">
            <a:xfrm>
              <a:off x="4679157" y="5857892"/>
              <a:ext cx="928694" cy="338554"/>
            </a:xfrm>
            <a:prstGeom prst="rect">
              <a:avLst/>
            </a:prstGeom>
            <a:noFill/>
            <a:ln w="9525">
              <a:noFill/>
              <a:miter lim="800000"/>
              <a:headEnd/>
              <a:tailEnd/>
            </a:ln>
          </p:spPr>
          <p:txBody>
            <a:bodyPr>
              <a:spAutoFit/>
            </a:bodyPr>
            <a:lstStyle/>
            <a:p>
              <a:pPr algn="ctr">
                <a:spcBef>
                  <a:spcPct val="50000"/>
                </a:spcBef>
              </a:pPr>
              <a:r>
                <a:rPr lang="en-US" altLang="zh-CN" sz="1600"/>
                <a:t>0.5</a:t>
              </a:r>
              <a:r>
                <a:rPr lang="zh-CN" altLang="en-US" sz="1600"/>
                <a:t>题</a:t>
              </a:r>
            </a:p>
          </p:txBody>
        </p:sp>
      </p:grpSp>
      <p:grpSp>
        <p:nvGrpSpPr>
          <p:cNvPr id="11" name="组合 87"/>
          <p:cNvGrpSpPr>
            <a:grpSpLocks/>
          </p:cNvGrpSpPr>
          <p:nvPr/>
        </p:nvGrpSpPr>
        <p:grpSpPr bwMode="auto">
          <a:xfrm>
            <a:off x="4429125" y="4519613"/>
            <a:ext cx="928688" cy="338137"/>
            <a:chOff x="4679157" y="5857892"/>
            <a:chExt cx="928694" cy="338554"/>
          </a:xfrm>
        </p:grpSpPr>
        <p:sp>
          <p:nvSpPr>
            <p:cNvPr id="43058" name="Oval 40"/>
            <p:cNvSpPr>
              <a:spLocks noChangeArrowheads="1"/>
            </p:cNvSpPr>
            <p:nvPr/>
          </p:nvSpPr>
          <p:spPr bwMode="auto">
            <a:xfrm>
              <a:off x="4750595" y="5884107"/>
              <a:ext cx="785818" cy="285752"/>
            </a:xfrm>
            <a:prstGeom prst="ellipse">
              <a:avLst/>
            </a:prstGeom>
            <a:noFill/>
            <a:ln w="38100">
              <a:solidFill>
                <a:srgbClr val="333399"/>
              </a:solidFill>
              <a:miter lim="800000"/>
              <a:headEnd/>
              <a:tailEnd/>
            </a:ln>
          </p:spPr>
          <p:txBody>
            <a:bodyPr wrap="none" anchor="ctr"/>
            <a:lstStyle/>
            <a:p>
              <a:endParaRPr lang="zh-CN" altLang="en-US" sz="1600"/>
            </a:p>
          </p:txBody>
        </p:sp>
        <p:sp>
          <p:nvSpPr>
            <p:cNvPr id="43059" name="Text Box 41"/>
            <p:cNvSpPr txBox="1">
              <a:spLocks noChangeArrowheads="1"/>
            </p:cNvSpPr>
            <p:nvPr/>
          </p:nvSpPr>
          <p:spPr bwMode="auto">
            <a:xfrm>
              <a:off x="4679157" y="5857892"/>
              <a:ext cx="928694" cy="338554"/>
            </a:xfrm>
            <a:prstGeom prst="rect">
              <a:avLst/>
            </a:prstGeom>
            <a:noFill/>
            <a:ln w="9525">
              <a:noFill/>
              <a:miter lim="800000"/>
              <a:headEnd/>
              <a:tailEnd/>
            </a:ln>
          </p:spPr>
          <p:txBody>
            <a:bodyPr>
              <a:spAutoFit/>
            </a:bodyPr>
            <a:lstStyle/>
            <a:p>
              <a:pPr algn="ctr">
                <a:spcBef>
                  <a:spcPct val="50000"/>
                </a:spcBef>
              </a:pPr>
              <a:r>
                <a:rPr lang="en-US" altLang="zh-CN" sz="1600"/>
                <a:t>0.5</a:t>
              </a:r>
              <a:r>
                <a:rPr lang="zh-CN" altLang="en-US" sz="1600"/>
                <a:t>题</a:t>
              </a:r>
            </a:p>
          </p:txBody>
        </p:sp>
      </p:grpSp>
      <p:grpSp>
        <p:nvGrpSpPr>
          <p:cNvPr id="12" name="组合 93"/>
          <p:cNvGrpSpPr>
            <a:grpSpLocks/>
          </p:cNvGrpSpPr>
          <p:nvPr/>
        </p:nvGrpSpPr>
        <p:grpSpPr bwMode="auto">
          <a:xfrm>
            <a:off x="3857625" y="2286000"/>
            <a:ext cx="1001713" cy="338138"/>
            <a:chOff x="1284825" y="5831491"/>
            <a:chExt cx="1002187" cy="338554"/>
          </a:xfrm>
        </p:grpSpPr>
        <p:sp>
          <p:nvSpPr>
            <p:cNvPr id="43056" name="Oval 13"/>
            <p:cNvSpPr>
              <a:spLocks noChangeArrowheads="1"/>
            </p:cNvSpPr>
            <p:nvPr/>
          </p:nvSpPr>
          <p:spPr bwMode="auto">
            <a:xfrm>
              <a:off x="1285852" y="5857892"/>
              <a:ext cx="1000132" cy="285752"/>
            </a:xfrm>
            <a:prstGeom prst="ellipse">
              <a:avLst/>
            </a:prstGeom>
            <a:solidFill>
              <a:schemeClr val="accent1"/>
            </a:solidFill>
            <a:ln w="38100">
              <a:solidFill>
                <a:schemeClr val="hlink"/>
              </a:solidFill>
              <a:miter lim="800000"/>
              <a:headEnd/>
              <a:tailEnd/>
            </a:ln>
          </p:spPr>
          <p:txBody>
            <a:bodyPr wrap="none" anchor="ctr"/>
            <a:lstStyle/>
            <a:p>
              <a:endParaRPr lang="zh-CN" altLang="en-US" sz="1600"/>
            </a:p>
          </p:txBody>
        </p:sp>
        <p:sp>
          <p:nvSpPr>
            <p:cNvPr id="43057" name="Text Box 14"/>
            <p:cNvSpPr txBox="1">
              <a:spLocks noChangeArrowheads="1"/>
            </p:cNvSpPr>
            <p:nvPr/>
          </p:nvSpPr>
          <p:spPr bwMode="auto">
            <a:xfrm>
              <a:off x="1284825" y="5831491"/>
              <a:ext cx="1002187" cy="338554"/>
            </a:xfrm>
            <a:prstGeom prst="rect">
              <a:avLst/>
            </a:prstGeom>
            <a:noFill/>
            <a:ln w="9525">
              <a:noFill/>
              <a:miter lim="800000"/>
              <a:headEnd/>
              <a:tailEnd/>
            </a:ln>
          </p:spPr>
          <p:txBody>
            <a:bodyPr>
              <a:spAutoFit/>
            </a:bodyPr>
            <a:lstStyle/>
            <a:p>
              <a:pPr algn="ctr">
                <a:spcBef>
                  <a:spcPct val="50000"/>
                </a:spcBef>
              </a:pPr>
              <a:r>
                <a:rPr lang="zh-CN" altLang="en-US" sz="1600"/>
                <a:t>设计题</a:t>
              </a:r>
            </a:p>
          </p:txBody>
        </p:sp>
      </p:grpSp>
      <p:sp>
        <p:nvSpPr>
          <p:cNvPr id="43048" name="Text Box 7"/>
          <p:cNvSpPr txBox="1">
            <a:spLocks noChangeArrowheads="1"/>
          </p:cNvSpPr>
          <p:nvPr/>
        </p:nvSpPr>
        <p:spPr bwMode="auto">
          <a:xfrm>
            <a:off x="142875" y="5662613"/>
            <a:ext cx="3143250" cy="338137"/>
          </a:xfrm>
          <a:prstGeom prst="rect">
            <a:avLst/>
          </a:prstGeom>
          <a:noFill/>
          <a:ln w="38100">
            <a:solidFill>
              <a:srgbClr val="006600"/>
            </a:solidFill>
            <a:miter lim="800000"/>
            <a:headEnd/>
            <a:tailEnd/>
          </a:ln>
        </p:spPr>
        <p:txBody>
          <a:bodyPr>
            <a:spAutoFit/>
          </a:bodyPr>
          <a:lstStyle/>
          <a:p>
            <a:pPr>
              <a:spcBef>
                <a:spcPct val="50000"/>
              </a:spcBef>
            </a:pPr>
            <a:r>
              <a:rPr lang="en-US" altLang="zh-CN" sz="1600"/>
              <a:t>1</a:t>
            </a:r>
            <a:r>
              <a:rPr lang="zh-CN" altLang="en-US" sz="1600"/>
              <a:t>题：选择、填空（</a:t>
            </a:r>
            <a:r>
              <a:rPr lang="zh-CN" altLang="en-US" sz="1600">
                <a:solidFill>
                  <a:schemeClr val="hlink"/>
                </a:solidFill>
              </a:rPr>
              <a:t>？</a:t>
            </a:r>
            <a:r>
              <a:rPr lang="zh-CN" altLang="en-US" sz="1600"/>
              <a:t>可能有</a:t>
            </a:r>
            <a:r>
              <a:rPr lang="zh-CN" altLang="en-US" sz="1600">
                <a:solidFill>
                  <a:schemeClr val="hlink"/>
                </a:solidFill>
              </a:rPr>
              <a:t> </a:t>
            </a:r>
            <a:r>
              <a:rPr lang="zh-CN" altLang="en-US" sz="1600"/>
              <a:t>）</a:t>
            </a:r>
          </a:p>
        </p:txBody>
      </p:sp>
      <p:sp>
        <p:nvSpPr>
          <p:cNvPr id="43049" name="Text Box 21"/>
          <p:cNvSpPr txBox="1">
            <a:spLocks noChangeArrowheads="1"/>
          </p:cNvSpPr>
          <p:nvPr/>
        </p:nvSpPr>
        <p:spPr bwMode="auto">
          <a:xfrm>
            <a:off x="4046538" y="5662613"/>
            <a:ext cx="1811337" cy="338137"/>
          </a:xfrm>
          <a:prstGeom prst="rect">
            <a:avLst/>
          </a:prstGeom>
          <a:noFill/>
          <a:ln w="38100">
            <a:solidFill>
              <a:srgbClr val="333399"/>
            </a:solidFill>
            <a:miter lim="800000"/>
            <a:headEnd/>
            <a:tailEnd/>
          </a:ln>
        </p:spPr>
        <p:txBody>
          <a:bodyPr>
            <a:spAutoFit/>
          </a:bodyPr>
          <a:lstStyle/>
          <a:p>
            <a:pPr algn="ctr">
              <a:spcBef>
                <a:spcPct val="50000"/>
              </a:spcBef>
            </a:pPr>
            <a:r>
              <a:rPr lang="en-US" altLang="zh-CN" sz="1600"/>
              <a:t>1</a:t>
            </a:r>
            <a:r>
              <a:rPr lang="zh-CN" altLang="en-US" sz="1600"/>
              <a:t>～</a:t>
            </a:r>
            <a:r>
              <a:rPr lang="en-US" altLang="zh-CN" sz="1600"/>
              <a:t>2</a:t>
            </a:r>
            <a:r>
              <a:rPr lang="zh-CN" altLang="en-US" sz="1600"/>
              <a:t>题：综合题</a:t>
            </a:r>
          </a:p>
        </p:txBody>
      </p:sp>
      <p:sp>
        <p:nvSpPr>
          <p:cNvPr id="43050" name="Text Box 46"/>
          <p:cNvSpPr txBox="1">
            <a:spLocks noChangeArrowheads="1"/>
          </p:cNvSpPr>
          <p:nvPr/>
        </p:nvSpPr>
        <p:spPr bwMode="auto">
          <a:xfrm>
            <a:off x="285750" y="6162675"/>
            <a:ext cx="5429250" cy="338138"/>
          </a:xfrm>
          <a:prstGeom prst="rect">
            <a:avLst/>
          </a:prstGeom>
          <a:noFill/>
          <a:ln w="38100">
            <a:noFill/>
            <a:miter lim="800000"/>
            <a:headEnd/>
            <a:tailEnd/>
          </a:ln>
        </p:spPr>
        <p:txBody>
          <a:bodyPr>
            <a:spAutoFit/>
          </a:bodyPr>
          <a:lstStyle/>
          <a:p>
            <a:pPr>
              <a:spcBef>
                <a:spcPct val="50000"/>
              </a:spcBef>
            </a:pPr>
            <a:r>
              <a:rPr lang="zh-CN" altLang="en-US" sz="1600"/>
              <a:t>注：红圈绿底：重点章必有</a:t>
            </a:r>
            <a:r>
              <a:rPr lang="en-US" altLang="zh-CN" sz="1600"/>
              <a:t>1</a:t>
            </a:r>
            <a:r>
              <a:rPr lang="zh-CN" altLang="en-US" sz="1600"/>
              <a:t>题；红圈：必有</a:t>
            </a:r>
            <a:r>
              <a:rPr lang="en-US" altLang="zh-CN" sz="1600"/>
              <a:t>1</a:t>
            </a:r>
            <a:r>
              <a:rPr lang="zh-CN" altLang="en-US" sz="1600"/>
              <a:t>题；</a:t>
            </a:r>
          </a:p>
        </p:txBody>
      </p:sp>
      <p:sp>
        <p:nvSpPr>
          <p:cNvPr id="43051" name="Text Box 48"/>
          <p:cNvSpPr txBox="1">
            <a:spLocks noChangeArrowheads="1"/>
          </p:cNvSpPr>
          <p:nvPr/>
        </p:nvSpPr>
        <p:spPr bwMode="auto">
          <a:xfrm>
            <a:off x="4286250" y="1928813"/>
            <a:ext cx="1214438" cy="338137"/>
          </a:xfrm>
          <a:prstGeom prst="rect">
            <a:avLst/>
          </a:prstGeom>
          <a:noFill/>
          <a:ln w="9525">
            <a:noFill/>
            <a:miter lim="800000"/>
            <a:headEnd/>
            <a:tailEnd/>
          </a:ln>
        </p:spPr>
        <p:txBody>
          <a:bodyPr>
            <a:spAutoFit/>
          </a:bodyPr>
          <a:lstStyle/>
          <a:p>
            <a:pPr algn="ctr">
              <a:spcBef>
                <a:spcPct val="50000"/>
              </a:spcBef>
            </a:pPr>
            <a:r>
              <a:rPr lang="zh-CN" altLang="en-US" sz="1600">
                <a:solidFill>
                  <a:srgbClr val="FF0000"/>
                </a:solidFill>
              </a:rPr>
              <a:t>差分必考</a:t>
            </a:r>
          </a:p>
        </p:txBody>
      </p:sp>
      <p:grpSp>
        <p:nvGrpSpPr>
          <p:cNvPr id="13" name="组合 93"/>
          <p:cNvGrpSpPr>
            <a:grpSpLocks/>
          </p:cNvGrpSpPr>
          <p:nvPr/>
        </p:nvGrpSpPr>
        <p:grpSpPr bwMode="auto">
          <a:xfrm>
            <a:off x="3779838" y="5229225"/>
            <a:ext cx="1001712" cy="338138"/>
            <a:chOff x="1284825" y="5831491"/>
            <a:chExt cx="1002187" cy="338554"/>
          </a:xfrm>
        </p:grpSpPr>
        <p:sp>
          <p:nvSpPr>
            <p:cNvPr id="43054" name="Oval 13"/>
            <p:cNvSpPr>
              <a:spLocks noChangeArrowheads="1"/>
            </p:cNvSpPr>
            <p:nvPr/>
          </p:nvSpPr>
          <p:spPr bwMode="auto">
            <a:xfrm>
              <a:off x="1285852" y="5857892"/>
              <a:ext cx="1000132" cy="285752"/>
            </a:xfrm>
            <a:prstGeom prst="ellipse">
              <a:avLst/>
            </a:prstGeom>
            <a:solidFill>
              <a:schemeClr val="accent1"/>
            </a:solidFill>
            <a:ln w="38100">
              <a:solidFill>
                <a:schemeClr val="hlink"/>
              </a:solidFill>
              <a:miter lim="800000"/>
              <a:headEnd/>
              <a:tailEnd/>
            </a:ln>
          </p:spPr>
          <p:txBody>
            <a:bodyPr wrap="none" anchor="ctr"/>
            <a:lstStyle/>
            <a:p>
              <a:endParaRPr lang="zh-CN" altLang="en-US" sz="1600"/>
            </a:p>
          </p:txBody>
        </p:sp>
        <p:sp>
          <p:nvSpPr>
            <p:cNvPr id="43055" name="Text Box 14"/>
            <p:cNvSpPr txBox="1">
              <a:spLocks noChangeArrowheads="1"/>
            </p:cNvSpPr>
            <p:nvPr/>
          </p:nvSpPr>
          <p:spPr bwMode="auto">
            <a:xfrm>
              <a:off x="1284825" y="5831491"/>
              <a:ext cx="1002187" cy="338554"/>
            </a:xfrm>
            <a:prstGeom prst="rect">
              <a:avLst/>
            </a:prstGeom>
            <a:noFill/>
            <a:ln w="9525">
              <a:noFill/>
              <a:miter lim="800000"/>
              <a:headEnd/>
              <a:tailEnd/>
            </a:ln>
          </p:spPr>
          <p:txBody>
            <a:bodyPr>
              <a:spAutoFit/>
            </a:bodyPr>
            <a:lstStyle/>
            <a:p>
              <a:pPr algn="ctr">
                <a:spcBef>
                  <a:spcPct val="50000"/>
                </a:spcBef>
              </a:pPr>
              <a:r>
                <a:rPr lang="zh-CN" altLang="en-US" sz="1600"/>
                <a:t>设计题</a:t>
              </a:r>
            </a:p>
          </p:txBody>
        </p:sp>
      </p:grpSp>
      <p:sp>
        <p:nvSpPr>
          <p:cNvPr id="43053" name="Text Box 46"/>
          <p:cNvSpPr txBox="1">
            <a:spLocks noChangeArrowheads="1"/>
          </p:cNvSpPr>
          <p:nvPr/>
        </p:nvSpPr>
        <p:spPr bwMode="auto">
          <a:xfrm>
            <a:off x="5435600" y="908050"/>
            <a:ext cx="3708400" cy="847725"/>
          </a:xfrm>
          <a:prstGeom prst="rect">
            <a:avLst/>
          </a:prstGeom>
          <a:noFill/>
          <a:ln w="38100">
            <a:noFill/>
            <a:miter lim="800000"/>
            <a:headEnd/>
            <a:tailEnd/>
          </a:ln>
        </p:spPr>
        <p:txBody>
          <a:bodyPr>
            <a:spAutoFit/>
          </a:bodyPr>
          <a:lstStyle/>
          <a:p>
            <a:pPr>
              <a:spcBef>
                <a:spcPct val="50000"/>
              </a:spcBef>
            </a:pPr>
            <a:r>
              <a:rPr lang="zh-CN" altLang="en-US" sz="1400" dirty="0"/>
              <a:t>建议：</a:t>
            </a:r>
            <a:endParaRPr lang="en-US" altLang="zh-CN" sz="1400" dirty="0"/>
          </a:p>
          <a:p>
            <a:pPr>
              <a:spcBef>
                <a:spcPct val="50000"/>
              </a:spcBef>
            </a:pPr>
            <a:r>
              <a:rPr lang="zh-CN" altLang="en-US" sz="1400" dirty="0"/>
              <a:t>以重点章为核心，将比较接近的章与重点章合并为</a:t>
            </a:r>
            <a:r>
              <a:rPr lang="en-US" altLang="zh-CN" sz="1400" dirty="0"/>
              <a:t>3</a:t>
            </a:r>
            <a:r>
              <a:rPr lang="zh-CN" altLang="en-US" sz="1400" dirty="0"/>
              <a:t>个板块。</a:t>
            </a:r>
            <a:endParaRPr lang="en-US" altLang="zh-CN" sz="1400"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4034" name="Picture 3"/>
          <p:cNvPicPr>
            <a:picLocks noChangeAspect="1" noChangeArrowheads="1"/>
          </p:cNvPicPr>
          <p:nvPr/>
        </p:nvPicPr>
        <p:blipFill>
          <a:blip r:embed="rId2" cstate="print"/>
          <a:srcRect/>
          <a:stretch>
            <a:fillRect/>
          </a:stretch>
        </p:blipFill>
        <p:spPr bwMode="auto">
          <a:xfrm>
            <a:off x="3857625" y="4787900"/>
            <a:ext cx="5286375" cy="2070100"/>
          </a:xfrm>
          <a:prstGeom prst="rect">
            <a:avLst/>
          </a:prstGeom>
          <a:noFill/>
          <a:ln w="9525" algn="ctr">
            <a:noFill/>
            <a:miter lim="800000"/>
            <a:headEnd/>
            <a:tailEnd/>
          </a:ln>
        </p:spPr>
      </p:pic>
      <p:pic>
        <p:nvPicPr>
          <p:cNvPr id="44035" name="Picture 2"/>
          <p:cNvPicPr>
            <a:picLocks noChangeAspect="1" noChangeArrowheads="1"/>
          </p:cNvPicPr>
          <p:nvPr/>
        </p:nvPicPr>
        <p:blipFill>
          <a:blip r:embed="rId3" cstate="print"/>
          <a:srcRect/>
          <a:stretch>
            <a:fillRect/>
          </a:stretch>
        </p:blipFill>
        <p:spPr bwMode="auto">
          <a:xfrm>
            <a:off x="6430963" y="2000250"/>
            <a:ext cx="2619375" cy="2571750"/>
          </a:xfrm>
          <a:prstGeom prst="rect">
            <a:avLst/>
          </a:prstGeom>
          <a:noFill/>
          <a:ln w="9525" algn="ctr">
            <a:noFill/>
            <a:miter lim="800000"/>
            <a:headEnd/>
            <a:tailEnd/>
          </a:ln>
        </p:spPr>
      </p:pic>
      <p:sp>
        <p:nvSpPr>
          <p:cNvPr id="44036" name="灯片编号占位符 5"/>
          <p:cNvSpPr>
            <a:spLocks noGrp="1"/>
          </p:cNvSpPr>
          <p:nvPr>
            <p:ph type="sldNum" sz="quarter" idx="12"/>
          </p:nvPr>
        </p:nvSpPr>
        <p:spPr>
          <a:noFill/>
        </p:spPr>
        <p:txBody>
          <a:bodyPr/>
          <a:lstStyle/>
          <a:p>
            <a:fld id="{BEF59699-D132-4E4A-80BC-EC438CBB25A6}" type="slidenum">
              <a:rPr lang="zh-CN" altLang="en-US" smtClean="0"/>
              <a:pPr/>
              <a:t>4</a:t>
            </a:fld>
            <a:endParaRPr lang="en-US" altLang="zh-CN" smtClean="0"/>
          </a:p>
        </p:txBody>
      </p:sp>
      <p:sp>
        <p:nvSpPr>
          <p:cNvPr id="44037" name="Rectangle 2"/>
          <p:cNvSpPr>
            <a:spLocks noGrp="1" noChangeArrowheads="1"/>
          </p:cNvSpPr>
          <p:nvPr>
            <p:ph type="title"/>
          </p:nvPr>
        </p:nvSpPr>
        <p:spPr>
          <a:xfrm>
            <a:off x="557213" y="142875"/>
            <a:ext cx="4229100" cy="566738"/>
          </a:xfrm>
        </p:spPr>
        <p:txBody>
          <a:bodyPr/>
          <a:lstStyle/>
          <a:p>
            <a:pPr eaLnBrk="1" hangingPunct="1"/>
            <a:r>
              <a:rPr lang="zh-CN" altLang="en-US" sz="2800" smtClean="0"/>
              <a:t>分立元件电路</a:t>
            </a:r>
          </a:p>
        </p:txBody>
      </p:sp>
      <p:sp>
        <p:nvSpPr>
          <p:cNvPr id="44038" name="Rectangle 3"/>
          <p:cNvSpPr>
            <a:spLocks noGrp="1" noChangeArrowheads="1"/>
          </p:cNvSpPr>
          <p:nvPr>
            <p:ph type="body" idx="1"/>
          </p:nvPr>
        </p:nvSpPr>
        <p:spPr>
          <a:xfrm>
            <a:off x="79375" y="785813"/>
            <a:ext cx="7300937" cy="5643562"/>
          </a:xfrm>
        </p:spPr>
        <p:txBody>
          <a:bodyPr/>
          <a:lstStyle/>
          <a:p>
            <a:pPr eaLnBrk="1" hangingPunct="1">
              <a:lnSpc>
                <a:spcPct val="90000"/>
              </a:lnSpc>
            </a:pPr>
            <a:r>
              <a:rPr lang="zh-CN" altLang="en-US" sz="2000" dirty="0" smtClean="0"/>
              <a:t>分立元件电路相关章节</a:t>
            </a:r>
          </a:p>
          <a:p>
            <a:pPr lvl="1" eaLnBrk="1" hangingPunct="1">
              <a:lnSpc>
                <a:spcPct val="90000"/>
              </a:lnSpc>
            </a:pPr>
            <a:r>
              <a:rPr lang="zh-CN" altLang="en-US" sz="1800" dirty="0" smtClean="0"/>
              <a:t>第</a:t>
            </a:r>
            <a:r>
              <a:rPr lang="en-US" altLang="zh-CN" sz="1800" dirty="0" smtClean="0">
                <a:solidFill>
                  <a:srgbClr val="FF0000"/>
                </a:solidFill>
              </a:rPr>
              <a:t>4</a:t>
            </a:r>
            <a:r>
              <a:rPr lang="zh-CN" altLang="en-US" sz="1800" dirty="0" smtClean="0"/>
              <a:t>章  场效应管</a:t>
            </a:r>
            <a:r>
              <a:rPr lang="en-US" altLang="zh-CN" sz="1800" dirty="0" smtClean="0"/>
              <a:t>MOS</a:t>
            </a:r>
            <a:r>
              <a:rPr lang="zh-CN" altLang="en-US" sz="1800" dirty="0" smtClean="0"/>
              <a:t>，放大电路</a:t>
            </a:r>
            <a:r>
              <a:rPr lang="en-US" altLang="zh-CN" sz="1800" dirty="0" smtClean="0"/>
              <a:t>(</a:t>
            </a:r>
            <a:r>
              <a:rPr lang="zh-CN" altLang="en-US" sz="1800" dirty="0" smtClean="0">
                <a:solidFill>
                  <a:srgbClr val="FF0000"/>
                </a:solidFill>
              </a:rPr>
              <a:t>共源</a:t>
            </a:r>
            <a:r>
              <a:rPr lang="zh-CN" altLang="en-US" sz="1800" dirty="0" smtClean="0"/>
              <a:t>、共漏、共栅</a:t>
            </a:r>
            <a:r>
              <a:rPr lang="en-US" altLang="zh-CN" sz="1800" dirty="0" smtClean="0"/>
              <a:t>)</a:t>
            </a:r>
          </a:p>
          <a:p>
            <a:pPr lvl="2" eaLnBrk="1" hangingPunct="1">
              <a:lnSpc>
                <a:spcPct val="90000"/>
              </a:lnSpc>
            </a:pPr>
            <a:r>
              <a:rPr lang="zh-CN" altLang="en-US" sz="1400" dirty="0" smtClean="0"/>
              <a:t>偏置电路：分压式</a:t>
            </a:r>
            <a:r>
              <a:rPr lang="en-US" altLang="zh-CN" sz="1400" dirty="0" smtClean="0"/>
              <a:t>(</a:t>
            </a:r>
            <a:r>
              <a:rPr lang="zh-CN" altLang="en-US" sz="1400" dirty="0" smtClean="0"/>
              <a:t>源极电阻</a:t>
            </a:r>
            <a:r>
              <a:rPr lang="en-US" altLang="zh-CN" sz="1400" dirty="0" smtClean="0"/>
              <a:t>)，</a:t>
            </a:r>
            <a:r>
              <a:rPr lang="zh-CN" altLang="en-US" sz="1400" dirty="0" smtClean="0"/>
              <a:t>正负电源偏置</a:t>
            </a:r>
            <a:endParaRPr lang="en-US" altLang="zh-CN" sz="1400" dirty="0" smtClean="0"/>
          </a:p>
          <a:p>
            <a:pPr lvl="2" eaLnBrk="1" hangingPunct="1">
              <a:lnSpc>
                <a:spcPct val="90000"/>
              </a:lnSpc>
            </a:pPr>
            <a:r>
              <a:rPr lang="en-US" altLang="zh-CN" sz="1400" dirty="0" smtClean="0"/>
              <a:t>N</a:t>
            </a:r>
            <a:r>
              <a:rPr lang="zh-CN" altLang="en-US" sz="1400" dirty="0" smtClean="0"/>
              <a:t>沟道与</a:t>
            </a:r>
            <a:r>
              <a:rPr lang="en-US" altLang="zh-CN" sz="1400" dirty="0" smtClean="0"/>
              <a:t>P</a:t>
            </a:r>
            <a:r>
              <a:rPr lang="zh-CN" altLang="en-US" sz="1400" dirty="0" smtClean="0"/>
              <a:t>沟道；增强型与耗尽型</a:t>
            </a:r>
            <a:endParaRPr lang="en-US" altLang="zh-CN" sz="1400" dirty="0" smtClean="0"/>
          </a:p>
          <a:p>
            <a:pPr lvl="1" eaLnBrk="1" hangingPunct="1">
              <a:lnSpc>
                <a:spcPct val="90000"/>
              </a:lnSpc>
            </a:pPr>
            <a:r>
              <a:rPr lang="zh-CN" altLang="en-US" sz="1800" dirty="0" smtClean="0"/>
              <a:t>第</a:t>
            </a:r>
            <a:r>
              <a:rPr lang="en-US" altLang="zh-CN" sz="1800" dirty="0" smtClean="0"/>
              <a:t>5</a:t>
            </a:r>
            <a:r>
              <a:rPr lang="zh-CN" altLang="en-US" sz="1800" dirty="0" smtClean="0"/>
              <a:t>章  </a:t>
            </a:r>
            <a:r>
              <a:rPr lang="en-US" altLang="zh-CN" sz="1800" dirty="0" smtClean="0"/>
              <a:t>BJT</a:t>
            </a:r>
            <a:r>
              <a:rPr lang="zh-CN" altLang="en-US" sz="1800" dirty="0" smtClean="0"/>
              <a:t>电路：共射、共集、共基</a:t>
            </a:r>
            <a:endParaRPr lang="en-US" altLang="zh-CN" sz="1800" dirty="0" smtClean="0"/>
          </a:p>
          <a:p>
            <a:pPr lvl="2" eaLnBrk="1" hangingPunct="1">
              <a:lnSpc>
                <a:spcPct val="90000"/>
              </a:lnSpc>
            </a:pPr>
            <a:r>
              <a:rPr lang="zh-CN" altLang="en-US" sz="1400" dirty="0" smtClean="0"/>
              <a:t>偏置电路：固定偏流，分压式</a:t>
            </a:r>
            <a:r>
              <a:rPr lang="en-US" altLang="zh-CN" sz="1400" dirty="0" smtClean="0"/>
              <a:t>(</a:t>
            </a:r>
            <a:r>
              <a:rPr lang="zh-CN" altLang="en-US" sz="1400" dirty="0" smtClean="0"/>
              <a:t>源极电阻</a:t>
            </a:r>
            <a:r>
              <a:rPr lang="en-US" altLang="zh-CN" sz="1400" dirty="0" smtClean="0"/>
              <a:t>)，</a:t>
            </a:r>
            <a:r>
              <a:rPr lang="zh-CN" altLang="en-US" sz="1400" dirty="0" smtClean="0"/>
              <a:t>正负电源偏置；</a:t>
            </a:r>
            <a:r>
              <a:rPr lang="en-US" altLang="zh-CN" sz="1400" dirty="0" smtClean="0"/>
              <a:t>NPN</a:t>
            </a:r>
            <a:r>
              <a:rPr lang="zh-CN" altLang="en-US" sz="1400" dirty="0" smtClean="0"/>
              <a:t>与</a:t>
            </a:r>
            <a:r>
              <a:rPr lang="en-US" altLang="zh-CN" sz="1400" dirty="0" smtClean="0"/>
              <a:t>PNP</a:t>
            </a:r>
            <a:endParaRPr lang="zh-CN" altLang="en-US" sz="1400" dirty="0" smtClean="0"/>
          </a:p>
          <a:p>
            <a:pPr lvl="1" eaLnBrk="1" hangingPunct="1">
              <a:lnSpc>
                <a:spcPct val="90000"/>
              </a:lnSpc>
            </a:pPr>
            <a:r>
              <a:rPr lang="zh-CN" altLang="en-US" sz="1800" dirty="0" smtClean="0"/>
              <a:t>第</a:t>
            </a:r>
            <a:r>
              <a:rPr lang="en-US" altLang="zh-CN" sz="1800" dirty="0" smtClean="0"/>
              <a:t>7</a:t>
            </a:r>
            <a:r>
              <a:rPr lang="zh-CN" altLang="en-US" sz="1800" dirty="0" smtClean="0"/>
              <a:t>章  模拟集成电路（镜像电流源、</a:t>
            </a:r>
            <a:r>
              <a:rPr lang="zh-CN" altLang="en-US" sz="1800" dirty="0" smtClean="0">
                <a:solidFill>
                  <a:schemeClr val="hlink"/>
                </a:solidFill>
              </a:rPr>
              <a:t>差分</a:t>
            </a:r>
            <a:r>
              <a:rPr lang="zh-CN" altLang="en-US" sz="1800" dirty="0" smtClean="0"/>
              <a:t>）</a:t>
            </a:r>
          </a:p>
          <a:p>
            <a:pPr lvl="1" eaLnBrk="1" hangingPunct="1">
              <a:lnSpc>
                <a:spcPct val="90000"/>
              </a:lnSpc>
            </a:pPr>
            <a:r>
              <a:rPr lang="zh-CN" altLang="en-US" sz="1800" dirty="0" smtClean="0"/>
              <a:t>多级放大电路（共射</a:t>
            </a:r>
            <a:r>
              <a:rPr lang="en-US" altLang="zh-CN" sz="1800" dirty="0" smtClean="0"/>
              <a:t>-</a:t>
            </a:r>
            <a:r>
              <a:rPr lang="zh-CN" altLang="en-US" sz="1800" dirty="0" smtClean="0"/>
              <a:t>共基、复合管）</a:t>
            </a:r>
          </a:p>
          <a:p>
            <a:pPr eaLnBrk="1" hangingPunct="1">
              <a:lnSpc>
                <a:spcPct val="90000"/>
              </a:lnSpc>
            </a:pPr>
            <a:r>
              <a:rPr lang="zh-CN" altLang="en-US" sz="2000" dirty="0" smtClean="0"/>
              <a:t>常见考题 </a:t>
            </a:r>
            <a:r>
              <a:rPr lang="en-US" altLang="zh-CN" sz="1800" dirty="0" smtClean="0"/>
              <a:t>( </a:t>
            </a:r>
            <a:r>
              <a:rPr lang="en-US" altLang="zh-CN" sz="1800" dirty="0" smtClean="0">
                <a:solidFill>
                  <a:srgbClr val="FF0000"/>
                </a:solidFill>
              </a:rPr>
              <a:t>2</a:t>
            </a:r>
            <a:r>
              <a:rPr lang="en-US" altLang="zh-CN" sz="1800" dirty="0" smtClean="0"/>
              <a:t>~3 </a:t>
            </a:r>
            <a:r>
              <a:rPr lang="zh-CN" altLang="en-US" sz="1800" dirty="0" smtClean="0"/>
              <a:t>题 </a:t>
            </a:r>
            <a:r>
              <a:rPr lang="en-US" altLang="zh-CN" sz="1800" dirty="0" smtClean="0"/>
              <a:t>)</a:t>
            </a:r>
          </a:p>
          <a:p>
            <a:pPr lvl="1" eaLnBrk="1" hangingPunct="1">
              <a:lnSpc>
                <a:spcPct val="90000"/>
              </a:lnSpc>
            </a:pPr>
            <a:r>
              <a:rPr lang="zh-CN" altLang="en-US" sz="1800" dirty="0" smtClean="0"/>
              <a:t>必考题：</a:t>
            </a:r>
            <a:r>
              <a:rPr lang="zh-CN" altLang="en-US" sz="1800" dirty="0" smtClean="0">
                <a:solidFill>
                  <a:srgbClr val="FF0000"/>
                </a:solidFill>
              </a:rPr>
              <a:t>单级共源 </a:t>
            </a:r>
            <a:r>
              <a:rPr lang="en-US" altLang="zh-CN" sz="1800" dirty="0" smtClean="0"/>
              <a:t>(</a:t>
            </a:r>
            <a:r>
              <a:rPr lang="zh-CN" altLang="en-US" sz="1800" dirty="0" smtClean="0"/>
              <a:t>可能性较大</a:t>
            </a:r>
            <a:r>
              <a:rPr lang="en-US" altLang="zh-CN" sz="1800" dirty="0" smtClean="0"/>
              <a:t>)</a:t>
            </a:r>
          </a:p>
          <a:p>
            <a:pPr lvl="2" eaLnBrk="1" hangingPunct="1">
              <a:lnSpc>
                <a:spcPct val="90000"/>
              </a:lnSpc>
            </a:pPr>
            <a:r>
              <a:rPr lang="zh-CN" altLang="en-US" sz="1600" dirty="0" smtClean="0"/>
              <a:t>估算电路的静态工作点；</a:t>
            </a:r>
          </a:p>
          <a:p>
            <a:pPr lvl="2" eaLnBrk="1" hangingPunct="1">
              <a:lnSpc>
                <a:spcPct val="90000"/>
              </a:lnSpc>
            </a:pPr>
            <a:r>
              <a:rPr lang="zh-CN" altLang="en-US" sz="1600" dirty="0" smtClean="0"/>
              <a:t>画出简化的</a:t>
            </a:r>
            <a:r>
              <a:rPr lang="en-US" altLang="zh-CN" sz="1600" dirty="0" smtClean="0"/>
              <a:t>H</a:t>
            </a:r>
            <a:r>
              <a:rPr lang="zh-CN" altLang="en-US" sz="1600" dirty="0" smtClean="0"/>
              <a:t>参数小信号等效电路；</a:t>
            </a:r>
          </a:p>
          <a:p>
            <a:pPr lvl="2" eaLnBrk="1" hangingPunct="1">
              <a:lnSpc>
                <a:spcPct val="90000"/>
              </a:lnSpc>
            </a:pPr>
            <a:r>
              <a:rPr lang="zh-CN" altLang="en-US" sz="1600" dirty="0" smtClean="0"/>
              <a:t>求放大电路通带内的电压增益、输入电阻和输出电阻。</a:t>
            </a:r>
          </a:p>
          <a:p>
            <a:pPr lvl="2" eaLnBrk="1" hangingPunct="1">
              <a:lnSpc>
                <a:spcPct val="90000"/>
              </a:lnSpc>
            </a:pPr>
            <a:r>
              <a:rPr lang="zh-CN" altLang="en-US" sz="1600" dirty="0" smtClean="0">
                <a:solidFill>
                  <a:srgbClr val="CC0000"/>
                </a:solidFill>
              </a:rPr>
              <a:t>其他概念问题：失真，负载线；带宽</a:t>
            </a:r>
          </a:p>
          <a:p>
            <a:pPr lvl="1" eaLnBrk="1" hangingPunct="1">
              <a:lnSpc>
                <a:spcPct val="90000"/>
              </a:lnSpc>
            </a:pPr>
            <a:r>
              <a:rPr lang="zh-CN" altLang="en-US" sz="1800" dirty="0" smtClean="0"/>
              <a:t>变化题</a:t>
            </a:r>
          </a:p>
          <a:p>
            <a:pPr lvl="2" eaLnBrk="1" hangingPunct="1">
              <a:lnSpc>
                <a:spcPct val="90000"/>
              </a:lnSpc>
            </a:pPr>
            <a:r>
              <a:rPr lang="en-US" altLang="zh-CN" sz="1600" dirty="0" smtClean="0"/>
              <a:t>BJT</a:t>
            </a:r>
            <a:r>
              <a:rPr lang="zh-CN" altLang="en-US" sz="1600" dirty="0" smtClean="0"/>
              <a:t>共射</a:t>
            </a:r>
          </a:p>
          <a:p>
            <a:pPr lvl="2" eaLnBrk="1" hangingPunct="1">
              <a:lnSpc>
                <a:spcPct val="90000"/>
              </a:lnSpc>
            </a:pPr>
            <a:r>
              <a:rPr lang="en-US" altLang="zh-CN" sz="1600" dirty="0" smtClean="0"/>
              <a:t>MOS</a:t>
            </a:r>
            <a:r>
              <a:rPr lang="zh-CN" altLang="en-US" sz="1600" dirty="0" smtClean="0"/>
              <a:t>差分</a:t>
            </a:r>
          </a:p>
          <a:p>
            <a:pPr lvl="2" eaLnBrk="1" hangingPunct="1">
              <a:lnSpc>
                <a:spcPct val="90000"/>
              </a:lnSpc>
            </a:pPr>
            <a:r>
              <a:rPr lang="en-US" altLang="zh-CN" sz="1600" dirty="0" smtClean="0"/>
              <a:t>2</a:t>
            </a:r>
            <a:r>
              <a:rPr lang="zh-CN" altLang="en-US" sz="1600" dirty="0" smtClean="0"/>
              <a:t>级放大电路</a:t>
            </a:r>
            <a:endParaRPr lang="en-US" altLang="zh-CN" sz="1600" dirty="0" smtClean="0"/>
          </a:p>
          <a:p>
            <a:pPr lvl="2" eaLnBrk="1" hangingPunct="1">
              <a:lnSpc>
                <a:spcPct val="90000"/>
              </a:lnSpc>
            </a:pPr>
            <a:r>
              <a:rPr lang="zh-CN" altLang="en-US" sz="1600" dirty="0" smtClean="0"/>
              <a:t>判断能否放大，各元件的作用</a:t>
            </a:r>
            <a:endParaRPr lang="en-US" altLang="zh-CN" sz="1600" dirty="0" smtClean="0"/>
          </a:p>
          <a:p>
            <a:pPr lvl="2" eaLnBrk="1" hangingPunct="1">
              <a:lnSpc>
                <a:spcPct val="90000"/>
              </a:lnSpc>
            </a:pPr>
            <a:r>
              <a:rPr lang="zh-CN" altLang="en-US" sz="1600" dirty="0" smtClean="0"/>
              <a:t>组态之间性能比较</a:t>
            </a:r>
          </a:p>
        </p:txBody>
      </p:sp>
      <p:sp>
        <p:nvSpPr>
          <p:cNvPr id="44039" name="Line 4"/>
          <p:cNvSpPr>
            <a:spLocks noChangeShapeType="1"/>
          </p:cNvSpPr>
          <p:nvPr/>
        </p:nvSpPr>
        <p:spPr bwMode="auto">
          <a:xfrm flipV="1">
            <a:off x="357188" y="714375"/>
            <a:ext cx="5286375" cy="0"/>
          </a:xfrm>
          <a:prstGeom prst="line">
            <a:avLst/>
          </a:prstGeom>
          <a:noFill/>
          <a:ln w="76200" cap="sq" cmpd="tri">
            <a:solidFill>
              <a:srgbClr val="006600"/>
            </a:solidFill>
            <a:round/>
            <a:headEnd type="none" w="sm" len="sm"/>
            <a:tailEnd type="none" w="sm" len="sm"/>
          </a:ln>
        </p:spPr>
        <p:txBody>
          <a:bodyPr wrap="none" anchor="ctr"/>
          <a:lstStyle/>
          <a:p>
            <a:endParaRPr lang="zh-CN" altLang="en-US"/>
          </a:p>
        </p:txBody>
      </p:sp>
      <p:grpSp>
        <p:nvGrpSpPr>
          <p:cNvPr id="44040" name="组合 60"/>
          <p:cNvGrpSpPr>
            <a:grpSpLocks/>
          </p:cNvGrpSpPr>
          <p:nvPr/>
        </p:nvGrpSpPr>
        <p:grpSpPr bwMode="auto">
          <a:xfrm>
            <a:off x="214313" y="3714750"/>
            <a:ext cx="714375" cy="361950"/>
            <a:chOff x="3929058" y="5929330"/>
            <a:chExt cx="714380" cy="362367"/>
          </a:xfrm>
        </p:grpSpPr>
        <p:sp>
          <p:nvSpPr>
            <p:cNvPr id="44049" name="Oval 16"/>
            <p:cNvSpPr>
              <a:spLocks noChangeArrowheads="1"/>
            </p:cNvSpPr>
            <p:nvPr/>
          </p:nvSpPr>
          <p:spPr bwMode="auto">
            <a:xfrm>
              <a:off x="3929058" y="5929330"/>
              <a:ext cx="714380" cy="357190"/>
            </a:xfrm>
            <a:prstGeom prst="ellipse">
              <a:avLst/>
            </a:prstGeom>
            <a:solidFill>
              <a:schemeClr val="accent1"/>
            </a:solidFill>
            <a:ln w="38100">
              <a:solidFill>
                <a:schemeClr val="hlink"/>
              </a:solidFill>
              <a:miter lim="800000"/>
              <a:headEnd/>
              <a:tailEnd/>
            </a:ln>
          </p:spPr>
          <p:txBody>
            <a:bodyPr wrap="none" anchor="ctr"/>
            <a:lstStyle/>
            <a:p>
              <a:endParaRPr lang="zh-CN" altLang="en-US" sz="1600"/>
            </a:p>
          </p:txBody>
        </p:sp>
        <p:sp>
          <p:nvSpPr>
            <p:cNvPr id="44050" name="Text Box 17"/>
            <p:cNvSpPr txBox="1">
              <a:spLocks noChangeArrowheads="1"/>
            </p:cNvSpPr>
            <p:nvPr/>
          </p:nvSpPr>
          <p:spPr bwMode="auto">
            <a:xfrm>
              <a:off x="4000496" y="5953143"/>
              <a:ext cx="614360" cy="338554"/>
            </a:xfrm>
            <a:prstGeom prst="rect">
              <a:avLst/>
            </a:prstGeom>
            <a:noFill/>
            <a:ln w="9525">
              <a:noFill/>
              <a:miter lim="800000"/>
              <a:headEnd/>
              <a:tailEnd/>
            </a:ln>
          </p:spPr>
          <p:txBody>
            <a:bodyPr>
              <a:spAutoFit/>
            </a:bodyPr>
            <a:lstStyle/>
            <a:p>
              <a:pPr algn="ctr">
                <a:spcBef>
                  <a:spcPct val="50000"/>
                </a:spcBef>
              </a:pPr>
              <a:r>
                <a:rPr lang="en-US" altLang="zh-CN" sz="1600"/>
                <a:t>1</a:t>
              </a:r>
              <a:r>
                <a:rPr lang="zh-CN" altLang="en-US" sz="1600"/>
                <a:t>题</a:t>
              </a:r>
            </a:p>
          </p:txBody>
        </p:sp>
      </p:grpSp>
      <p:grpSp>
        <p:nvGrpSpPr>
          <p:cNvPr id="44041" name="组合 78"/>
          <p:cNvGrpSpPr>
            <a:grpSpLocks/>
          </p:cNvGrpSpPr>
          <p:nvPr/>
        </p:nvGrpSpPr>
        <p:grpSpPr bwMode="auto">
          <a:xfrm>
            <a:off x="71438" y="5214938"/>
            <a:ext cx="928687" cy="338137"/>
            <a:chOff x="4679157" y="5857892"/>
            <a:chExt cx="928694" cy="338554"/>
          </a:xfrm>
        </p:grpSpPr>
        <p:sp>
          <p:nvSpPr>
            <p:cNvPr id="44047" name="Oval 40"/>
            <p:cNvSpPr>
              <a:spLocks noChangeArrowheads="1"/>
            </p:cNvSpPr>
            <p:nvPr/>
          </p:nvSpPr>
          <p:spPr bwMode="auto">
            <a:xfrm>
              <a:off x="4750595" y="5884107"/>
              <a:ext cx="785818" cy="285752"/>
            </a:xfrm>
            <a:prstGeom prst="ellipse">
              <a:avLst/>
            </a:prstGeom>
            <a:noFill/>
            <a:ln w="38100">
              <a:solidFill>
                <a:srgbClr val="333399"/>
              </a:solidFill>
              <a:miter lim="800000"/>
              <a:headEnd/>
              <a:tailEnd/>
            </a:ln>
          </p:spPr>
          <p:txBody>
            <a:bodyPr wrap="none" anchor="ctr"/>
            <a:lstStyle/>
            <a:p>
              <a:endParaRPr lang="zh-CN" altLang="en-US" sz="1600"/>
            </a:p>
          </p:txBody>
        </p:sp>
        <p:sp>
          <p:nvSpPr>
            <p:cNvPr id="44048" name="Text Box 41"/>
            <p:cNvSpPr txBox="1">
              <a:spLocks noChangeArrowheads="1"/>
            </p:cNvSpPr>
            <p:nvPr/>
          </p:nvSpPr>
          <p:spPr bwMode="auto">
            <a:xfrm>
              <a:off x="4679157" y="5857892"/>
              <a:ext cx="928694" cy="338554"/>
            </a:xfrm>
            <a:prstGeom prst="rect">
              <a:avLst/>
            </a:prstGeom>
            <a:noFill/>
            <a:ln w="9525">
              <a:noFill/>
              <a:miter lim="800000"/>
              <a:headEnd/>
              <a:tailEnd/>
            </a:ln>
          </p:spPr>
          <p:txBody>
            <a:bodyPr>
              <a:spAutoFit/>
            </a:bodyPr>
            <a:lstStyle/>
            <a:p>
              <a:pPr algn="ctr">
                <a:spcBef>
                  <a:spcPct val="50000"/>
                </a:spcBef>
              </a:pPr>
              <a:r>
                <a:rPr lang="en-US" altLang="zh-CN" sz="1600"/>
                <a:t>1-2</a:t>
              </a:r>
              <a:r>
                <a:rPr lang="zh-CN" altLang="en-US" sz="1600"/>
                <a:t>题</a:t>
              </a:r>
            </a:p>
          </p:txBody>
        </p:sp>
      </p:grpSp>
      <p:cxnSp>
        <p:nvCxnSpPr>
          <p:cNvPr id="44042" name="直接箭头连接符 14"/>
          <p:cNvCxnSpPr>
            <a:cxnSpLocks noChangeShapeType="1"/>
          </p:cNvCxnSpPr>
          <p:nvPr/>
        </p:nvCxnSpPr>
        <p:spPr bwMode="auto">
          <a:xfrm>
            <a:off x="7858125" y="3429000"/>
            <a:ext cx="714375" cy="142875"/>
          </a:xfrm>
          <a:prstGeom prst="straightConnector1">
            <a:avLst/>
          </a:prstGeom>
          <a:noFill/>
          <a:ln w="38100" algn="ctr">
            <a:solidFill>
              <a:srgbClr val="333399"/>
            </a:solidFill>
            <a:round/>
            <a:headEnd/>
            <a:tailEnd type="triangle" w="med" len="lg"/>
          </a:ln>
        </p:spPr>
      </p:cxnSp>
      <p:cxnSp>
        <p:nvCxnSpPr>
          <p:cNvPr id="44043" name="直接箭头连接符 16"/>
          <p:cNvCxnSpPr>
            <a:cxnSpLocks noChangeShapeType="1"/>
          </p:cNvCxnSpPr>
          <p:nvPr/>
        </p:nvCxnSpPr>
        <p:spPr bwMode="auto">
          <a:xfrm>
            <a:off x="6643688" y="3071813"/>
            <a:ext cx="1143000" cy="357187"/>
          </a:xfrm>
          <a:prstGeom prst="straightConnector1">
            <a:avLst/>
          </a:prstGeom>
          <a:noFill/>
          <a:ln w="38100" algn="ctr">
            <a:solidFill>
              <a:srgbClr val="333399"/>
            </a:solidFill>
            <a:round/>
            <a:headEnd/>
            <a:tailEnd type="triangle" w="med" len="lg"/>
          </a:ln>
        </p:spPr>
      </p:cxnSp>
      <p:sp>
        <p:nvSpPr>
          <p:cNvPr id="44044" name="椭圆 18"/>
          <p:cNvSpPr>
            <a:spLocks noChangeArrowheads="1"/>
          </p:cNvSpPr>
          <p:nvPr/>
        </p:nvSpPr>
        <p:spPr bwMode="auto">
          <a:xfrm>
            <a:off x="1043608" y="5229200"/>
            <a:ext cx="1484784" cy="432792"/>
          </a:xfrm>
          <a:prstGeom prst="ellipse">
            <a:avLst/>
          </a:prstGeom>
          <a:noFill/>
          <a:ln w="38100" algn="ctr">
            <a:solidFill>
              <a:srgbClr val="006600"/>
            </a:solidFill>
            <a:round/>
            <a:headEnd/>
            <a:tailEnd/>
          </a:ln>
        </p:spPr>
        <p:txBody>
          <a:bodyPr wrap="square" lIns="0" tIns="0" rIns="0" bIns="0">
            <a:spAutoFit/>
          </a:bodyPr>
          <a:lstStyle/>
          <a:p>
            <a:pPr marL="457200"/>
            <a:endParaRPr lang="zh-CN" altLang="en-US"/>
          </a:p>
        </p:txBody>
      </p:sp>
      <p:sp>
        <p:nvSpPr>
          <p:cNvPr id="44045" name="Text Box 9"/>
          <p:cNvSpPr txBox="1">
            <a:spLocks noChangeArrowheads="1"/>
          </p:cNvSpPr>
          <p:nvPr/>
        </p:nvSpPr>
        <p:spPr bwMode="auto">
          <a:xfrm>
            <a:off x="5072063" y="4795838"/>
            <a:ext cx="4071937" cy="276225"/>
          </a:xfrm>
          <a:prstGeom prst="rect">
            <a:avLst/>
          </a:prstGeom>
          <a:noFill/>
          <a:ln w="9525">
            <a:noFill/>
            <a:miter lim="800000"/>
            <a:headEnd/>
            <a:tailEnd/>
          </a:ln>
        </p:spPr>
        <p:txBody>
          <a:bodyPr>
            <a:spAutoFit/>
          </a:bodyPr>
          <a:lstStyle/>
          <a:p>
            <a:pPr>
              <a:spcBef>
                <a:spcPct val="50000"/>
              </a:spcBef>
            </a:pPr>
            <a:r>
              <a:rPr lang="en-US" altLang="zh-CN" sz="1200"/>
              <a:t>(5) </a:t>
            </a:r>
            <a:r>
              <a:rPr lang="zh-CN" altLang="en-US" sz="1200"/>
              <a:t>若两级同样的放大电路串联，试计算其电压增益。</a:t>
            </a:r>
          </a:p>
        </p:txBody>
      </p:sp>
      <p:sp>
        <p:nvSpPr>
          <p:cNvPr id="44046" name="Text Box 10"/>
          <p:cNvSpPr txBox="1">
            <a:spLocks noChangeArrowheads="1"/>
          </p:cNvSpPr>
          <p:nvPr/>
        </p:nvSpPr>
        <p:spPr bwMode="auto">
          <a:xfrm>
            <a:off x="5072063" y="4572000"/>
            <a:ext cx="4071937" cy="276225"/>
          </a:xfrm>
          <a:prstGeom prst="rect">
            <a:avLst/>
          </a:prstGeom>
          <a:noFill/>
          <a:ln w="9525">
            <a:noFill/>
            <a:miter lim="800000"/>
            <a:headEnd/>
            <a:tailEnd/>
          </a:ln>
        </p:spPr>
        <p:txBody>
          <a:bodyPr>
            <a:spAutoFit/>
          </a:bodyPr>
          <a:lstStyle/>
          <a:p>
            <a:pPr>
              <a:spcBef>
                <a:spcPct val="50000"/>
              </a:spcBef>
            </a:pPr>
            <a:r>
              <a:rPr lang="en-US" altLang="zh-CN" sz="1200"/>
              <a:t>(5) </a:t>
            </a:r>
            <a:r>
              <a:rPr lang="zh-CN" altLang="en-US" sz="1200"/>
              <a:t>不失真的最大输入信号</a:t>
            </a:r>
            <a:r>
              <a:rPr lang="en-US" altLang="zh-CN" sz="1200" i="1"/>
              <a:t>V</a:t>
            </a:r>
            <a:r>
              <a:rPr lang="en-US" altLang="zh-CN" sz="1200" baseline="-25000"/>
              <a:t>im</a:t>
            </a:r>
            <a:r>
              <a:rPr lang="zh-CN" altLang="en-US" sz="1200"/>
              <a:t>为多少（设</a:t>
            </a:r>
            <a:r>
              <a:rPr lang="en-US" altLang="zh-CN" sz="1200" i="1"/>
              <a:t>V</a:t>
            </a:r>
            <a:r>
              <a:rPr lang="en-US" altLang="zh-CN" sz="1200" baseline="-25000"/>
              <a:t>CES</a:t>
            </a:r>
            <a:r>
              <a:rPr lang="en-US" altLang="zh-CN" sz="1200"/>
              <a:t> =1V</a:t>
            </a:r>
            <a:r>
              <a:rPr lang="zh-CN" altLang="en-US" sz="1200"/>
              <a:t>）</a:t>
            </a:r>
            <a:r>
              <a:rPr lang="en-US" altLang="zh-CN" sz="1200"/>
              <a:t>? </a:t>
            </a:r>
            <a:endParaRPr lang="zh-CN" altLang="en-US" sz="1200"/>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灯片编号占位符 4"/>
          <p:cNvSpPr>
            <a:spLocks noGrp="1"/>
          </p:cNvSpPr>
          <p:nvPr>
            <p:ph type="sldNum" sz="quarter" idx="12"/>
          </p:nvPr>
        </p:nvSpPr>
        <p:spPr>
          <a:noFill/>
        </p:spPr>
        <p:txBody>
          <a:bodyPr/>
          <a:lstStyle/>
          <a:p>
            <a:fld id="{34FE9526-2DC3-4D24-B0F7-F633423EA208}" type="slidenum">
              <a:rPr lang="en-US" altLang="zh-CN" smtClean="0"/>
              <a:pPr/>
              <a:t>40</a:t>
            </a:fld>
            <a:endParaRPr lang="en-US" altLang="zh-CN" smtClean="0"/>
          </a:p>
        </p:txBody>
      </p:sp>
      <p:sp>
        <p:nvSpPr>
          <p:cNvPr id="52227" name="Rectangle 3"/>
          <p:cNvSpPr>
            <a:spLocks noGrp="1" noChangeArrowheads="1"/>
          </p:cNvSpPr>
          <p:nvPr>
            <p:ph type="title"/>
          </p:nvPr>
        </p:nvSpPr>
        <p:spPr>
          <a:xfrm>
            <a:off x="647700" y="188913"/>
            <a:ext cx="4284663" cy="468312"/>
          </a:xfrm>
        </p:spPr>
        <p:txBody>
          <a:bodyPr/>
          <a:lstStyle/>
          <a:p>
            <a:r>
              <a:rPr lang="en-US" altLang="zh-CN" sz="2800" smtClean="0">
                <a:solidFill>
                  <a:schemeClr val="hlink"/>
                </a:solidFill>
              </a:rPr>
              <a:t>11  </a:t>
            </a:r>
            <a:r>
              <a:rPr lang="zh-CN" altLang="en-US" sz="2800" smtClean="0">
                <a:solidFill>
                  <a:schemeClr val="hlink"/>
                </a:solidFill>
              </a:rPr>
              <a:t>直流稳压电源</a:t>
            </a:r>
          </a:p>
        </p:txBody>
      </p:sp>
      <p:sp>
        <p:nvSpPr>
          <p:cNvPr id="52228" name="Line 4"/>
          <p:cNvSpPr>
            <a:spLocks noChangeShapeType="1"/>
          </p:cNvSpPr>
          <p:nvPr/>
        </p:nvSpPr>
        <p:spPr bwMode="auto">
          <a:xfrm>
            <a:off x="323850" y="657225"/>
            <a:ext cx="8280400" cy="0"/>
          </a:xfrm>
          <a:prstGeom prst="line">
            <a:avLst/>
          </a:prstGeom>
          <a:noFill/>
          <a:ln w="88900" cap="sq" cmpd="tri">
            <a:solidFill>
              <a:srgbClr val="008000"/>
            </a:solidFill>
            <a:round/>
            <a:headEnd type="none" w="sm" len="sm"/>
            <a:tailEnd type="none" w="sm" len="sm"/>
          </a:ln>
        </p:spPr>
        <p:txBody>
          <a:bodyPr wrap="none" anchor="ctr"/>
          <a:lstStyle/>
          <a:p>
            <a:endParaRPr lang="zh-CN" altLang="en-US"/>
          </a:p>
        </p:txBody>
      </p:sp>
      <p:sp>
        <p:nvSpPr>
          <p:cNvPr id="52229" name="Text Box 5">
            <a:hlinkClick r:id="rId2" action="ppaction://hlinksldjump"/>
          </p:cNvPr>
          <p:cNvSpPr txBox="1">
            <a:spLocks noChangeArrowheads="1"/>
          </p:cNvSpPr>
          <p:nvPr/>
        </p:nvSpPr>
        <p:spPr bwMode="auto">
          <a:xfrm>
            <a:off x="323850" y="1285875"/>
            <a:ext cx="4319588" cy="304800"/>
          </a:xfrm>
          <a:prstGeom prst="rect">
            <a:avLst/>
          </a:prstGeom>
          <a:solidFill>
            <a:schemeClr val="bg1"/>
          </a:solidFill>
          <a:ln w="12700" cap="sq" algn="ctr">
            <a:noFill/>
            <a:miter lim="800000"/>
            <a:headEnd type="none" w="sm" len="sm"/>
            <a:tailEnd type="none" w="sm" len="sm"/>
          </a:ln>
        </p:spPr>
        <p:txBody>
          <a:bodyPr lIns="0" tIns="0" rIns="0" bIns="0" anchor="ctr">
            <a:spAutoFit/>
          </a:bodyPr>
          <a:lstStyle/>
          <a:p>
            <a:pPr>
              <a:spcBef>
                <a:spcPct val="50000"/>
              </a:spcBef>
            </a:pPr>
            <a:r>
              <a:rPr lang="en-US" altLang="zh-CN">
                <a:solidFill>
                  <a:srgbClr val="000066"/>
                </a:solidFill>
              </a:rPr>
              <a:t>11.1  </a:t>
            </a:r>
            <a:r>
              <a:rPr lang="zh-CN" altLang="en-US">
                <a:solidFill>
                  <a:srgbClr val="000066"/>
                </a:solidFill>
              </a:rPr>
              <a:t>小功率整流滤波电路</a:t>
            </a:r>
          </a:p>
        </p:txBody>
      </p:sp>
      <p:sp>
        <p:nvSpPr>
          <p:cNvPr id="52230" name="Text Box 6"/>
          <p:cNvSpPr txBox="1">
            <a:spLocks noChangeArrowheads="1"/>
          </p:cNvSpPr>
          <p:nvPr/>
        </p:nvSpPr>
        <p:spPr bwMode="auto">
          <a:xfrm>
            <a:off x="342900" y="3294063"/>
            <a:ext cx="4229100" cy="304800"/>
          </a:xfrm>
          <a:prstGeom prst="rect">
            <a:avLst/>
          </a:prstGeom>
          <a:noFill/>
          <a:ln w="12700" cap="sq" algn="ctr">
            <a:noFill/>
            <a:miter lim="800000"/>
            <a:headEnd type="none" w="sm" len="sm"/>
            <a:tailEnd type="none" w="sm" len="sm"/>
          </a:ln>
        </p:spPr>
        <p:txBody>
          <a:bodyPr lIns="0" tIns="0" rIns="0" bIns="0" anchor="ctr">
            <a:spAutoFit/>
          </a:bodyPr>
          <a:lstStyle/>
          <a:p>
            <a:pPr>
              <a:spcBef>
                <a:spcPct val="50000"/>
              </a:spcBef>
            </a:pPr>
            <a:r>
              <a:rPr lang="en-US" altLang="zh-CN">
                <a:solidFill>
                  <a:srgbClr val="000066"/>
                </a:solidFill>
              </a:rPr>
              <a:t>11.2  </a:t>
            </a:r>
            <a:r>
              <a:rPr lang="zh-CN" altLang="en-US">
                <a:solidFill>
                  <a:srgbClr val="000066"/>
                </a:solidFill>
              </a:rPr>
              <a:t>串联反馈式稳压电路</a:t>
            </a:r>
          </a:p>
        </p:txBody>
      </p:sp>
      <p:sp>
        <p:nvSpPr>
          <p:cNvPr id="52231" name="Rectangle 10">
            <a:hlinkClick r:id="rId3" action="ppaction://hlinksldjump"/>
          </p:cNvPr>
          <p:cNvSpPr>
            <a:spLocks noChangeArrowheads="1"/>
          </p:cNvSpPr>
          <p:nvPr/>
        </p:nvSpPr>
        <p:spPr bwMode="auto">
          <a:xfrm>
            <a:off x="539750" y="1800225"/>
            <a:ext cx="4572000" cy="350838"/>
          </a:xfrm>
          <a:prstGeom prst="rect">
            <a:avLst/>
          </a:prstGeom>
          <a:noFill/>
          <a:ln w="9525" algn="ctr">
            <a:noFill/>
            <a:miter lim="800000"/>
            <a:headEnd/>
            <a:tailEnd/>
          </a:ln>
        </p:spPr>
        <p:txBody>
          <a:bodyPr lIns="0" tIns="0" rIns="0" anchor="ctr">
            <a:spAutoFit/>
          </a:bodyPr>
          <a:lstStyle/>
          <a:p>
            <a:r>
              <a:rPr lang="en-US" altLang="zh-CN">
                <a:solidFill>
                  <a:schemeClr val="tx2"/>
                </a:solidFill>
              </a:rPr>
              <a:t>11.1.1 </a:t>
            </a:r>
            <a:r>
              <a:rPr lang="zh-CN" altLang="en-US">
                <a:solidFill>
                  <a:schemeClr val="tx2"/>
                </a:solidFill>
              </a:rPr>
              <a:t>单相桥式整流电路 </a:t>
            </a:r>
            <a:r>
              <a:rPr lang="en-US" altLang="zh-CN">
                <a:solidFill>
                  <a:schemeClr val="tx2"/>
                </a:solidFill>
              </a:rPr>
              <a:t>(</a:t>
            </a:r>
            <a:r>
              <a:rPr lang="zh-CN" altLang="en-US">
                <a:solidFill>
                  <a:schemeClr val="hlink"/>
                </a:solidFill>
              </a:rPr>
              <a:t>桥式整流</a:t>
            </a:r>
            <a:r>
              <a:rPr lang="en-US" altLang="zh-CN">
                <a:solidFill>
                  <a:schemeClr val="tx2"/>
                </a:solidFill>
              </a:rPr>
              <a:t>)</a:t>
            </a:r>
          </a:p>
        </p:txBody>
      </p:sp>
      <p:sp>
        <p:nvSpPr>
          <p:cNvPr id="52232" name="Rectangle 11">
            <a:hlinkClick r:id="rId3" action="ppaction://hlinksldjump"/>
          </p:cNvPr>
          <p:cNvSpPr>
            <a:spLocks noChangeArrowheads="1"/>
          </p:cNvSpPr>
          <p:nvPr/>
        </p:nvSpPr>
        <p:spPr bwMode="auto">
          <a:xfrm>
            <a:off x="539750" y="2149475"/>
            <a:ext cx="4572000" cy="350838"/>
          </a:xfrm>
          <a:prstGeom prst="rect">
            <a:avLst/>
          </a:prstGeom>
          <a:noFill/>
          <a:ln w="9525" algn="ctr">
            <a:noFill/>
            <a:miter lim="800000"/>
            <a:headEnd/>
            <a:tailEnd/>
          </a:ln>
        </p:spPr>
        <p:txBody>
          <a:bodyPr lIns="0" tIns="0" rIns="0" anchor="ctr">
            <a:spAutoFit/>
          </a:bodyPr>
          <a:lstStyle/>
          <a:p>
            <a:r>
              <a:rPr lang="en-US" altLang="zh-CN">
                <a:solidFill>
                  <a:schemeClr val="tx2"/>
                </a:solidFill>
              </a:rPr>
              <a:t>11.1.2 </a:t>
            </a:r>
            <a:r>
              <a:rPr lang="zh-CN" altLang="en-US">
                <a:solidFill>
                  <a:schemeClr val="tx2"/>
                </a:solidFill>
              </a:rPr>
              <a:t>滤波电路 </a:t>
            </a:r>
            <a:r>
              <a:rPr lang="en-US" altLang="zh-CN">
                <a:solidFill>
                  <a:schemeClr val="tx2"/>
                </a:solidFill>
              </a:rPr>
              <a:t>(</a:t>
            </a:r>
            <a:r>
              <a:rPr lang="zh-CN" altLang="en-US">
                <a:solidFill>
                  <a:schemeClr val="hlink"/>
                </a:solidFill>
              </a:rPr>
              <a:t>电容滤波</a:t>
            </a:r>
            <a:r>
              <a:rPr lang="en-US" altLang="zh-CN">
                <a:solidFill>
                  <a:schemeClr val="tx2"/>
                </a:solidFill>
              </a:rPr>
              <a:t>)</a:t>
            </a:r>
          </a:p>
        </p:txBody>
      </p:sp>
      <p:sp>
        <p:nvSpPr>
          <p:cNvPr id="52233" name="Text Box 12"/>
          <p:cNvSpPr txBox="1">
            <a:spLocks noChangeArrowheads="1"/>
          </p:cNvSpPr>
          <p:nvPr/>
        </p:nvSpPr>
        <p:spPr bwMode="auto">
          <a:xfrm>
            <a:off x="4572000" y="152400"/>
            <a:ext cx="1655763" cy="396875"/>
          </a:xfrm>
          <a:prstGeom prst="rect">
            <a:avLst/>
          </a:prstGeom>
          <a:noFill/>
          <a:ln w="9525">
            <a:noFill/>
            <a:miter lim="800000"/>
            <a:headEnd/>
            <a:tailEnd/>
          </a:ln>
        </p:spPr>
        <p:txBody>
          <a:bodyPr>
            <a:spAutoFit/>
          </a:bodyPr>
          <a:lstStyle/>
          <a:p>
            <a:pPr>
              <a:spcBef>
                <a:spcPct val="50000"/>
              </a:spcBef>
            </a:pPr>
            <a:r>
              <a:rPr lang="zh-CN" altLang="en-US"/>
              <a:t>基本要求</a:t>
            </a:r>
            <a:r>
              <a:rPr lang="en-US" altLang="zh-CN"/>
              <a:t>:</a:t>
            </a:r>
          </a:p>
        </p:txBody>
      </p:sp>
      <p:sp>
        <p:nvSpPr>
          <p:cNvPr id="52234" name="Text Box 14"/>
          <p:cNvSpPr txBox="1">
            <a:spLocks noChangeArrowheads="1"/>
          </p:cNvSpPr>
          <p:nvPr/>
        </p:nvSpPr>
        <p:spPr bwMode="auto">
          <a:xfrm>
            <a:off x="7056438" y="152400"/>
            <a:ext cx="1655762" cy="396875"/>
          </a:xfrm>
          <a:prstGeom prst="rect">
            <a:avLst/>
          </a:prstGeom>
          <a:noFill/>
          <a:ln w="9525">
            <a:noFill/>
            <a:miter lim="800000"/>
            <a:headEnd/>
            <a:tailEnd/>
          </a:ln>
        </p:spPr>
        <p:txBody>
          <a:bodyPr>
            <a:spAutoFit/>
          </a:bodyPr>
          <a:lstStyle/>
          <a:p>
            <a:pPr>
              <a:spcBef>
                <a:spcPct val="50000"/>
              </a:spcBef>
            </a:pPr>
            <a:r>
              <a:rPr lang="zh-CN" altLang="en-US"/>
              <a:t>计划学时</a:t>
            </a:r>
            <a:r>
              <a:rPr lang="en-US" altLang="zh-CN"/>
              <a:t>: 2</a:t>
            </a:r>
          </a:p>
        </p:txBody>
      </p:sp>
      <p:sp>
        <p:nvSpPr>
          <p:cNvPr id="52235" name="Text Box 15"/>
          <p:cNvSpPr txBox="1">
            <a:spLocks noChangeArrowheads="1"/>
          </p:cNvSpPr>
          <p:nvPr/>
        </p:nvSpPr>
        <p:spPr bwMode="auto">
          <a:xfrm>
            <a:off x="1428750" y="2857500"/>
            <a:ext cx="6997700" cy="292100"/>
          </a:xfrm>
          <a:prstGeom prst="rect">
            <a:avLst/>
          </a:prstGeom>
          <a:noFill/>
          <a:ln w="9525" algn="ctr">
            <a:noFill/>
            <a:miter lim="800000"/>
            <a:headEnd/>
            <a:tailEnd/>
          </a:ln>
        </p:spPr>
        <p:txBody>
          <a:bodyPr lIns="0" tIns="0" rIns="0" anchor="ctr">
            <a:spAutoFit/>
          </a:bodyPr>
          <a:lstStyle/>
          <a:p>
            <a:pPr marL="0" lvl="1"/>
            <a:r>
              <a:rPr lang="en-US" altLang="zh-CN" sz="1600">
                <a:solidFill>
                  <a:srgbClr val="CC3300"/>
                </a:solidFill>
                <a:sym typeface="Symbol" pitchFamily="18" charset="2"/>
              </a:rPr>
              <a:t></a:t>
            </a:r>
            <a:r>
              <a:rPr lang="en-US" altLang="zh-CN" sz="1600">
                <a:solidFill>
                  <a:schemeClr val="tx2"/>
                </a:solidFill>
                <a:sym typeface="Symbol" pitchFamily="18" charset="2"/>
              </a:rPr>
              <a:t> </a:t>
            </a:r>
            <a:r>
              <a:rPr lang="zh-CN" altLang="en-US" sz="1600">
                <a:solidFill>
                  <a:schemeClr val="hlink"/>
                </a:solidFill>
              </a:rPr>
              <a:t>掌握</a:t>
            </a:r>
            <a:r>
              <a:rPr lang="zh-CN" altLang="en-US" sz="1600"/>
              <a:t>单相桥式整流电容滤波电路的工作原理及</a:t>
            </a:r>
            <a:r>
              <a:rPr lang="zh-CN" altLang="en-US" sz="1600">
                <a:solidFill>
                  <a:srgbClr val="0033CC"/>
                </a:solidFill>
              </a:rPr>
              <a:t>输入、输出电压的关系</a:t>
            </a:r>
          </a:p>
        </p:txBody>
      </p:sp>
      <p:sp>
        <p:nvSpPr>
          <p:cNvPr id="52236" name="Rectangle 16">
            <a:hlinkClick r:id="rId4" action="ppaction://hlinksldjump"/>
          </p:cNvPr>
          <p:cNvSpPr>
            <a:spLocks noChangeArrowheads="1"/>
          </p:cNvSpPr>
          <p:nvPr/>
        </p:nvSpPr>
        <p:spPr bwMode="auto">
          <a:xfrm>
            <a:off x="539750" y="3598863"/>
            <a:ext cx="4032250" cy="350837"/>
          </a:xfrm>
          <a:prstGeom prst="rect">
            <a:avLst/>
          </a:prstGeom>
          <a:noFill/>
          <a:ln w="9525">
            <a:noFill/>
            <a:miter lim="800000"/>
            <a:headEnd/>
            <a:tailEnd/>
          </a:ln>
        </p:spPr>
        <p:txBody>
          <a:bodyPr lIns="0" tIns="0" rIns="0" anchor="ctr">
            <a:spAutoFit/>
          </a:bodyPr>
          <a:lstStyle/>
          <a:p>
            <a:r>
              <a:rPr lang="en-US" altLang="zh-CN"/>
              <a:t>11.2.1  </a:t>
            </a:r>
            <a:r>
              <a:rPr lang="zh-CN" altLang="en-US"/>
              <a:t>稳压电源质量指标</a:t>
            </a:r>
          </a:p>
        </p:txBody>
      </p:sp>
      <p:sp>
        <p:nvSpPr>
          <p:cNvPr id="52237" name="Rectangle 17">
            <a:hlinkClick r:id="rId4" action="ppaction://hlinksldjump"/>
          </p:cNvPr>
          <p:cNvSpPr>
            <a:spLocks noChangeArrowheads="1"/>
          </p:cNvSpPr>
          <p:nvPr/>
        </p:nvSpPr>
        <p:spPr bwMode="auto">
          <a:xfrm>
            <a:off x="539750" y="3948113"/>
            <a:ext cx="4476750" cy="350837"/>
          </a:xfrm>
          <a:prstGeom prst="rect">
            <a:avLst/>
          </a:prstGeom>
          <a:noFill/>
          <a:ln w="9525">
            <a:noFill/>
            <a:miter lim="800000"/>
            <a:headEnd/>
            <a:tailEnd/>
          </a:ln>
        </p:spPr>
        <p:txBody>
          <a:bodyPr lIns="0" tIns="0" rIns="0" anchor="ctr">
            <a:spAutoFit/>
          </a:bodyPr>
          <a:lstStyle/>
          <a:p>
            <a:r>
              <a:rPr lang="en-US" altLang="zh-CN">
                <a:solidFill>
                  <a:srgbClr val="CC3300"/>
                </a:solidFill>
              </a:rPr>
              <a:t>11.2.2  </a:t>
            </a:r>
            <a:r>
              <a:rPr lang="zh-CN" altLang="en-US">
                <a:solidFill>
                  <a:srgbClr val="CC3300"/>
                </a:solidFill>
              </a:rPr>
              <a:t>串联反馈式稳压电路工作原理</a:t>
            </a:r>
          </a:p>
        </p:txBody>
      </p:sp>
      <p:sp>
        <p:nvSpPr>
          <p:cNvPr id="52238" name="Rectangle 18">
            <a:hlinkClick r:id="rId4" action="ppaction://hlinksldjump"/>
          </p:cNvPr>
          <p:cNvSpPr>
            <a:spLocks noChangeArrowheads="1"/>
          </p:cNvSpPr>
          <p:nvPr/>
        </p:nvSpPr>
        <p:spPr bwMode="auto">
          <a:xfrm>
            <a:off x="539750" y="4298950"/>
            <a:ext cx="4446588" cy="350838"/>
          </a:xfrm>
          <a:prstGeom prst="rect">
            <a:avLst/>
          </a:prstGeom>
          <a:noFill/>
          <a:ln w="9525">
            <a:noFill/>
            <a:miter lim="800000"/>
            <a:headEnd/>
            <a:tailEnd/>
          </a:ln>
        </p:spPr>
        <p:txBody>
          <a:bodyPr lIns="0" tIns="0" rIns="0" anchor="ctr">
            <a:spAutoFit/>
          </a:bodyPr>
          <a:lstStyle/>
          <a:p>
            <a:r>
              <a:rPr lang="en-US" altLang="zh-CN"/>
              <a:t>11.2.3  </a:t>
            </a:r>
            <a:r>
              <a:rPr lang="zh-CN" altLang="en-US"/>
              <a:t>三端集成稳压器</a:t>
            </a:r>
            <a:r>
              <a:rPr lang="en-US" altLang="zh-CN"/>
              <a:t>(</a:t>
            </a:r>
            <a:r>
              <a:rPr lang="zh-CN" altLang="en-US"/>
              <a:t>内部电路</a:t>
            </a:r>
            <a:r>
              <a:rPr lang="en-US" altLang="zh-CN"/>
              <a:t>)</a:t>
            </a:r>
          </a:p>
        </p:txBody>
      </p:sp>
      <p:sp>
        <p:nvSpPr>
          <p:cNvPr id="52239" name="Rectangle 19">
            <a:hlinkClick r:id="rId5" action="ppaction://hlinksldjump"/>
          </p:cNvPr>
          <p:cNvSpPr>
            <a:spLocks noChangeArrowheads="1"/>
          </p:cNvSpPr>
          <p:nvPr/>
        </p:nvSpPr>
        <p:spPr bwMode="auto">
          <a:xfrm>
            <a:off x="539750" y="4648200"/>
            <a:ext cx="4824413" cy="350838"/>
          </a:xfrm>
          <a:prstGeom prst="rect">
            <a:avLst/>
          </a:prstGeom>
          <a:noFill/>
          <a:ln w="9525">
            <a:noFill/>
            <a:miter lim="800000"/>
            <a:headEnd/>
            <a:tailEnd/>
          </a:ln>
        </p:spPr>
        <p:txBody>
          <a:bodyPr lIns="0" tIns="0" rIns="0" anchor="ctr">
            <a:spAutoFit/>
          </a:bodyPr>
          <a:lstStyle/>
          <a:p>
            <a:r>
              <a:rPr lang="en-US" altLang="zh-CN">
                <a:solidFill>
                  <a:srgbClr val="CC3300"/>
                </a:solidFill>
              </a:rPr>
              <a:t>11.2.4  </a:t>
            </a:r>
            <a:r>
              <a:rPr lang="zh-CN" altLang="en-US">
                <a:solidFill>
                  <a:srgbClr val="CC3300"/>
                </a:solidFill>
              </a:rPr>
              <a:t>三端集成稳压器的应用</a:t>
            </a:r>
          </a:p>
        </p:txBody>
      </p:sp>
      <p:sp>
        <p:nvSpPr>
          <p:cNvPr id="52240" name="Text Box 20"/>
          <p:cNvSpPr txBox="1">
            <a:spLocks noChangeArrowheads="1"/>
          </p:cNvSpPr>
          <p:nvPr/>
        </p:nvSpPr>
        <p:spPr bwMode="auto">
          <a:xfrm>
            <a:off x="5000625" y="4286250"/>
            <a:ext cx="3605213" cy="538163"/>
          </a:xfrm>
          <a:prstGeom prst="rect">
            <a:avLst/>
          </a:prstGeom>
          <a:noFill/>
          <a:ln w="9525" algn="ctr">
            <a:noFill/>
            <a:miter lim="800000"/>
            <a:headEnd/>
            <a:tailEnd/>
          </a:ln>
        </p:spPr>
        <p:txBody>
          <a:bodyPr lIns="0" tIns="0" rIns="0" anchor="ctr">
            <a:spAutoFit/>
          </a:bodyPr>
          <a:lstStyle/>
          <a:p>
            <a:pPr marL="0" lvl="1"/>
            <a:r>
              <a:rPr lang="en-US" altLang="zh-CN" sz="1600">
                <a:solidFill>
                  <a:srgbClr val="CC3300"/>
                </a:solidFill>
                <a:sym typeface="Symbol" pitchFamily="18" charset="2"/>
              </a:rPr>
              <a:t></a:t>
            </a:r>
            <a:r>
              <a:rPr lang="en-US" altLang="zh-CN" sz="1600">
                <a:sym typeface="Symbol" pitchFamily="18" charset="2"/>
              </a:rPr>
              <a:t> </a:t>
            </a:r>
            <a:r>
              <a:rPr lang="zh-CN" altLang="en-US" sz="1600">
                <a:solidFill>
                  <a:srgbClr val="0033CC"/>
                </a:solidFill>
              </a:rPr>
              <a:t>了解</a:t>
            </a:r>
            <a:r>
              <a:rPr lang="zh-CN" altLang="en-US" sz="1600"/>
              <a:t>串联</a:t>
            </a:r>
            <a:r>
              <a:rPr lang="zh-CN" altLang="en-US" sz="1600">
                <a:solidFill>
                  <a:srgbClr val="0033CC"/>
                </a:solidFill>
              </a:rPr>
              <a:t>反馈式稳压电路</a:t>
            </a:r>
            <a:r>
              <a:rPr lang="zh-CN" altLang="en-US" sz="1600"/>
              <a:t>的稳压原理及</a:t>
            </a:r>
            <a:r>
              <a:rPr lang="zh-CN" altLang="en-US" sz="1600">
                <a:solidFill>
                  <a:srgbClr val="0033CC"/>
                </a:solidFill>
              </a:rPr>
              <a:t>输出电压的计算</a:t>
            </a:r>
          </a:p>
        </p:txBody>
      </p:sp>
      <p:sp>
        <p:nvSpPr>
          <p:cNvPr id="52241" name="Text Box 21"/>
          <p:cNvSpPr txBox="1">
            <a:spLocks noChangeArrowheads="1"/>
          </p:cNvSpPr>
          <p:nvPr/>
        </p:nvSpPr>
        <p:spPr bwMode="auto">
          <a:xfrm>
            <a:off x="5000625" y="4786313"/>
            <a:ext cx="3605213" cy="292100"/>
          </a:xfrm>
          <a:prstGeom prst="rect">
            <a:avLst/>
          </a:prstGeom>
          <a:noFill/>
          <a:ln w="9525" algn="ctr">
            <a:noFill/>
            <a:miter lim="800000"/>
            <a:headEnd/>
            <a:tailEnd/>
          </a:ln>
        </p:spPr>
        <p:txBody>
          <a:bodyPr lIns="0" tIns="0" rIns="0" anchor="ctr">
            <a:spAutoFit/>
          </a:bodyPr>
          <a:lstStyle/>
          <a:p>
            <a:pPr marL="0" lvl="1"/>
            <a:r>
              <a:rPr lang="en-US" altLang="zh-CN" sz="1600">
                <a:solidFill>
                  <a:srgbClr val="CC3300"/>
                </a:solidFill>
                <a:sym typeface="Symbol" pitchFamily="18" charset="2"/>
              </a:rPr>
              <a:t> </a:t>
            </a:r>
            <a:r>
              <a:rPr lang="zh-CN" altLang="en-US" sz="1600">
                <a:solidFill>
                  <a:schemeClr val="hlink"/>
                </a:solidFill>
              </a:rPr>
              <a:t>掌握</a:t>
            </a:r>
            <a:r>
              <a:rPr lang="zh-CN" altLang="en-US" sz="1600"/>
              <a:t>三端集成稳压器的简单应用</a:t>
            </a:r>
          </a:p>
        </p:txBody>
      </p:sp>
      <p:sp>
        <p:nvSpPr>
          <p:cNvPr id="52242" name="Line 24"/>
          <p:cNvSpPr>
            <a:spLocks noChangeShapeType="1"/>
          </p:cNvSpPr>
          <p:nvPr/>
        </p:nvSpPr>
        <p:spPr bwMode="auto">
          <a:xfrm>
            <a:off x="503238" y="3748088"/>
            <a:ext cx="2989262" cy="73025"/>
          </a:xfrm>
          <a:prstGeom prst="line">
            <a:avLst/>
          </a:prstGeom>
          <a:noFill/>
          <a:ln w="28575" cap="sq">
            <a:solidFill>
              <a:srgbClr val="008000"/>
            </a:solidFill>
            <a:round/>
            <a:headEnd type="none" w="sm" len="sm"/>
            <a:tailEnd type="none" w="sm" len="sm"/>
          </a:ln>
        </p:spPr>
        <p:txBody>
          <a:bodyPr wrap="none" anchor="ctr"/>
          <a:lstStyle/>
          <a:p>
            <a:endParaRPr lang="zh-CN" altLang="en-US"/>
          </a:p>
        </p:txBody>
      </p:sp>
      <p:sp>
        <p:nvSpPr>
          <p:cNvPr id="52243" name="Line 25"/>
          <p:cNvSpPr>
            <a:spLocks noChangeShapeType="1"/>
          </p:cNvSpPr>
          <p:nvPr/>
        </p:nvSpPr>
        <p:spPr bwMode="auto">
          <a:xfrm>
            <a:off x="503238" y="4432300"/>
            <a:ext cx="3852862" cy="144463"/>
          </a:xfrm>
          <a:prstGeom prst="line">
            <a:avLst/>
          </a:prstGeom>
          <a:noFill/>
          <a:ln w="28575" cap="sq">
            <a:solidFill>
              <a:srgbClr val="008000"/>
            </a:solidFill>
            <a:round/>
            <a:headEnd type="none" w="sm" len="sm"/>
            <a:tailEnd type="none" w="sm" len="sm"/>
          </a:ln>
        </p:spPr>
        <p:txBody>
          <a:bodyPr wrap="none" anchor="ctr"/>
          <a:lstStyle/>
          <a:p>
            <a:endParaRPr lang="zh-CN" altLang="en-US"/>
          </a:p>
        </p:txBody>
      </p:sp>
      <p:sp>
        <p:nvSpPr>
          <p:cNvPr id="52244" name="Text Box 26"/>
          <p:cNvSpPr txBox="1">
            <a:spLocks noChangeArrowheads="1"/>
          </p:cNvSpPr>
          <p:nvPr/>
        </p:nvSpPr>
        <p:spPr bwMode="auto">
          <a:xfrm>
            <a:off x="342900" y="5124450"/>
            <a:ext cx="4229100" cy="304800"/>
          </a:xfrm>
          <a:prstGeom prst="rect">
            <a:avLst/>
          </a:prstGeom>
          <a:noFill/>
          <a:ln w="12700" cap="sq" algn="ctr">
            <a:noFill/>
            <a:miter lim="800000"/>
            <a:headEnd type="none" w="sm" len="sm"/>
            <a:tailEnd type="none" w="sm" len="sm"/>
          </a:ln>
        </p:spPr>
        <p:txBody>
          <a:bodyPr lIns="0" tIns="0" rIns="0" bIns="0" anchor="ctr">
            <a:spAutoFit/>
          </a:bodyPr>
          <a:lstStyle/>
          <a:p>
            <a:pPr>
              <a:spcBef>
                <a:spcPct val="50000"/>
              </a:spcBef>
            </a:pPr>
            <a:r>
              <a:rPr lang="en-US" altLang="zh-CN">
                <a:solidFill>
                  <a:srgbClr val="000066"/>
                </a:solidFill>
              </a:rPr>
              <a:t>11.3  </a:t>
            </a:r>
            <a:r>
              <a:rPr lang="zh-CN" altLang="en-US">
                <a:solidFill>
                  <a:srgbClr val="000066"/>
                </a:solidFill>
              </a:rPr>
              <a:t>开关式稳压电路</a:t>
            </a:r>
          </a:p>
        </p:txBody>
      </p:sp>
      <p:sp>
        <p:nvSpPr>
          <p:cNvPr id="52245" name="Line 27"/>
          <p:cNvSpPr>
            <a:spLocks noChangeShapeType="1"/>
          </p:cNvSpPr>
          <p:nvPr/>
        </p:nvSpPr>
        <p:spPr bwMode="auto">
          <a:xfrm>
            <a:off x="323850" y="5207000"/>
            <a:ext cx="2555875" cy="173038"/>
          </a:xfrm>
          <a:prstGeom prst="line">
            <a:avLst/>
          </a:prstGeom>
          <a:noFill/>
          <a:ln w="28575" cap="sq">
            <a:solidFill>
              <a:srgbClr val="008000"/>
            </a:solidFill>
            <a:round/>
            <a:headEnd type="none" w="sm" len="sm"/>
            <a:tailEnd type="none" w="sm" len="sm"/>
          </a:ln>
        </p:spPr>
        <p:txBody>
          <a:bodyPr wrap="none" anchor="ctr"/>
          <a:lstStyle/>
          <a:p>
            <a:endParaRPr lang="zh-CN" altLang="en-US"/>
          </a:p>
        </p:txBody>
      </p:sp>
      <p:sp>
        <p:nvSpPr>
          <p:cNvPr id="52246" name="Line 28"/>
          <p:cNvSpPr>
            <a:spLocks noChangeShapeType="1"/>
          </p:cNvSpPr>
          <p:nvPr/>
        </p:nvSpPr>
        <p:spPr bwMode="auto">
          <a:xfrm>
            <a:off x="287338" y="5000625"/>
            <a:ext cx="4284662" cy="0"/>
          </a:xfrm>
          <a:prstGeom prst="line">
            <a:avLst/>
          </a:prstGeom>
          <a:noFill/>
          <a:ln w="38100" cap="sq">
            <a:solidFill>
              <a:srgbClr val="008000"/>
            </a:solidFill>
            <a:round/>
            <a:headEnd type="none" w="sm" len="sm"/>
            <a:tailEnd type="none" w="sm" len="sm"/>
          </a:ln>
        </p:spPr>
        <p:txBody>
          <a:bodyPr wrap="none" anchor="ctr"/>
          <a:lstStyle/>
          <a:p>
            <a:endParaRPr lang="zh-CN" altLang="en-US"/>
          </a:p>
        </p:txBody>
      </p:sp>
      <p:sp>
        <p:nvSpPr>
          <p:cNvPr id="52247" name="标题 1"/>
          <p:cNvSpPr>
            <a:spLocks/>
          </p:cNvSpPr>
          <p:nvPr/>
        </p:nvSpPr>
        <p:spPr bwMode="auto">
          <a:xfrm>
            <a:off x="395288" y="2500313"/>
            <a:ext cx="3384550" cy="350837"/>
          </a:xfrm>
          <a:prstGeom prst="rect">
            <a:avLst/>
          </a:prstGeom>
          <a:noFill/>
          <a:ln w="9525" algn="ctr">
            <a:noFill/>
            <a:miter lim="800000"/>
            <a:headEnd/>
            <a:tailEnd/>
          </a:ln>
        </p:spPr>
        <p:txBody>
          <a:bodyPr lIns="0" tIns="0" rIns="0" anchor="ctr">
            <a:spAutoFit/>
          </a:bodyPr>
          <a:lstStyle/>
          <a:p>
            <a:r>
              <a:rPr lang="en-US" altLang="zh-CN">
                <a:cs typeface="Arial" charset="0"/>
              </a:rPr>
              <a:t>*11.1.3  </a:t>
            </a:r>
            <a:r>
              <a:rPr lang="zh-CN" altLang="en-US">
                <a:cs typeface="Arial" charset="0"/>
              </a:rPr>
              <a:t>倍压整流电路</a:t>
            </a:r>
          </a:p>
        </p:txBody>
      </p:sp>
      <p:sp>
        <p:nvSpPr>
          <p:cNvPr id="52248" name="Line 30"/>
          <p:cNvSpPr>
            <a:spLocks noChangeShapeType="1"/>
          </p:cNvSpPr>
          <p:nvPr/>
        </p:nvSpPr>
        <p:spPr bwMode="auto">
          <a:xfrm>
            <a:off x="287338" y="2647950"/>
            <a:ext cx="2700337" cy="71438"/>
          </a:xfrm>
          <a:prstGeom prst="line">
            <a:avLst/>
          </a:prstGeom>
          <a:noFill/>
          <a:ln w="28575" cap="sq">
            <a:solidFill>
              <a:srgbClr val="008000"/>
            </a:solidFill>
            <a:round/>
            <a:headEnd type="none" w="sm" len="sm"/>
            <a:tailEnd type="none" w="sm" len="sm"/>
          </a:ln>
        </p:spPr>
        <p:txBody>
          <a:bodyPr wrap="none" anchor="ctr"/>
          <a:lstStyle/>
          <a:p>
            <a:endParaRPr lang="zh-CN" altLang="en-US"/>
          </a:p>
        </p:txBody>
      </p:sp>
      <p:sp>
        <p:nvSpPr>
          <p:cNvPr id="52249" name="Rectangle 11"/>
          <p:cNvSpPr>
            <a:spLocks noChangeArrowheads="1"/>
          </p:cNvSpPr>
          <p:nvPr/>
        </p:nvSpPr>
        <p:spPr bwMode="auto">
          <a:xfrm>
            <a:off x="4929188" y="1231900"/>
            <a:ext cx="3265487" cy="339725"/>
          </a:xfrm>
          <a:prstGeom prst="rect">
            <a:avLst/>
          </a:prstGeom>
          <a:noFill/>
          <a:ln w="9525" algn="ctr">
            <a:noFill/>
            <a:miter lim="800000"/>
            <a:headEnd/>
            <a:tailEnd/>
          </a:ln>
        </p:spPr>
        <p:txBody>
          <a:bodyPr lIns="0" tIns="0" rIns="0" bIns="0" anchor="b"/>
          <a:lstStyle/>
          <a:p>
            <a:r>
              <a:rPr lang="en-US" altLang="zh-CN">
                <a:ea typeface="华文中宋" pitchFamily="2" charset="-122"/>
              </a:rPr>
              <a:t>2.1 </a:t>
            </a:r>
            <a:r>
              <a:rPr lang="en-US" altLang="zh-CN">
                <a:solidFill>
                  <a:srgbClr val="FF0000"/>
                </a:solidFill>
                <a:ea typeface="华文中宋" pitchFamily="2" charset="-122"/>
              </a:rPr>
              <a:t>Rectifier</a:t>
            </a:r>
            <a:r>
              <a:rPr lang="en-US" altLang="zh-CN">
                <a:ea typeface="华文中宋" pitchFamily="2" charset="-122"/>
              </a:rPr>
              <a:t> Circuits</a:t>
            </a:r>
            <a:endParaRPr lang="en-US" altLang="zh-CN">
              <a:ea typeface="华文中宋" pitchFamily="2" charset="-122"/>
              <a:hlinkClick r:id="rId6" action="ppaction://hlinksldjump"/>
            </a:endParaRPr>
          </a:p>
        </p:txBody>
      </p:sp>
      <p:sp>
        <p:nvSpPr>
          <p:cNvPr id="52250" name="Rectangle 9">
            <a:hlinkClick r:id="rId7" action="ppaction://hlinksldjump"/>
          </p:cNvPr>
          <p:cNvSpPr>
            <a:spLocks noChangeArrowheads="1"/>
          </p:cNvSpPr>
          <p:nvPr/>
        </p:nvSpPr>
        <p:spPr bwMode="auto">
          <a:xfrm>
            <a:off x="4929188" y="3230563"/>
            <a:ext cx="3429000" cy="412750"/>
          </a:xfrm>
          <a:prstGeom prst="rect">
            <a:avLst/>
          </a:prstGeom>
          <a:noFill/>
          <a:ln w="57150" algn="ctr">
            <a:noFill/>
            <a:miter lim="800000"/>
            <a:headEnd/>
            <a:tailEnd/>
          </a:ln>
        </p:spPr>
        <p:txBody>
          <a:bodyPr/>
          <a:lstStyle/>
          <a:p>
            <a:pPr marL="342900" indent="-342900">
              <a:buClr>
                <a:srgbClr val="1946AD"/>
              </a:buClr>
              <a:buSzPct val="60000"/>
              <a:buFont typeface="Wingdings" pitchFamily="2" charset="2"/>
              <a:buNone/>
            </a:pPr>
            <a:r>
              <a:rPr lang="en-US" altLang="zh-CN">
                <a:solidFill>
                  <a:schemeClr val="tx2"/>
                </a:solidFill>
              </a:rPr>
              <a:t>15.6 Voltage Regulators</a:t>
            </a:r>
            <a:endParaRPr lang="en-US" altLang="zh-CN">
              <a:solidFill>
                <a:srgbClr val="CC3300"/>
              </a:solidFill>
            </a:endParaRPr>
          </a:p>
        </p:txBody>
      </p:sp>
      <p:sp>
        <p:nvSpPr>
          <p:cNvPr id="52251" name="Rectangle 23"/>
          <p:cNvSpPr>
            <a:spLocks noChangeArrowheads="1"/>
          </p:cNvSpPr>
          <p:nvPr/>
        </p:nvSpPr>
        <p:spPr bwMode="auto">
          <a:xfrm>
            <a:off x="5143500" y="1571625"/>
            <a:ext cx="4000500" cy="263525"/>
          </a:xfrm>
          <a:prstGeom prst="rect">
            <a:avLst/>
          </a:prstGeom>
          <a:noFill/>
          <a:ln w="9525" algn="ctr">
            <a:noFill/>
            <a:miter lim="800000"/>
            <a:headEnd/>
            <a:tailEnd/>
          </a:ln>
        </p:spPr>
        <p:txBody>
          <a:bodyPr lIns="0" tIns="0" rIns="0" bIns="0" anchor="b"/>
          <a:lstStyle/>
          <a:p>
            <a:r>
              <a:rPr lang="en-US" altLang="zh-CN" sz="1800">
                <a:solidFill>
                  <a:srgbClr val="CC3300"/>
                </a:solidFill>
                <a:ea typeface="华文中宋" pitchFamily="2" charset="-122"/>
              </a:rPr>
              <a:t>2.1.1 Half-Wave Rectification</a:t>
            </a:r>
            <a:endParaRPr lang="en-US" altLang="zh-CN" sz="1800">
              <a:solidFill>
                <a:srgbClr val="CC3300"/>
              </a:solidFill>
              <a:ea typeface="华文中宋" pitchFamily="2" charset="-122"/>
              <a:hlinkClick r:id="rId6" action="ppaction://hlinksldjump"/>
            </a:endParaRPr>
          </a:p>
        </p:txBody>
      </p:sp>
      <p:sp>
        <p:nvSpPr>
          <p:cNvPr id="52252" name="Rectangle 24"/>
          <p:cNvSpPr>
            <a:spLocks noChangeArrowheads="1"/>
          </p:cNvSpPr>
          <p:nvPr/>
        </p:nvSpPr>
        <p:spPr bwMode="auto">
          <a:xfrm>
            <a:off x="5143500" y="1858963"/>
            <a:ext cx="4000500" cy="263525"/>
          </a:xfrm>
          <a:prstGeom prst="rect">
            <a:avLst/>
          </a:prstGeom>
          <a:noFill/>
          <a:ln w="9525" algn="ctr">
            <a:noFill/>
            <a:miter lim="800000"/>
            <a:headEnd/>
            <a:tailEnd/>
          </a:ln>
        </p:spPr>
        <p:txBody>
          <a:bodyPr lIns="0" tIns="0" rIns="0" bIns="0" anchor="b"/>
          <a:lstStyle/>
          <a:p>
            <a:r>
              <a:rPr lang="en-US" altLang="zh-CN" sz="1800">
                <a:solidFill>
                  <a:srgbClr val="CC3300"/>
                </a:solidFill>
                <a:ea typeface="华文中宋" pitchFamily="2" charset="-122"/>
              </a:rPr>
              <a:t>2.1.2 Full-Wave Rectification</a:t>
            </a:r>
            <a:endParaRPr lang="en-US" altLang="zh-CN" sz="1800">
              <a:solidFill>
                <a:srgbClr val="CC3300"/>
              </a:solidFill>
              <a:ea typeface="华文中宋" pitchFamily="2" charset="-122"/>
              <a:hlinkClick r:id="rId6" action="ppaction://hlinksldjump"/>
            </a:endParaRPr>
          </a:p>
        </p:txBody>
      </p:sp>
      <p:sp>
        <p:nvSpPr>
          <p:cNvPr id="52253" name="Rectangle 25"/>
          <p:cNvSpPr>
            <a:spLocks noChangeArrowheads="1"/>
          </p:cNvSpPr>
          <p:nvPr/>
        </p:nvSpPr>
        <p:spPr bwMode="auto">
          <a:xfrm>
            <a:off x="5143500" y="2147888"/>
            <a:ext cx="4000500" cy="566737"/>
          </a:xfrm>
          <a:prstGeom prst="rect">
            <a:avLst/>
          </a:prstGeom>
          <a:noFill/>
          <a:ln w="9525" algn="ctr">
            <a:noFill/>
            <a:miter lim="800000"/>
            <a:headEnd/>
            <a:tailEnd/>
          </a:ln>
        </p:spPr>
        <p:txBody>
          <a:bodyPr lIns="0" tIns="0" rIns="0" bIns="0" anchor="b"/>
          <a:lstStyle/>
          <a:p>
            <a:r>
              <a:rPr lang="en-US" altLang="zh-CN" sz="1800">
                <a:solidFill>
                  <a:srgbClr val="CC3300"/>
                </a:solidFill>
                <a:ea typeface="华文中宋" pitchFamily="2" charset="-122"/>
              </a:rPr>
              <a:t>2.1.3 Filters, Ripple Voltage and Diode Current</a:t>
            </a:r>
            <a:endParaRPr lang="en-US" altLang="zh-CN" sz="1800">
              <a:solidFill>
                <a:srgbClr val="CC3300"/>
              </a:solidFill>
              <a:ea typeface="华文中宋" pitchFamily="2" charset="-122"/>
              <a:hlinkClick r:id="rId6" action="ppaction://hlinksldjump"/>
            </a:endParaRPr>
          </a:p>
        </p:txBody>
      </p:sp>
      <p:sp>
        <p:nvSpPr>
          <p:cNvPr id="52254" name="Line 4"/>
          <p:cNvSpPr>
            <a:spLocks noChangeShapeType="1"/>
          </p:cNvSpPr>
          <p:nvPr/>
        </p:nvSpPr>
        <p:spPr bwMode="auto">
          <a:xfrm>
            <a:off x="357188" y="3214688"/>
            <a:ext cx="8280400" cy="0"/>
          </a:xfrm>
          <a:prstGeom prst="line">
            <a:avLst/>
          </a:prstGeom>
          <a:noFill/>
          <a:ln w="38100" cap="sq">
            <a:solidFill>
              <a:srgbClr val="008000"/>
            </a:solidFill>
            <a:round/>
            <a:headEnd type="none" w="sm" len="sm"/>
            <a:tailEnd type="none" w="sm" len="sm"/>
          </a:ln>
        </p:spPr>
        <p:txBody>
          <a:bodyPr wrap="none" anchor="ctr"/>
          <a:lstStyle/>
          <a:p>
            <a:endParaRPr lang="zh-CN" altLang="en-US"/>
          </a:p>
        </p:txBody>
      </p:sp>
      <p:sp>
        <p:nvSpPr>
          <p:cNvPr id="52255" name="Rectangle 8">
            <a:hlinkClick r:id="rId8" action="ppaction://hlinksldjump"/>
          </p:cNvPr>
          <p:cNvSpPr>
            <a:spLocks noChangeArrowheads="1"/>
          </p:cNvSpPr>
          <p:nvPr/>
        </p:nvSpPr>
        <p:spPr bwMode="auto">
          <a:xfrm>
            <a:off x="5143500" y="3571875"/>
            <a:ext cx="3857625" cy="285750"/>
          </a:xfrm>
          <a:prstGeom prst="rect">
            <a:avLst/>
          </a:prstGeom>
          <a:noFill/>
          <a:ln w="57150" algn="ctr">
            <a:noFill/>
            <a:miter lim="800000"/>
            <a:headEnd/>
            <a:tailEnd/>
          </a:ln>
        </p:spPr>
        <p:txBody>
          <a:bodyPr/>
          <a:lstStyle/>
          <a:p>
            <a:pPr marL="342900" indent="-342900">
              <a:lnSpc>
                <a:spcPct val="90000"/>
              </a:lnSpc>
              <a:spcBef>
                <a:spcPct val="20000"/>
              </a:spcBef>
              <a:buClr>
                <a:srgbClr val="1946AD"/>
              </a:buClr>
              <a:buSzPct val="60000"/>
              <a:buFont typeface="Wingdings" pitchFamily="2" charset="2"/>
              <a:buNone/>
            </a:pPr>
            <a:r>
              <a:rPr lang="en-US" altLang="zh-CN" sz="1800">
                <a:solidFill>
                  <a:srgbClr val="CC3300"/>
                </a:solidFill>
              </a:rPr>
              <a:t>15.6.3 Simple Series-Pass Regulator</a:t>
            </a:r>
          </a:p>
        </p:txBody>
      </p:sp>
      <p:sp>
        <p:nvSpPr>
          <p:cNvPr id="52256" name="Rectangle 10">
            <a:hlinkClick r:id="rId3" action="ppaction://hlinksldjump"/>
          </p:cNvPr>
          <p:cNvSpPr>
            <a:spLocks noChangeArrowheads="1"/>
          </p:cNvSpPr>
          <p:nvPr/>
        </p:nvSpPr>
        <p:spPr bwMode="auto">
          <a:xfrm>
            <a:off x="5143500" y="3857625"/>
            <a:ext cx="3857625" cy="285750"/>
          </a:xfrm>
          <a:prstGeom prst="rect">
            <a:avLst/>
          </a:prstGeom>
          <a:noFill/>
          <a:ln w="57150" algn="ctr">
            <a:noFill/>
            <a:miter lim="800000"/>
            <a:headEnd/>
            <a:tailEnd/>
          </a:ln>
        </p:spPr>
        <p:txBody>
          <a:bodyPr/>
          <a:lstStyle/>
          <a:p>
            <a:pPr marL="342900" indent="-342900">
              <a:lnSpc>
                <a:spcPct val="90000"/>
              </a:lnSpc>
              <a:spcBef>
                <a:spcPct val="20000"/>
              </a:spcBef>
              <a:buClr>
                <a:srgbClr val="1946AD"/>
              </a:buClr>
              <a:buSzPct val="60000"/>
              <a:buFont typeface="Wingdings" pitchFamily="2" charset="2"/>
              <a:buNone/>
            </a:pPr>
            <a:r>
              <a:rPr lang="en-US" altLang="zh-CN" sz="1800">
                <a:solidFill>
                  <a:srgbClr val="CC3300"/>
                </a:solidFill>
              </a:rPr>
              <a:t>15.6.4 Positive Voltage Regulator</a:t>
            </a: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6" name="标题 1"/>
          <p:cNvSpPr>
            <a:spLocks noGrp="1"/>
          </p:cNvSpPr>
          <p:nvPr>
            <p:ph type="title"/>
          </p:nvPr>
        </p:nvSpPr>
        <p:spPr>
          <a:xfrm>
            <a:off x="771525" y="76200"/>
            <a:ext cx="3871913" cy="566738"/>
          </a:xfrm>
        </p:spPr>
        <p:txBody>
          <a:bodyPr/>
          <a:lstStyle/>
          <a:p>
            <a:r>
              <a:rPr lang="en-US" altLang="zh-CN" sz="2800" smtClean="0">
                <a:solidFill>
                  <a:schemeClr val="hlink"/>
                </a:solidFill>
              </a:rPr>
              <a:t>11  </a:t>
            </a:r>
            <a:r>
              <a:rPr lang="zh-CN" altLang="en-US" sz="2800" smtClean="0">
                <a:solidFill>
                  <a:schemeClr val="hlink"/>
                </a:solidFill>
              </a:rPr>
              <a:t>直流稳压电源</a:t>
            </a:r>
            <a:endParaRPr lang="zh-CN" altLang="en-US" sz="2800" smtClean="0"/>
          </a:p>
        </p:txBody>
      </p:sp>
      <p:sp>
        <p:nvSpPr>
          <p:cNvPr id="15367" name="灯片编号占位符 2"/>
          <p:cNvSpPr>
            <a:spLocks noGrp="1"/>
          </p:cNvSpPr>
          <p:nvPr>
            <p:ph type="sldNum" sz="quarter" idx="12"/>
          </p:nvPr>
        </p:nvSpPr>
        <p:spPr>
          <a:noFill/>
        </p:spPr>
        <p:txBody>
          <a:bodyPr/>
          <a:lstStyle/>
          <a:p>
            <a:fld id="{B846857E-943E-4AC5-924A-362D024B7C36}" type="slidenum">
              <a:rPr lang="zh-CN" altLang="en-US" smtClean="0"/>
              <a:pPr/>
              <a:t>41</a:t>
            </a:fld>
            <a:endParaRPr lang="en-US" altLang="zh-CN" smtClean="0"/>
          </a:p>
        </p:txBody>
      </p:sp>
      <p:sp>
        <p:nvSpPr>
          <p:cNvPr id="15368" name="Rectangle 2"/>
          <p:cNvSpPr>
            <a:spLocks noChangeArrowheads="1"/>
          </p:cNvSpPr>
          <p:nvPr/>
        </p:nvSpPr>
        <p:spPr bwMode="auto">
          <a:xfrm>
            <a:off x="0" y="0"/>
            <a:ext cx="9144000" cy="0"/>
          </a:xfrm>
          <a:prstGeom prst="rect">
            <a:avLst/>
          </a:prstGeom>
          <a:noFill/>
          <a:ln w="9525" algn="ctr">
            <a:noFill/>
            <a:miter lim="800000"/>
            <a:headEnd/>
            <a:tailEnd/>
          </a:ln>
        </p:spPr>
        <p:txBody>
          <a:bodyPr wrap="none" lIns="0" tIns="0" rIns="0" bIns="0" anchor="ctr">
            <a:spAutoFit/>
          </a:bodyPr>
          <a:lstStyle/>
          <a:p>
            <a:endParaRPr lang="zh-CN" altLang="en-US"/>
          </a:p>
        </p:txBody>
      </p:sp>
      <p:sp>
        <p:nvSpPr>
          <p:cNvPr id="15369" name="Line 4"/>
          <p:cNvSpPr>
            <a:spLocks noChangeShapeType="1"/>
          </p:cNvSpPr>
          <p:nvPr/>
        </p:nvSpPr>
        <p:spPr bwMode="auto">
          <a:xfrm>
            <a:off x="357188" y="642938"/>
            <a:ext cx="8280400" cy="0"/>
          </a:xfrm>
          <a:prstGeom prst="line">
            <a:avLst/>
          </a:prstGeom>
          <a:noFill/>
          <a:ln w="88900" cap="sq" cmpd="tri">
            <a:solidFill>
              <a:srgbClr val="008000"/>
            </a:solidFill>
            <a:round/>
            <a:headEnd type="none" w="sm" len="sm"/>
            <a:tailEnd type="none" w="sm" len="sm"/>
          </a:ln>
        </p:spPr>
        <p:txBody>
          <a:bodyPr wrap="none" anchor="ctr"/>
          <a:lstStyle/>
          <a:p>
            <a:endParaRPr lang="zh-CN" altLang="en-US"/>
          </a:p>
        </p:txBody>
      </p:sp>
      <p:sp>
        <p:nvSpPr>
          <p:cNvPr id="15370" name="Rectangle 4"/>
          <p:cNvSpPr>
            <a:spLocks noChangeArrowheads="1"/>
          </p:cNvSpPr>
          <p:nvPr/>
        </p:nvSpPr>
        <p:spPr bwMode="auto">
          <a:xfrm>
            <a:off x="0" y="0"/>
            <a:ext cx="9144000" cy="0"/>
          </a:xfrm>
          <a:prstGeom prst="rect">
            <a:avLst/>
          </a:prstGeom>
          <a:noFill/>
          <a:ln w="9525" algn="ctr">
            <a:noFill/>
            <a:miter lim="800000"/>
            <a:headEnd/>
            <a:tailEnd/>
          </a:ln>
        </p:spPr>
        <p:txBody>
          <a:bodyPr wrap="none" lIns="0" tIns="0" rIns="0" bIns="0" anchor="ctr">
            <a:spAutoFit/>
          </a:bodyPr>
          <a:lstStyle/>
          <a:p>
            <a:endParaRPr lang="zh-CN" altLang="en-US"/>
          </a:p>
        </p:txBody>
      </p:sp>
      <p:graphicFrame>
        <p:nvGraphicFramePr>
          <p:cNvPr id="15362" name="Object 8"/>
          <p:cNvGraphicFramePr>
            <a:graphicFrameLocks noChangeAspect="1"/>
          </p:cNvGraphicFramePr>
          <p:nvPr/>
        </p:nvGraphicFramePr>
        <p:xfrm>
          <a:off x="142875" y="1069975"/>
          <a:ext cx="4343400" cy="1573213"/>
        </p:xfrm>
        <a:graphic>
          <a:graphicData uri="http://schemas.openxmlformats.org/presentationml/2006/ole">
            <p:oleObj spid="_x0000_s167938" name="Picture" r:id="rId3" imgW="3782160" imgH="1373040" progId="Word.Picture.8">
              <p:embed/>
            </p:oleObj>
          </a:graphicData>
        </a:graphic>
      </p:graphicFrame>
      <p:graphicFrame>
        <p:nvGraphicFramePr>
          <p:cNvPr id="15363" name="Object 1"/>
          <p:cNvGraphicFramePr>
            <a:graphicFrameLocks noChangeAspect="1"/>
          </p:cNvGraphicFramePr>
          <p:nvPr/>
        </p:nvGraphicFramePr>
        <p:xfrm>
          <a:off x="4643438" y="1068388"/>
          <a:ext cx="4343400" cy="1573212"/>
        </p:xfrm>
        <a:graphic>
          <a:graphicData uri="http://schemas.openxmlformats.org/presentationml/2006/ole">
            <p:oleObj spid="_x0000_s167939" name="Picture" r:id="rId4" imgW="3782160" imgH="1373040" progId="Word.Picture.8">
              <p:embed/>
            </p:oleObj>
          </a:graphicData>
        </a:graphic>
      </p:graphicFrame>
      <p:graphicFrame>
        <p:nvGraphicFramePr>
          <p:cNvPr id="15364" name="Object 2"/>
          <p:cNvGraphicFramePr>
            <a:graphicFrameLocks noChangeAspect="1"/>
          </p:cNvGraphicFramePr>
          <p:nvPr/>
        </p:nvGraphicFramePr>
        <p:xfrm>
          <a:off x="142875" y="2643188"/>
          <a:ext cx="5500688" cy="1744662"/>
        </p:xfrm>
        <a:graphic>
          <a:graphicData uri="http://schemas.openxmlformats.org/presentationml/2006/ole">
            <p:oleObj spid="_x0000_s167940" name="Picture" r:id="rId5" imgW="4533840" imgH="1438200" progId="Word.Picture.8">
              <p:embed/>
            </p:oleObj>
          </a:graphicData>
        </a:graphic>
      </p:graphicFrame>
      <p:graphicFrame>
        <p:nvGraphicFramePr>
          <p:cNvPr id="15365" name="Object 11"/>
          <p:cNvGraphicFramePr>
            <a:graphicFrameLocks noChangeAspect="1"/>
          </p:cNvGraphicFramePr>
          <p:nvPr/>
        </p:nvGraphicFramePr>
        <p:xfrm>
          <a:off x="571500" y="4500563"/>
          <a:ext cx="2928938" cy="1962150"/>
        </p:xfrm>
        <a:graphic>
          <a:graphicData uri="http://schemas.openxmlformats.org/presentationml/2006/ole">
            <p:oleObj spid="_x0000_s167941" name="图片" r:id="rId6" imgW="2189988" imgH="1467612" progId="Word.Picture.8">
              <p:embed/>
            </p:oleObj>
          </a:graphicData>
        </a:graphic>
      </p:graphicFrame>
      <p:pic>
        <p:nvPicPr>
          <p:cNvPr id="15371" name="Picture 7" descr="未标题-2 拷贝"/>
          <p:cNvPicPr>
            <a:picLocks noChangeAspect="1" noChangeArrowheads="1"/>
          </p:cNvPicPr>
          <p:nvPr/>
        </p:nvPicPr>
        <p:blipFill>
          <a:blip r:embed="rId7" cstate="print"/>
          <a:srcRect/>
          <a:stretch>
            <a:fillRect/>
          </a:stretch>
        </p:blipFill>
        <p:spPr bwMode="auto">
          <a:xfrm>
            <a:off x="6075363" y="4357688"/>
            <a:ext cx="2640012" cy="2170112"/>
          </a:xfrm>
          <a:prstGeom prst="rect">
            <a:avLst/>
          </a:prstGeom>
          <a:noFill/>
          <a:ln w="9525">
            <a:noFill/>
            <a:miter lim="800000"/>
            <a:headEnd/>
            <a:tailEnd/>
          </a:ln>
        </p:spPr>
      </p:pic>
      <p:sp>
        <p:nvSpPr>
          <p:cNvPr id="15372" name="Rectangle 9">
            <a:hlinkClick r:id="rId8" action="ppaction://hlinksldjump"/>
          </p:cNvPr>
          <p:cNvSpPr>
            <a:spLocks noChangeArrowheads="1"/>
          </p:cNvSpPr>
          <p:nvPr/>
        </p:nvSpPr>
        <p:spPr bwMode="auto">
          <a:xfrm>
            <a:off x="4143375" y="285750"/>
            <a:ext cx="4572000" cy="412750"/>
          </a:xfrm>
          <a:prstGeom prst="rect">
            <a:avLst/>
          </a:prstGeom>
          <a:noFill/>
          <a:ln w="57150" algn="ctr">
            <a:noFill/>
            <a:miter lim="800000"/>
            <a:headEnd/>
            <a:tailEnd/>
          </a:ln>
        </p:spPr>
        <p:txBody>
          <a:bodyPr/>
          <a:lstStyle/>
          <a:p>
            <a:pPr marL="342900" indent="-342900">
              <a:buClr>
                <a:srgbClr val="1946AD"/>
              </a:buClr>
              <a:buSzPct val="60000"/>
              <a:buFont typeface="Wingdings" pitchFamily="2" charset="2"/>
              <a:buNone/>
            </a:pPr>
            <a:r>
              <a:rPr lang="en-US" altLang="zh-CN">
                <a:solidFill>
                  <a:schemeClr val="tx2"/>
                </a:solidFill>
              </a:rPr>
              <a:t>15.6 Voltage Regulators</a:t>
            </a:r>
            <a:endParaRPr lang="en-US" altLang="zh-CN">
              <a:solidFill>
                <a:srgbClr val="CC3300"/>
              </a:solidFill>
            </a:endParaRPr>
          </a:p>
        </p:txBody>
      </p:sp>
      <p:sp>
        <p:nvSpPr>
          <p:cNvPr id="15373" name="Rectangle 10">
            <a:hlinkClick r:id="rId9" action="ppaction://hlinksldjump"/>
          </p:cNvPr>
          <p:cNvSpPr>
            <a:spLocks noChangeArrowheads="1"/>
          </p:cNvSpPr>
          <p:nvPr/>
        </p:nvSpPr>
        <p:spPr bwMode="auto">
          <a:xfrm>
            <a:off x="4184650" y="642938"/>
            <a:ext cx="3744913" cy="419100"/>
          </a:xfrm>
          <a:prstGeom prst="rect">
            <a:avLst/>
          </a:prstGeom>
          <a:solidFill>
            <a:schemeClr val="bg1"/>
          </a:solidFill>
          <a:ln w="57150" algn="ctr">
            <a:noFill/>
            <a:miter lim="800000"/>
            <a:headEnd/>
            <a:tailEnd/>
          </a:ln>
        </p:spPr>
        <p:txBody>
          <a:bodyPr/>
          <a:lstStyle/>
          <a:p>
            <a:pPr marL="342900" indent="-342900">
              <a:lnSpc>
                <a:spcPct val="90000"/>
              </a:lnSpc>
              <a:spcBef>
                <a:spcPct val="20000"/>
              </a:spcBef>
              <a:buClr>
                <a:srgbClr val="1946AD"/>
              </a:buClr>
              <a:buSzPct val="60000"/>
              <a:buFont typeface="Wingdings" pitchFamily="2" charset="2"/>
              <a:buNone/>
            </a:pPr>
            <a:r>
              <a:rPr lang="en-US" altLang="zh-CN" sz="1800">
                <a:solidFill>
                  <a:srgbClr val="CC3300"/>
                </a:solidFill>
              </a:rPr>
              <a:t>15.6.4 Positive Voltage Regulator</a:t>
            </a:r>
          </a:p>
        </p:txBody>
      </p:sp>
      <p:pic>
        <p:nvPicPr>
          <p:cNvPr id="15374" name="Picture 12"/>
          <p:cNvPicPr>
            <a:picLocks noChangeAspect="1" noChangeArrowheads="1"/>
          </p:cNvPicPr>
          <p:nvPr/>
        </p:nvPicPr>
        <p:blipFill>
          <a:blip r:embed="rId10" cstate="print"/>
          <a:srcRect/>
          <a:stretch>
            <a:fillRect/>
          </a:stretch>
        </p:blipFill>
        <p:spPr bwMode="auto">
          <a:xfrm>
            <a:off x="3571875" y="4643438"/>
            <a:ext cx="2389188" cy="1571625"/>
          </a:xfrm>
          <a:prstGeom prst="rect">
            <a:avLst/>
          </a:prstGeom>
          <a:noFill/>
          <a:ln w="9525" algn="ctr">
            <a:noFill/>
            <a:miter lim="800000"/>
            <a:headEnd/>
            <a:tailEnd/>
          </a:ln>
        </p:spPr>
      </p:pic>
      <p:sp>
        <p:nvSpPr>
          <p:cNvPr id="15375" name="Text Box 36"/>
          <p:cNvSpPr txBox="1">
            <a:spLocks noChangeArrowheads="1"/>
          </p:cNvSpPr>
          <p:nvPr/>
        </p:nvSpPr>
        <p:spPr bwMode="auto">
          <a:xfrm>
            <a:off x="5643563" y="3000375"/>
            <a:ext cx="3500437" cy="292100"/>
          </a:xfrm>
          <a:prstGeom prst="rect">
            <a:avLst/>
          </a:prstGeom>
          <a:noFill/>
          <a:ln w="9525" algn="ctr">
            <a:noFill/>
            <a:miter lim="800000"/>
            <a:headEnd/>
            <a:tailEnd/>
          </a:ln>
        </p:spPr>
        <p:txBody>
          <a:bodyPr lIns="0" tIns="0" rIns="0" anchor="ctr">
            <a:spAutoFit/>
          </a:bodyPr>
          <a:lstStyle/>
          <a:p>
            <a:pPr marL="0" lvl="1"/>
            <a:r>
              <a:rPr lang="en-US" altLang="zh-CN" sz="1600">
                <a:solidFill>
                  <a:srgbClr val="CC3300"/>
                </a:solidFill>
                <a:sym typeface="Symbol" pitchFamily="18" charset="2"/>
              </a:rPr>
              <a:t> </a:t>
            </a:r>
            <a:r>
              <a:rPr lang="zh-CN" altLang="en-US" sz="1600">
                <a:solidFill>
                  <a:schemeClr val="hlink"/>
                </a:solidFill>
              </a:rPr>
              <a:t>掌握</a:t>
            </a:r>
            <a:r>
              <a:rPr lang="zh-CN" altLang="en-US" sz="1600"/>
              <a:t>三端集成稳压器的简单应用</a:t>
            </a:r>
          </a:p>
        </p:txBody>
      </p:sp>
      <p:sp>
        <p:nvSpPr>
          <p:cNvPr id="15376" name="Text Box 7"/>
          <p:cNvSpPr txBox="1">
            <a:spLocks noChangeArrowheads="1"/>
          </p:cNvSpPr>
          <p:nvPr/>
        </p:nvSpPr>
        <p:spPr bwMode="auto">
          <a:xfrm>
            <a:off x="4286250" y="2571750"/>
            <a:ext cx="1187450" cy="307975"/>
          </a:xfrm>
          <a:prstGeom prst="rect">
            <a:avLst/>
          </a:prstGeom>
          <a:noFill/>
          <a:ln w="9525">
            <a:noFill/>
            <a:miter lim="800000"/>
            <a:headEnd/>
            <a:tailEnd/>
          </a:ln>
        </p:spPr>
        <p:txBody>
          <a:bodyPr>
            <a:spAutoFit/>
          </a:bodyPr>
          <a:lstStyle/>
          <a:p>
            <a:pPr algn="ctr">
              <a:spcBef>
                <a:spcPct val="50000"/>
              </a:spcBef>
            </a:pPr>
            <a:r>
              <a:rPr lang="en-US" altLang="zh-CN" sz="1400">
                <a:solidFill>
                  <a:schemeClr val="hlink"/>
                </a:solidFill>
              </a:rPr>
              <a:t>+15V </a:t>
            </a:r>
          </a:p>
        </p:txBody>
      </p:sp>
      <p:sp>
        <p:nvSpPr>
          <p:cNvPr id="15377" name="Text Box 8"/>
          <p:cNvSpPr txBox="1">
            <a:spLocks noChangeArrowheads="1"/>
          </p:cNvSpPr>
          <p:nvPr/>
        </p:nvSpPr>
        <p:spPr bwMode="auto">
          <a:xfrm>
            <a:off x="4286250" y="4214813"/>
            <a:ext cx="1187450" cy="307975"/>
          </a:xfrm>
          <a:prstGeom prst="rect">
            <a:avLst/>
          </a:prstGeom>
          <a:noFill/>
          <a:ln w="9525">
            <a:noFill/>
            <a:miter lim="800000"/>
            <a:headEnd/>
            <a:tailEnd/>
          </a:ln>
        </p:spPr>
        <p:txBody>
          <a:bodyPr>
            <a:spAutoFit/>
          </a:bodyPr>
          <a:lstStyle/>
          <a:p>
            <a:pPr algn="ctr">
              <a:spcBef>
                <a:spcPct val="50000"/>
              </a:spcBef>
            </a:pPr>
            <a:r>
              <a:rPr lang="en-US" altLang="zh-CN" sz="1400">
                <a:solidFill>
                  <a:schemeClr val="hlink"/>
                </a:solidFill>
                <a:sym typeface="Symbol" pitchFamily="18" charset="2"/>
              </a:rPr>
              <a:t></a:t>
            </a:r>
            <a:r>
              <a:rPr lang="en-US" altLang="zh-CN" sz="1400">
                <a:solidFill>
                  <a:schemeClr val="hlink"/>
                </a:solidFill>
              </a:rPr>
              <a:t>15V </a:t>
            </a:r>
          </a:p>
        </p:txBody>
      </p:sp>
      <p:sp>
        <p:nvSpPr>
          <p:cNvPr id="15378" name="Text Box 9"/>
          <p:cNvSpPr txBox="1">
            <a:spLocks noChangeArrowheads="1"/>
          </p:cNvSpPr>
          <p:nvPr/>
        </p:nvSpPr>
        <p:spPr bwMode="auto">
          <a:xfrm>
            <a:off x="2643188" y="2571750"/>
            <a:ext cx="1187450" cy="307975"/>
          </a:xfrm>
          <a:prstGeom prst="rect">
            <a:avLst/>
          </a:prstGeom>
          <a:noFill/>
          <a:ln w="9525">
            <a:noFill/>
            <a:miter lim="800000"/>
            <a:headEnd/>
            <a:tailEnd/>
          </a:ln>
        </p:spPr>
        <p:txBody>
          <a:bodyPr>
            <a:spAutoFit/>
          </a:bodyPr>
          <a:lstStyle/>
          <a:p>
            <a:pPr algn="ctr">
              <a:spcBef>
                <a:spcPct val="50000"/>
              </a:spcBef>
            </a:pPr>
            <a:r>
              <a:rPr lang="en-US" altLang="zh-CN" sz="1400">
                <a:solidFill>
                  <a:schemeClr val="hlink"/>
                </a:solidFill>
              </a:rPr>
              <a:t>+18V </a:t>
            </a:r>
          </a:p>
        </p:txBody>
      </p:sp>
      <p:sp>
        <p:nvSpPr>
          <p:cNvPr id="15379" name="Text Box 10"/>
          <p:cNvSpPr txBox="1">
            <a:spLocks noChangeArrowheads="1"/>
          </p:cNvSpPr>
          <p:nvPr/>
        </p:nvSpPr>
        <p:spPr bwMode="auto">
          <a:xfrm>
            <a:off x="2714625" y="4143375"/>
            <a:ext cx="1187450" cy="307975"/>
          </a:xfrm>
          <a:prstGeom prst="rect">
            <a:avLst/>
          </a:prstGeom>
          <a:noFill/>
          <a:ln w="9525">
            <a:noFill/>
            <a:miter lim="800000"/>
            <a:headEnd/>
            <a:tailEnd/>
          </a:ln>
        </p:spPr>
        <p:txBody>
          <a:bodyPr>
            <a:spAutoFit/>
          </a:bodyPr>
          <a:lstStyle/>
          <a:p>
            <a:pPr algn="ctr">
              <a:spcBef>
                <a:spcPct val="50000"/>
              </a:spcBef>
            </a:pPr>
            <a:r>
              <a:rPr lang="en-US" altLang="zh-CN" sz="1400">
                <a:solidFill>
                  <a:schemeClr val="hlink"/>
                </a:solidFill>
                <a:sym typeface="Symbol" pitchFamily="18" charset="2"/>
              </a:rPr>
              <a:t></a:t>
            </a:r>
            <a:r>
              <a:rPr lang="en-US" altLang="zh-CN" sz="1400">
                <a:solidFill>
                  <a:schemeClr val="hlink"/>
                </a:solidFill>
              </a:rPr>
              <a:t>18V </a:t>
            </a:r>
          </a:p>
        </p:txBody>
      </p:sp>
      <p:sp>
        <p:nvSpPr>
          <p:cNvPr id="15380" name="Text Box 11"/>
          <p:cNvSpPr txBox="1">
            <a:spLocks noChangeArrowheads="1"/>
          </p:cNvSpPr>
          <p:nvPr/>
        </p:nvSpPr>
        <p:spPr bwMode="auto">
          <a:xfrm>
            <a:off x="2000250" y="3549650"/>
            <a:ext cx="1187450" cy="307975"/>
          </a:xfrm>
          <a:prstGeom prst="rect">
            <a:avLst/>
          </a:prstGeom>
          <a:noFill/>
          <a:ln w="9525">
            <a:noFill/>
            <a:miter lim="800000"/>
            <a:headEnd/>
            <a:tailEnd/>
          </a:ln>
        </p:spPr>
        <p:txBody>
          <a:bodyPr>
            <a:spAutoFit/>
          </a:bodyPr>
          <a:lstStyle/>
          <a:p>
            <a:pPr algn="ctr">
              <a:spcBef>
                <a:spcPct val="50000"/>
              </a:spcBef>
            </a:pPr>
            <a:r>
              <a:rPr lang="en-US" altLang="zh-CN" sz="1400">
                <a:solidFill>
                  <a:schemeClr val="hlink"/>
                </a:solidFill>
                <a:sym typeface="Symbol" pitchFamily="18" charset="2"/>
              </a:rPr>
              <a:t></a:t>
            </a:r>
            <a:r>
              <a:rPr lang="en-US" altLang="zh-CN" sz="1400">
                <a:solidFill>
                  <a:schemeClr val="hlink"/>
                </a:solidFill>
              </a:rPr>
              <a:t>36V </a:t>
            </a:r>
          </a:p>
        </p:txBody>
      </p:sp>
      <p:sp>
        <p:nvSpPr>
          <p:cNvPr id="15381" name="Rectangle 12"/>
          <p:cNvSpPr>
            <a:spLocks noChangeArrowheads="1"/>
          </p:cNvSpPr>
          <p:nvPr/>
        </p:nvSpPr>
        <p:spPr bwMode="auto">
          <a:xfrm>
            <a:off x="142875" y="4071938"/>
            <a:ext cx="1958975" cy="363537"/>
          </a:xfrm>
          <a:prstGeom prst="rect">
            <a:avLst/>
          </a:prstGeom>
          <a:solidFill>
            <a:schemeClr val="accent1"/>
          </a:solidFill>
          <a:ln w="12700" cap="sq">
            <a:noFill/>
            <a:miter lim="800000"/>
            <a:headEnd type="none" w="sm" len="sm"/>
            <a:tailEnd type="none" w="sm" len="sm"/>
          </a:ln>
        </p:spPr>
        <p:txBody>
          <a:bodyPr>
            <a:spAutoFit/>
          </a:bodyPr>
          <a:lstStyle/>
          <a:p>
            <a:pPr algn="just">
              <a:lnSpc>
                <a:spcPct val="110000"/>
              </a:lnSpc>
              <a:spcBef>
                <a:spcPct val="20000"/>
              </a:spcBef>
              <a:buClr>
                <a:schemeClr val="folHlink"/>
              </a:buClr>
              <a:buSzPct val="60000"/>
              <a:buFont typeface="Wingdings" pitchFamily="2" charset="2"/>
              <a:buNone/>
            </a:pPr>
            <a:r>
              <a:rPr lang="en-US" altLang="zh-CN" sz="1600" i="1"/>
              <a:t>V</a:t>
            </a:r>
            <a:r>
              <a:rPr lang="en-US" altLang="zh-CN" sz="1600" baseline="-25000"/>
              <a:t>I</a:t>
            </a:r>
            <a:r>
              <a:rPr lang="en-US" altLang="zh-CN" sz="1600">
                <a:sym typeface="Symbol" pitchFamily="18" charset="2"/>
              </a:rPr>
              <a:t> = ( 1.1  1.2 )</a:t>
            </a:r>
            <a:r>
              <a:rPr lang="en-US" altLang="zh-CN" sz="1600"/>
              <a:t>V</a:t>
            </a:r>
            <a:r>
              <a:rPr lang="en-US" altLang="zh-CN" sz="1600" baseline="-25000"/>
              <a:t>2</a:t>
            </a:r>
            <a:endParaRPr lang="en-US" altLang="zh-CN" sz="1600">
              <a:sym typeface="Symbol" pitchFamily="18" charset="2"/>
            </a:endParaRP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灯片编号占位符 1"/>
          <p:cNvSpPr>
            <a:spLocks noGrp="1"/>
          </p:cNvSpPr>
          <p:nvPr>
            <p:ph type="sldNum" sz="quarter" idx="12"/>
          </p:nvPr>
        </p:nvSpPr>
        <p:spPr>
          <a:noFill/>
        </p:spPr>
        <p:txBody>
          <a:bodyPr/>
          <a:lstStyle/>
          <a:p>
            <a:fld id="{809BCB72-B0A5-41BC-B0F5-577BB2F4A1E8}" type="slidenum">
              <a:rPr lang="zh-CN" altLang="en-US" smtClean="0"/>
              <a:pPr/>
              <a:t>42</a:t>
            </a:fld>
            <a:endParaRPr lang="en-US" altLang="zh-CN" smtClean="0"/>
          </a:p>
        </p:txBody>
      </p:sp>
      <p:pic>
        <p:nvPicPr>
          <p:cNvPr id="53251" name="Picture 2"/>
          <p:cNvPicPr>
            <a:picLocks noChangeAspect="1" noChangeArrowheads="1"/>
          </p:cNvPicPr>
          <p:nvPr/>
        </p:nvPicPr>
        <p:blipFill>
          <a:blip r:embed="rId2" cstate="print"/>
          <a:srcRect/>
          <a:stretch>
            <a:fillRect/>
          </a:stretch>
        </p:blipFill>
        <p:spPr bwMode="auto">
          <a:xfrm>
            <a:off x="142875" y="142875"/>
            <a:ext cx="4929188" cy="2801938"/>
          </a:xfrm>
          <a:prstGeom prst="rect">
            <a:avLst/>
          </a:prstGeom>
          <a:noFill/>
          <a:ln w="9525" algn="ctr">
            <a:noFill/>
            <a:miter lim="800000"/>
            <a:headEnd/>
            <a:tailEnd/>
          </a:ln>
        </p:spPr>
      </p:pic>
      <p:pic>
        <p:nvPicPr>
          <p:cNvPr id="53252" name="Picture 3"/>
          <p:cNvPicPr>
            <a:picLocks noChangeAspect="1" noChangeArrowheads="1"/>
          </p:cNvPicPr>
          <p:nvPr/>
        </p:nvPicPr>
        <p:blipFill>
          <a:blip r:embed="rId3" cstate="print"/>
          <a:srcRect/>
          <a:stretch>
            <a:fillRect/>
          </a:stretch>
        </p:blipFill>
        <p:spPr bwMode="auto">
          <a:xfrm>
            <a:off x="285750" y="3214688"/>
            <a:ext cx="4783138" cy="3000375"/>
          </a:xfrm>
          <a:prstGeom prst="rect">
            <a:avLst/>
          </a:prstGeom>
          <a:noFill/>
          <a:ln w="9525" algn="ctr">
            <a:noFill/>
            <a:miter lim="800000"/>
            <a:headEnd/>
            <a:tailEnd/>
          </a:ln>
        </p:spPr>
      </p:pic>
      <p:sp>
        <p:nvSpPr>
          <p:cNvPr id="53253" name="Rectangle 23"/>
          <p:cNvSpPr>
            <a:spLocks noChangeArrowheads="1"/>
          </p:cNvSpPr>
          <p:nvPr/>
        </p:nvSpPr>
        <p:spPr bwMode="auto">
          <a:xfrm>
            <a:off x="4748213" y="636588"/>
            <a:ext cx="4395787" cy="263525"/>
          </a:xfrm>
          <a:prstGeom prst="rect">
            <a:avLst/>
          </a:prstGeom>
          <a:noFill/>
          <a:ln w="9525" algn="ctr">
            <a:noFill/>
            <a:miter lim="800000"/>
            <a:headEnd/>
            <a:tailEnd/>
          </a:ln>
        </p:spPr>
        <p:txBody>
          <a:bodyPr lIns="0" tIns="0" rIns="0" bIns="0" anchor="b"/>
          <a:lstStyle/>
          <a:p>
            <a:r>
              <a:rPr lang="en-US" altLang="zh-CN" sz="1600">
                <a:solidFill>
                  <a:srgbClr val="CC3300"/>
                </a:solidFill>
                <a:ea typeface="华文中宋" pitchFamily="2" charset="-122"/>
              </a:rPr>
              <a:t>2.1.1 Half-Wave Rectification</a:t>
            </a:r>
            <a:endParaRPr lang="en-US" altLang="zh-CN" sz="1600">
              <a:solidFill>
                <a:srgbClr val="CC3300"/>
              </a:solidFill>
              <a:ea typeface="华文中宋" pitchFamily="2" charset="-122"/>
              <a:hlinkClick r:id="rId4" action="ppaction://hlinksldjump"/>
            </a:endParaRPr>
          </a:p>
        </p:txBody>
      </p:sp>
      <p:sp>
        <p:nvSpPr>
          <p:cNvPr id="53254" name="Rectangle 24"/>
          <p:cNvSpPr>
            <a:spLocks noChangeArrowheads="1"/>
          </p:cNvSpPr>
          <p:nvPr/>
        </p:nvSpPr>
        <p:spPr bwMode="auto">
          <a:xfrm>
            <a:off x="4748213" y="923925"/>
            <a:ext cx="4395787" cy="263525"/>
          </a:xfrm>
          <a:prstGeom prst="rect">
            <a:avLst/>
          </a:prstGeom>
          <a:noFill/>
          <a:ln w="9525" algn="ctr">
            <a:noFill/>
            <a:miter lim="800000"/>
            <a:headEnd/>
            <a:tailEnd/>
          </a:ln>
        </p:spPr>
        <p:txBody>
          <a:bodyPr lIns="0" tIns="0" rIns="0" bIns="0" anchor="b"/>
          <a:lstStyle/>
          <a:p>
            <a:r>
              <a:rPr lang="en-US" altLang="zh-CN" sz="1600">
                <a:solidFill>
                  <a:srgbClr val="CC3300"/>
                </a:solidFill>
                <a:ea typeface="华文中宋" pitchFamily="2" charset="-122"/>
              </a:rPr>
              <a:t>2.1.2 Full-Wave Rectification</a:t>
            </a:r>
            <a:endParaRPr lang="en-US" altLang="zh-CN" sz="1600">
              <a:solidFill>
                <a:srgbClr val="CC3300"/>
              </a:solidFill>
              <a:ea typeface="华文中宋" pitchFamily="2" charset="-122"/>
              <a:hlinkClick r:id="rId4" action="ppaction://hlinksldjump"/>
            </a:endParaRPr>
          </a:p>
        </p:txBody>
      </p:sp>
      <p:sp>
        <p:nvSpPr>
          <p:cNvPr id="53255" name="Rectangle 25"/>
          <p:cNvSpPr>
            <a:spLocks noChangeArrowheads="1"/>
          </p:cNvSpPr>
          <p:nvPr/>
        </p:nvSpPr>
        <p:spPr bwMode="auto">
          <a:xfrm>
            <a:off x="4748213" y="1212850"/>
            <a:ext cx="4395787" cy="287338"/>
          </a:xfrm>
          <a:prstGeom prst="rect">
            <a:avLst/>
          </a:prstGeom>
          <a:noFill/>
          <a:ln w="9525" algn="ctr">
            <a:noFill/>
            <a:miter lim="800000"/>
            <a:headEnd/>
            <a:tailEnd/>
          </a:ln>
        </p:spPr>
        <p:txBody>
          <a:bodyPr lIns="0" tIns="0" rIns="0" bIns="0" anchor="b"/>
          <a:lstStyle/>
          <a:p>
            <a:r>
              <a:rPr lang="en-US" altLang="zh-CN" sz="1600">
                <a:solidFill>
                  <a:srgbClr val="CC3300"/>
                </a:solidFill>
                <a:ea typeface="华文中宋" pitchFamily="2" charset="-122"/>
              </a:rPr>
              <a:t>2.1.3 Filters, Ripple Voltage and Diode Current</a:t>
            </a:r>
            <a:endParaRPr lang="en-US" altLang="zh-CN" sz="1600">
              <a:solidFill>
                <a:srgbClr val="CC3300"/>
              </a:solidFill>
              <a:ea typeface="华文中宋" pitchFamily="2" charset="-122"/>
              <a:hlinkClick r:id="rId4" action="ppaction://hlinksldjump"/>
            </a:endParaRP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386" name="Object 3"/>
          <p:cNvGraphicFramePr>
            <a:graphicFrameLocks noChangeAspect="1"/>
          </p:cNvGraphicFramePr>
          <p:nvPr/>
        </p:nvGraphicFramePr>
        <p:xfrm>
          <a:off x="1071563" y="1000125"/>
          <a:ext cx="5859462" cy="2152650"/>
        </p:xfrm>
        <a:graphic>
          <a:graphicData uri="http://schemas.openxmlformats.org/presentationml/2006/ole">
            <p:oleObj spid="_x0000_s168962" name="Picture" r:id="rId3" imgW="4334040" imgH="1590840" progId="Word.Picture.8">
              <p:embed/>
            </p:oleObj>
          </a:graphicData>
        </a:graphic>
      </p:graphicFrame>
      <p:sp>
        <p:nvSpPr>
          <p:cNvPr id="16388" name="Rectangle 13"/>
          <p:cNvSpPr>
            <a:spLocks noChangeArrowheads="1"/>
          </p:cNvSpPr>
          <p:nvPr/>
        </p:nvSpPr>
        <p:spPr bwMode="auto">
          <a:xfrm>
            <a:off x="0" y="0"/>
            <a:ext cx="9144000" cy="0"/>
          </a:xfrm>
          <a:prstGeom prst="rect">
            <a:avLst/>
          </a:prstGeom>
          <a:noFill/>
          <a:ln w="9525" algn="ctr">
            <a:noFill/>
            <a:miter lim="800000"/>
            <a:headEnd/>
            <a:tailEnd/>
          </a:ln>
        </p:spPr>
        <p:txBody>
          <a:bodyPr wrap="none" lIns="0" tIns="0" rIns="0" bIns="0" anchor="ctr">
            <a:spAutoFit/>
          </a:bodyPr>
          <a:lstStyle/>
          <a:p>
            <a:endParaRPr lang="zh-CN" altLang="en-US"/>
          </a:p>
        </p:txBody>
      </p:sp>
      <p:graphicFrame>
        <p:nvGraphicFramePr>
          <p:cNvPr id="16387" name="Object 12"/>
          <p:cNvGraphicFramePr>
            <a:graphicFrameLocks noChangeAspect="1"/>
          </p:cNvGraphicFramePr>
          <p:nvPr/>
        </p:nvGraphicFramePr>
        <p:xfrm>
          <a:off x="1143000" y="3357563"/>
          <a:ext cx="5857875" cy="2351087"/>
        </p:xfrm>
        <a:graphic>
          <a:graphicData uri="http://schemas.openxmlformats.org/presentationml/2006/ole">
            <p:oleObj spid="_x0000_s168963" name="Picture" r:id="rId4" imgW="4248000" imgH="1704960" progId="Word.Picture.8">
              <p:embed/>
            </p:oleObj>
          </a:graphicData>
        </a:graphic>
      </p:graphicFrame>
      <p:sp>
        <p:nvSpPr>
          <p:cNvPr id="16389" name="TextBox 13"/>
          <p:cNvSpPr txBox="1">
            <a:spLocks noChangeArrowheads="1"/>
          </p:cNvSpPr>
          <p:nvPr/>
        </p:nvSpPr>
        <p:spPr bwMode="auto">
          <a:xfrm>
            <a:off x="857250" y="5715000"/>
            <a:ext cx="7358063" cy="1077913"/>
          </a:xfrm>
          <a:prstGeom prst="rect">
            <a:avLst/>
          </a:prstGeom>
          <a:noFill/>
          <a:ln w="9525">
            <a:noFill/>
            <a:miter lim="800000"/>
            <a:headEnd/>
            <a:tailEnd/>
          </a:ln>
        </p:spPr>
        <p:txBody>
          <a:bodyPr>
            <a:spAutoFit/>
          </a:bodyPr>
          <a:lstStyle/>
          <a:p>
            <a:r>
              <a:rPr lang="en-US" altLang="zh-CN" sz="1600"/>
              <a:t>11.2.3 </a:t>
            </a:r>
            <a:r>
              <a:rPr lang="zh-CN" altLang="en-US" sz="1600"/>
              <a:t>输出负电压的串联型稳压电源如图题</a:t>
            </a:r>
            <a:r>
              <a:rPr lang="en-US" altLang="zh-CN" sz="1600"/>
              <a:t>11.2.3</a:t>
            </a:r>
            <a:r>
              <a:rPr lang="zh-CN" altLang="en-US" sz="1600"/>
              <a:t>所示。设</a:t>
            </a:r>
            <a:r>
              <a:rPr lang="en-US" altLang="zh-CN" sz="1600" i="1"/>
              <a:t>V</a:t>
            </a:r>
            <a:r>
              <a:rPr lang="en-US" altLang="zh-CN" sz="1600" baseline="-25000"/>
              <a:t>BE</a:t>
            </a:r>
            <a:r>
              <a:rPr lang="en-US" altLang="zh-CN" sz="1600"/>
              <a:t>= </a:t>
            </a:r>
            <a:r>
              <a:rPr lang="en-US" altLang="zh-CN" sz="1600">
                <a:sym typeface="Symbol" pitchFamily="18" charset="2"/>
              </a:rPr>
              <a:t></a:t>
            </a:r>
            <a:r>
              <a:rPr lang="en-US" altLang="zh-CN" sz="1600"/>
              <a:t>0.2V</a:t>
            </a:r>
            <a:r>
              <a:rPr lang="zh-CN" altLang="en-US" sz="1600"/>
              <a:t>，稳压管的</a:t>
            </a:r>
            <a:r>
              <a:rPr lang="en-US" altLang="zh-CN" sz="1600" i="1"/>
              <a:t>V</a:t>
            </a:r>
            <a:r>
              <a:rPr lang="en-US" altLang="zh-CN" sz="1600" baseline="-25000"/>
              <a:t>Z </a:t>
            </a:r>
            <a:r>
              <a:rPr lang="en-US" altLang="zh-CN" sz="1600"/>
              <a:t>=8V</a:t>
            </a:r>
            <a:r>
              <a:rPr lang="zh-CN" altLang="en-US" sz="1600"/>
              <a:t>，其它参数如图。</a:t>
            </a:r>
          </a:p>
          <a:p>
            <a:r>
              <a:rPr lang="en-US" altLang="zh-CN" sz="1600"/>
              <a:t>(1) </a:t>
            </a:r>
            <a:r>
              <a:rPr lang="zh-CN" altLang="en-US" sz="1600"/>
              <a:t>试改正电路中的几处错误；</a:t>
            </a:r>
            <a:r>
              <a:rPr lang="en-US" altLang="zh-CN" sz="1600"/>
              <a:t>(</a:t>
            </a:r>
            <a:r>
              <a:rPr lang="zh-CN" altLang="en-US" sz="1600"/>
              <a:t>已改</a:t>
            </a:r>
            <a:r>
              <a:rPr lang="en-US" altLang="zh-CN" sz="1600"/>
              <a:t>)</a:t>
            </a:r>
            <a:endParaRPr lang="zh-CN" altLang="en-US" sz="1600"/>
          </a:p>
          <a:p>
            <a:r>
              <a:rPr lang="en-US" altLang="zh-CN" sz="1600"/>
              <a:t>(2) </a:t>
            </a:r>
            <a:r>
              <a:rPr lang="zh-CN" altLang="en-US" sz="1600"/>
              <a:t>当</a:t>
            </a:r>
            <a:r>
              <a:rPr lang="en-US" altLang="zh-CN" sz="1600" i="1"/>
              <a:t>R</a:t>
            </a:r>
            <a:r>
              <a:rPr lang="en-US" altLang="zh-CN" sz="1600" baseline="-25000"/>
              <a:t>P</a:t>
            </a:r>
            <a:r>
              <a:rPr lang="zh-CN" altLang="en-US" sz="1600"/>
              <a:t>置中点位置时，求出</a:t>
            </a:r>
            <a:r>
              <a:rPr lang="en-US" altLang="zh-CN" sz="1600"/>
              <a:t>A</a:t>
            </a:r>
            <a:r>
              <a:rPr lang="zh-CN" altLang="en-US" sz="1600"/>
              <a:t>、</a:t>
            </a:r>
            <a:r>
              <a:rPr lang="en-US" altLang="zh-CN" sz="1600"/>
              <a:t>B</a:t>
            </a:r>
            <a:r>
              <a:rPr lang="zh-CN" altLang="en-US" sz="1600"/>
              <a:t>、</a:t>
            </a:r>
            <a:r>
              <a:rPr lang="en-US" altLang="zh-CN" sz="1600"/>
              <a:t>C</a:t>
            </a:r>
            <a:r>
              <a:rPr lang="zh-CN" altLang="en-US" sz="1600"/>
              <a:t>、</a:t>
            </a:r>
            <a:r>
              <a:rPr lang="en-US" altLang="zh-CN" sz="1600"/>
              <a:t>D</a:t>
            </a:r>
            <a:r>
              <a:rPr lang="zh-CN" altLang="en-US" sz="1600"/>
              <a:t>、</a:t>
            </a:r>
            <a:r>
              <a:rPr lang="en-US" altLang="zh-CN" sz="1600"/>
              <a:t>E</a:t>
            </a:r>
            <a:r>
              <a:rPr lang="zh-CN" altLang="en-US" sz="1600"/>
              <a:t>各点的电压。</a:t>
            </a: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灯片编号占位符 5"/>
          <p:cNvSpPr>
            <a:spLocks noGrp="1"/>
          </p:cNvSpPr>
          <p:nvPr>
            <p:ph type="sldNum" sz="quarter" idx="12"/>
          </p:nvPr>
        </p:nvSpPr>
        <p:spPr>
          <a:noFill/>
        </p:spPr>
        <p:txBody>
          <a:bodyPr/>
          <a:lstStyle/>
          <a:p>
            <a:fld id="{CFB5D669-16F7-42B7-9A7B-66C644564223}" type="slidenum">
              <a:rPr lang="zh-CN" altLang="en-US" smtClean="0"/>
              <a:pPr/>
              <a:t>44</a:t>
            </a:fld>
            <a:endParaRPr lang="en-US" altLang="zh-CN" smtClean="0"/>
          </a:p>
        </p:txBody>
      </p:sp>
      <p:sp>
        <p:nvSpPr>
          <p:cNvPr id="57347" name="Rectangle 2"/>
          <p:cNvSpPr>
            <a:spLocks noGrp="1" noChangeArrowheads="1"/>
          </p:cNvSpPr>
          <p:nvPr>
            <p:ph type="title"/>
          </p:nvPr>
        </p:nvSpPr>
        <p:spPr>
          <a:xfrm>
            <a:off x="1143000" y="404813"/>
            <a:ext cx="7800975" cy="814387"/>
          </a:xfrm>
        </p:spPr>
        <p:txBody>
          <a:bodyPr/>
          <a:lstStyle/>
          <a:p>
            <a:pPr eaLnBrk="1" hangingPunct="1"/>
            <a:r>
              <a:rPr lang="zh-CN" altLang="en-US" sz="3200" smtClean="0">
                <a:ea typeface="隶书" pitchFamily="49" charset="-122"/>
              </a:rPr>
              <a:t>二、内容归纳</a:t>
            </a:r>
          </a:p>
        </p:txBody>
      </p:sp>
      <p:sp>
        <p:nvSpPr>
          <p:cNvPr id="57348" name="Rectangle 3"/>
          <p:cNvSpPr>
            <a:spLocks noGrp="1" noChangeArrowheads="1"/>
          </p:cNvSpPr>
          <p:nvPr>
            <p:ph type="body" idx="1"/>
          </p:nvPr>
        </p:nvSpPr>
        <p:spPr>
          <a:xfrm>
            <a:off x="762000" y="1341438"/>
            <a:ext cx="8058150" cy="5327650"/>
          </a:xfrm>
        </p:spPr>
        <p:txBody>
          <a:bodyPr/>
          <a:lstStyle/>
          <a:p>
            <a:pPr eaLnBrk="1" hangingPunct="1">
              <a:lnSpc>
                <a:spcPct val="90000"/>
              </a:lnSpc>
            </a:pPr>
            <a:r>
              <a:rPr lang="zh-CN" altLang="en-US" sz="2400" smtClean="0"/>
              <a:t>分立元件电路</a:t>
            </a:r>
          </a:p>
          <a:p>
            <a:pPr lvl="1" eaLnBrk="1" hangingPunct="1">
              <a:lnSpc>
                <a:spcPct val="90000"/>
              </a:lnSpc>
            </a:pPr>
            <a:r>
              <a:rPr lang="zh-CN" altLang="en-US" sz="2000" smtClean="0"/>
              <a:t>第</a:t>
            </a:r>
            <a:r>
              <a:rPr lang="en-US" altLang="zh-CN" sz="2000" smtClean="0"/>
              <a:t>5</a:t>
            </a:r>
            <a:r>
              <a:rPr lang="zh-CN" altLang="en-US" sz="2000" smtClean="0"/>
              <a:t>章  </a:t>
            </a:r>
            <a:r>
              <a:rPr lang="en-US" altLang="zh-CN" sz="2000" smtClean="0"/>
              <a:t>MOS</a:t>
            </a:r>
            <a:r>
              <a:rPr lang="zh-CN" altLang="en-US" sz="2000" smtClean="0"/>
              <a:t>及放大电路</a:t>
            </a:r>
            <a:r>
              <a:rPr lang="en-US" altLang="zh-CN" sz="2000" smtClean="0"/>
              <a:t>(</a:t>
            </a:r>
            <a:r>
              <a:rPr lang="zh-CN" altLang="en-US" sz="2000" smtClean="0"/>
              <a:t>共源、共漏</a:t>
            </a:r>
            <a:r>
              <a:rPr lang="en-US" altLang="zh-CN" sz="2000" smtClean="0"/>
              <a:t>)</a:t>
            </a:r>
          </a:p>
          <a:p>
            <a:pPr lvl="1" eaLnBrk="1" hangingPunct="1">
              <a:lnSpc>
                <a:spcPct val="90000"/>
              </a:lnSpc>
            </a:pPr>
            <a:r>
              <a:rPr lang="zh-CN" altLang="en-US" sz="2000" smtClean="0"/>
              <a:t>第</a:t>
            </a:r>
            <a:r>
              <a:rPr lang="en-US" altLang="zh-CN" sz="2000" smtClean="0"/>
              <a:t>4</a:t>
            </a:r>
            <a:r>
              <a:rPr lang="zh-CN" altLang="en-US" sz="2000" smtClean="0"/>
              <a:t>章  </a:t>
            </a:r>
            <a:r>
              <a:rPr lang="en-US" altLang="zh-CN" sz="2000" smtClean="0"/>
              <a:t>BJT</a:t>
            </a:r>
            <a:r>
              <a:rPr lang="zh-CN" altLang="en-US" sz="2000" smtClean="0"/>
              <a:t>电路：共射、共集、共基</a:t>
            </a:r>
          </a:p>
          <a:p>
            <a:pPr lvl="1" eaLnBrk="1" hangingPunct="1">
              <a:lnSpc>
                <a:spcPct val="90000"/>
              </a:lnSpc>
            </a:pPr>
            <a:r>
              <a:rPr lang="zh-CN" altLang="en-US" sz="2000" smtClean="0"/>
              <a:t>第</a:t>
            </a:r>
            <a:r>
              <a:rPr lang="en-US" altLang="zh-CN" sz="2000" smtClean="0"/>
              <a:t>6</a:t>
            </a:r>
            <a:r>
              <a:rPr lang="zh-CN" altLang="en-US" sz="2000" smtClean="0"/>
              <a:t>章  模拟集成电路（电流源、差分）</a:t>
            </a:r>
          </a:p>
          <a:p>
            <a:pPr lvl="1" eaLnBrk="1" hangingPunct="1">
              <a:lnSpc>
                <a:spcPct val="90000"/>
              </a:lnSpc>
            </a:pPr>
            <a:r>
              <a:rPr lang="zh-CN" altLang="en-US" sz="2000" smtClean="0"/>
              <a:t>第</a:t>
            </a:r>
            <a:r>
              <a:rPr lang="en-US" altLang="zh-CN" sz="2000" smtClean="0"/>
              <a:t>4.6</a:t>
            </a:r>
            <a:r>
              <a:rPr lang="zh-CN" altLang="en-US" sz="2000" smtClean="0"/>
              <a:t>节  组合放大电路（共射</a:t>
            </a:r>
            <a:r>
              <a:rPr lang="en-US" altLang="zh-CN" sz="2000" smtClean="0"/>
              <a:t>-</a:t>
            </a:r>
            <a:r>
              <a:rPr lang="zh-CN" altLang="en-US" sz="2000" smtClean="0"/>
              <a:t>共基、复合管；多级放大）</a:t>
            </a:r>
          </a:p>
          <a:p>
            <a:pPr eaLnBrk="1" hangingPunct="1">
              <a:lnSpc>
                <a:spcPct val="90000"/>
              </a:lnSpc>
            </a:pPr>
            <a:r>
              <a:rPr lang="zh-CN" altLang="en-US" sz="2400" smtClean="0"/>
              <a:t>运放电路</a:t>
            </a:r>
          </a:p>
          <a:p>
            <a:pPr lvl="1" eaLnBrk="1" hangingPunct="1">
              <a:lnSpc>
                <a:spcPct val="90000"/>
              </a:lnSpc>
            </a:pPr>
            <a:r>
              <a:rPr lang="zh-CN" altLang="en-US" sz="2000" smtClean="0"/>
              <a:t>第</a:t>
            </a:r>
            <a:r>
              <a:rPr lang="en-US" altLang="zh-CN" sz="2000" smtClean="0"/>
              <a:t>2</a:t>
            </a:r>
            <a:r>
              <a:rPr lang="zh-CN" altLang="en-US" sz="2000" smtClean="0"/>
              <a:t>章  运算放大器</a:t>
            </a:r>
          </a:p>
          <a:p>
            <a:pPr lvl="1" eaLnBrk="1" hangingPunct="1">
              <a:lnSpc>
                <a:spcPct val="90000"/>
              </a:lnSpc>
            </a:pPr>
            <a:r>
              <a:rPr lang="zh-CN" altLang="en-US" sz="2000" smtClean="0"/>
              <a:t>第</a:t>
            </a:r>
            <a:r>
              <a:rPr lang="en-US" altLang="zh-CN" sz="2000" smtClean="0"/>
              <a:t>10</a:t>
            </a:r>
            <a:r>
              <a:rPr lang="zh-CN" altLang="en-US" sz="2000" smtClean="0"/>
              <a:t>章  信号处理与产生电路（正弦产生、电压比较）</a:t>
            </a:r>
          </a:p>
          <a:p>
            <a:pPr lvl="1" eaLnBrk="1" hangingPunct="1">
              <a:lnSpc>
                <a:spcPct val="90000"/>
              </a:lnSpc>
            </a:pPr>
            <a:r>
              <a:rPr lang="zh-CN" altLang="en-US" sz="2000" smtClean="0"/>
              <a:t>第</a:t>
            </a:r>
            <a:r>
              <a:rPr lang="en-US" altLang="zh-CN" sz="2000" smtClean="0"/>
              <a:t>11</a:t>
            </a:r>
            <a:r>
              <a:rPr lang="zh-CN" altLang="en-US" sz="2000" smtClean="0"/>
              <a:t>章 直流稳压电源（串联反馈式稳压电路）</a:t>
            </a:r>
          </a:p>
          <a:p>
            <a:pPr eaLnBrk="1" hangingPunct="1">
              <a:lnSpc>
                <a:spcPct val="90000"/>
              </a:lnSpc>
            </a:pPr>
            <a:r>
              <a:rPr lang="zh-CN" altLang="en-US" sz="2400" smtClean="0"/>
              <a:t>反馈的判断及性能影响，闭环增益</a:t>
            </a:r>
          </a:p>
          <a:p>
            <a:pPr lvl="1" eaLnBrk="1" hangingPunct="1">
              <a:lnSpc>
                <a:spcPct val="90000"/>
              </a:lnSpc>
            </a:pPr>
            <a:r>
              <a:rPr lang="zh-CN" altLang="en-US" sz="2000" smtClean="0"/>
              <a:t>第</a:t>
            </a:r>
            <a:r>
              <a:rPr lang="en-US" altLang="zh-CN" sz="2000" smtClean="0"/>
              <a:t>8</a:t>
            </a:r>
            <a:r>
              <a:rPr lang="zh-CN" altLang="en-US" sz="2000" smtClean="0"/>
              <a:t>章  负反馈放大电路</a:t>
            </a:r>
            <a:endParaRPr lang="en-US" altLang="zh-CN" sz="2000" smtClean="0"/>
          </a:p>
          <a:p>
            <a:pPr eaLnBrk="1" hangingPunct="1">
              <a:lnSpc>
                <a:spcPct val="90000"/>
              </a:lnSpc>
            </a:pPr>
            <a:r>
              <a:rPr lang="zh-CN" altLang="en-US" sz="2400" smtClean="0"/>
              <a:t>其他</a:t>
            </a:r>
          </a:p>
          <a:p>
            <a:pPr lvl="1" eaLnBrk="1" hangingPunct="1">
              <a:lnSpc>
                <a:spcPct val="90000"/>
              </a:lnSpc>
            </a:pPr>
            <a:r>
              <a:rPr lang="zh-CN" altLang="en-US" sz="2000" smtClean="0"/>
              <a:t>第</a:t>
            </a:r>
            <a:r>
              <a:rPr lang="en-US" altLang="zh-CN" sz="2000" smtClean="0"/>
              <a:t>3</a:t>
            </a:r>
            <a:r>
              <a:rPr lang="zh-CN" altLang="en-US" sz="2000" smtClean="0"/>
              <a:t>章  半导体二极管及其应用电路（</a:t>
            </a:r>
            <a:r>
              <a:rPr lang="en-US" altLang="zh-CN" sz="2000" smtClean="0"/>
              <a:t>11.1</a:t>
            </a:r>
            <a:r>
              <a:rPr lang="zh-CN" altLang="en-US" sz="2000" smtClean="0"/>
              <a:t>）</a:t>
            </a:r>
          </a:p>
          <a:p>
            <a:pPr lvl="1" eaLnBrk="1" hangingPunct="1">
              <a:lnSpc>
                <a:spcPct val="90000"/>
              </a:lnSpc>
            </a:pPr>
            <a:r>
              <a:rPr lang="zh-CN" altLang="en-US" sz="2000" smtClean="0"/>
              <a:t>频率响应与有源滤波（第</a:t>
            </a:r>
            <a:r>
              <a:rPr lang="en-US" altLang="zh-CN" sz="2000" smtClean="0"/>
              <a:t>6</a:t>
            </a:r>
            <a:r>
              <a:rPr lang="zh-CN" altLang="en-US" sz="2000" smtClean="0"/>
              <a:t>章，</a:t>
            </a:r>
            <a:r>
              <a:rPr lang="en-US" altLang="zh-CN" sz="2000" smtClean="0"/>
              <a:t>10.1~10.2</a:t>
            </a:r>
            <a:r>
              <a:rPr lang="zh-CN" altLang="en-US" sz="2000" smtClean="0"/>
              <a:t>）</a:t>
            </a:r>
          </a:p>
          <a:p>
            <a:pPr lvl="1" eaLnBrk="1" hangingPunct="1">
              <a:lnSpc>
                <a:spcPct val="90000"/>
              </a:lnSpc>
            </a:pPr>
            <a:r>
              <a:rPr lang="zh-CN" altLang="en-US" sz="2000" smtClean="0"/>
              <a:t>第</a:t>
            </a:r>
            <a:r>
              <a:rPr lang="en-US" altLang="zh-CN" sz="2000" smtClean="0"/>
              <a:t>9</a:t>
            </a:r>
            <a:r>
              <a:rPr lang="zh-CN" altLang="en-US" sz="2000" smtClean="0"/>
              <a:t>章 功率放大</a:t>
            </a:r>
          </a:p>
        </p:txBody>
      </p:sp>
      <p:grpSp>
        <p:nvGrpSpPr>
          <p:cNvPr id="57349" name="Group 4"/>
          <p:cNvGrpSpPr>
            <a:grpSpLocks/>
          </p:cNvGrpSpPr>
          <p:nvPr/>
        </p:nvGrpSpPr>
        <p:grpSpPr bwMode="auto">
          <a:xfrm>
            <a:off x="0" y="1628775"/>
            <a:ext cx="1295400" cy="504825"/>
            <a:chOff x="4422" y="935"/>
            <a:chExt cx="816" cy="318"/>
          </a:xfrm>
        </p:grpSpPr>
        <p:sp>
          <p:nvSpPr>
            <p:cNvPr id="57371" name="Oval 5"/>
            <p:cNvSpPr>
              <a:spLocks noChangeArrowheads="1"/>
            </p:cNvSpPr>
            <p:nvPr/>
          </p:nvSpPr>
          <p:spPr bwMode="auto">
            <a:xfrm>
              <a:off x="4422" y="935"/>
              <a:ext cx="816" cy="318"/>
            </a:xfrm>
            <a:prstGeom prst="ellipse">
              <a:avLst/>
            </a:prstGeom>
            <a:solidFill>
              <a:schemeClr val="accent1"/>
            </a:solidFill>
            <a:ln w="38100">
              <a:solidFill>
                <a:schemeClr val="hlink"/>
              </a:solidFill>
              <a:miter lim="800000"/>
              <a:headEnd/>
              <a:tailEnd/>
            </a:ln>
          </p:spPr>
          <p:txBody>
            <a:bodyPr wrap="none" anchor="ctr"/>
            <a:lstStyle/>
            <a:p>
              <a:endParaRPr lang="zh-CN" altLang="en-US"/>
            </a:p>
          </p:txBody>
        </p:sp>
        <p:sp>
          <p:nvSpPr>
            <p:cNvPr id="57372" name="Text Box 6"/>
            <p:cNvSpPr txBox="1">
              <a:spLocks noChangeArrowheads="1"/>
            </p:cNvSpPr>
            <p:nvPr/>
          </p:nvSpPr>
          <p:spPr bwMode="auto">
            <a:xfrm>
              <a:off x="4580" y="950"/>
              <a:ext cx="499" cy="288"/>
            </a:xfrm>
            <a:prstGeom prst="rect">
              <a:avLst/>
            </a:prstGeom>
            <a:noFill/>
            <a:ln w="9525">
              <a:noFill/>
              <a:miter lim="800000"/>
              <a:headEnd/>
              <a:tailEnd/>
            </a:ln>
          </p:spPr>
          <p:txBody>
            <a:bodyPr>
              <a:spAutoFit/>
            </a:bodyPr>
            <a:lstStyle/>
            <a:p>
              <a:pPr algn="ctr">
                <a:spcBef>
                  <a:spcPct val="50000"/>
                </a:spcBef>
              </a:pPr>
              <a:r>
                <a:rPr lang="en-US" altLang="zh-CN" sz="2400"/>
                <a:t>1</a:t>
              </a:r>
              <a:r>
                <a:rPr lang="zh-CN" altLang="en-US" sz="2400"/>
                <a:t>题</a:t>
              </a:r>
            </a:p>
          </p:txBody>
        </p:sp>
      </p:grpSp>
      <p:grpSp>
        <p:nvGrpSpPr>
          <p:cNvPr id="57350" name="Group 7"/>
          <p:cNvGrpSpPr>
            <a:grpSpLocks/>
          </p:cNvGrpSpPr>
          <p:nvPr/>
        </p:nvGrpSpPr>
        <p:grpSpPr bwMode="auto">
          <a:xfrm>
            <a:off x="7634288" y="3709988"/>
            <a:ext cx="1295400" cy="504825"/>
            <a:chOff x="4422" y="935"/>
            <a:chExt cx="816" cy="318"/>
          </a:xfrm>
        </p:grpSpPr>
        <p:sp>
          <p:nvSpPr>
            <p:cNvPr id="57369" name="Oval 8"/>
            <p:cNvSpPr>
              <a:spLocks noChangeArrowheads="1"/>
            </p:cNvSpPr>
            <p:nvPr/>
          </p:nvSpPr>
          <p:spPr bwMode="auto">
            <a:xfrm>
              <a:off x="4422" y="935"/>
              <a:ext cx="816" cy="318"/>
            </a:xfrm>
            <a:prstGeom prst="ellipse">
              <a:avLst/>
            </a:prstGeom>
            <a:solidFill>
              <a:schemeClr val="accent1"/>
            </a:solidFill>
            <a:ln w="38100">
              <a:solidFill>
                <a:srgbClr val="006600"/>
              </a:solidFill>
              <a:miter lim="800000"/>
              <a:headEnd/>
              <a:tailEnd/>
            </a:ln>
          </p:spPr>
          <p:txBody>
            <a:bodyPr wrap="none" anchor="ctr"/>
            <a:lstStyle/>
            <a:p>
              <a:endParaRPr lang="zh-CN" altLang="en-US"/>
            </a:p>
          </p:txBody>
        </p:sp>
        <p:sp>
          <p:nvSpPr>
            <p:cNvPr id="57370" name="Text Box 9"/>
            <p:cNvSpPr txBox="1">
              <a:spLocks noChangeArrowheads="1"/>
            </p:cNvSpPr>
            <p:nvPr/>
          </p:nvSpPr>
          <p:spPr bwMode="auto">
            <a:xfrm>
              <a:off x="4580" y="950"/>
              <a:ext cx="499" cy="288"/>
            </a:xfrm>
            <a:prstGeom prst="rect">
              <a:avLst/>
            </a:prstGeom>
            <a:noFill/>
            <a:ln w="9525">
              <a:noFill/>
              <a:miter lim="800000"/>
              <a:headEnd/>
              <a:tailEnd/>
            </a:ln>
          </p:spPr>
          <p:txBody>
            <a:bodyPr>
              <a:spAutoFit/>
            </a:bodyPr>
            <a:lstStyle/>
            <a:p>
              <a:pPr algn="ctr">
                <a:spcBef>
                  <a:spcPct val="50000"/>
                </a:spcBef>
              </a:pPr>
              <a:r>
                <a:rPr lang="en-US" altLang="zh-CN" sz="2400"/>
                <a:t>1</a:t>
              </a:r>
              <a:r>
                <a:rPr lang="zh-CN" altLang="en-US" sz="2400"/>
                <a:t>题</a:t>
              </a:r>
            </a:p>
          </p:txBody>
        </p:sp>
      </p:grpSp>
      <p:grpSp>
        <p:nvGrpSpPr>
          <p:cNvPr id="57351" name="Group 10"/>
          <p:cNvGrpSpPr>
            <a:grpSpLocks/>
          </p:cNvGrpSpPr>
          <p:nvPr/>
        </p:nvGrpSpPr>
        <p:grpSpPr bwMode="auto">
          <a:xfrm>
            <a:off x="0" y="3357563"/>
            <a:ext cx="1295400" cy="504825"/>
            <a:chOff x="4422" y="935"/>
            <a:chExt cx="816" cy="318"/>
          </a:xfrm>
        </p:grpSpPr>
        <p:sp>
          <p:nvSpPr>
            <p:cNvPr id="57367" name="Oval 11"/>
            <p:cNvSpPr>
              <a:spLocks noChangeArrowheads="1"/>
            </p:cNvSpPr>
            <p:nvPr/>
          </p:nvSpPr>
          <p:spPr bwMode="auto">
            <a:xfrm>
              <a:off x="4422" y="935"/>
              <a:ext cx="816" cy="318"/>
            </a:xfrm>
            <a:prstGeom prst="ellipse">
              <a:avLst/>
            </a:prstGeom>
            <a:solidFill>
              <a:schemeClr val="accent1"/>
            </a:solidFill>
            <a:ln w="38100">
              <a:solidFill>
                <a:schemeClr val="hlink"/>
              </a:solidFill>
              <a:miter lim="800000"/>
              <a:headEnd/>
              <a:tailEnd/>
            </a:ln>
          </p:spPr>
          <p:txBody>
            <a:bodyPr wrap="none" anchor="ctr"/>
            <a:lstStyle/>
            <a:p>
              <a:endParaRPr lang="zh-CN" altLang="en-US"/>
            </a:p>
          </p:txBody>
        </p:sp>
        <p:sp>
          <p:nvSpPr>
            <p:cNvPr id="57368" name="Text Box 12"/>
            <p:cNvSpPr txBox="1">
              <a:spLocks noChangeArrowheads="1"/>
            </p:cNvSpPr>
            <p:nvPr/>
          </p:nvSpPr>
          <p:spPr bwMode="auto">
            <a:xfrm>
              <a:off x="4580" y="950"/>
              <a:ext cx="499" cy="288"/>
            </a:xfrm>
            <a:prstGeom prst="rect">
              <a:avLst/>
            </a:prstGeom>
            <a:noFill/>
            <a:ln w="9525">
              <a:noFill/>
              <a:miter lim="800000"/>
              <a:headEnd/>
              <a:tailEnd/>
            </a:ln>
          </p:spPr>
          <p:txBody>
            <a:bodyPr>
              <a:spAutoFit/>
            </a:bodyPr>
            <a:lstStyle/>
            <a:p>
              <a:pPr algn="ctr">
                <a:spcBef>
                  <a:spcPct val="50000"/>
                </a:spcBef>
              </a:pPr>
              <a:r>
                <a:rPr lang="en-US" altLang="zh-CN" sz="2400"/>
                <a:t>1</a:t>
              </a:r>
              <a:r>
                <a:rPr lang="zh-CN" altLang="en-US" sz="2400"/>
                <a:t>题</a:t>
              </a:r>
            </a:p>
          </p:txBody>
        </p:sp>
      </p:grpSp>
      <p:grpSp>
        <p:nvGrpSpPr>
          <p:cNvPr id="57352" name="Group 13"/>
          <p:cNvGrpSpPr>
            <a:grpSpLocks/>
          </p:cNvGrpSpPr>
          <p:nvPr/>
        </p:nvGrpSpPr>
        <p:grpSpPr bwMode="auto">
          <a:xfrm>
            <a:off x="0" y="4797425"/>
            <a:ext cx="1295400" cy="504825"/>
            <a:chOff x="4422" y="935"/>
            <a:chExt cx="816" cy="318"/>
          </a:xfrm>
        </p:grpSpPr>
        <p:sp>
          <p:nvSpPr>
            <p:cNvPr id="57365" name="Oval 14"/>
            <p:cNvSpPr>
              <a:spLocks noChangeArrowheads="1"/>
            </p:cNvSpPr>
            <p:nvPr/>
          </p:nvSpPr>
          <p:spPr bwMode="auto">
            <a:xfrm>
              <a:off x="4422" y="935"/>
              <a:ext cx="816" cy="318"/>
            </a:xfrm>
            <a:prstGeom prst="ellipse">
              <a:avLst/>
            </a:prstGeom>
            <a:solidFill>
              <a:schemeClr val="accent1"/>
            </a:solidFill>
            <a:ln w="38100">
              <a:solidFill>
                <a:schemeClr val="hlink"/>
              </a:solidFill>
              <a:miter lim="800000"/>
              <a:headEnd/>
              <a:tailEnd/>
            </a:ln>
          </p:spPr>
          <p:txBody>
            <a:bodyPr wrap="none" anchor="ctr"/>
            <a:lstStyle/>
            <a:p>
              <a:endParaRPr lang="zh-CN" altLang="en-US"/>
            </a:p>
          </p:txBody>
        </p:sp>
        <p:sp>
          <p:nvSpPr>
            <p:cNvPr id="57366" name="Text Box 15"/>
            <p:cNvSpPr txBox="1">
              <a:spLocks noChangeArrowheads="1"/>
            </p:cNvSpPr>
            <p:nvPr/>
          </p:nvSpPr>
          <p:spPr bwMode="auto">
            <a:xfrm>
              <a:off x="4580" y="950"/>
              <a:ext cx="499" cy="288"/>
            </a:xfrm>
            <a:prstGeom prst="rect">
              <a:avLst/>
            </a:prstGeom>
            <a:noFill/>
            <a:ln w="9525">
              <a:noFill/>
              <a:miter lim="800000"/>
              <a:headEnd/>
              <a:tailEnd/>
            </a:ln>
          </p:spPr>
          <p:txBody>
            <a:bodyPr>
              <a:spAutoFit/>
            </a:bodyPr>
            <a:lstStyle/>
            <a:p>
              <a:pPr algn="ctr">
                <a:spcBef>
                  <a:spcPct val="50000"/>
                </a:spcBef>
              </a:pPr>
              <a:r>
                <a:rPr lang="en-US" altLang="zh-CN" sz="2400"/>
                <a:t>1</a:t>
              </a:r>
              <a:r>
                <a:rPr lang="zh-CN" altLang="en-US" sz="2400"/>
                <a:t>题</a:t>
              </a:r>
            </a:p>
          </p:txBody>
        </p:sp>
      </p:grpSp>
      <p:grpSp>
        <p:nvGrpSpPr>
          <p:cNvPr id="57353" name="Group 16"/>
          <p:cNvGrpSpPr>
            <a:grpSpLocks/>
          </p:cNvGrpSpPr>
          <p:nvPr/>
        </p:nvGrpSpPr>
        <p:grpSpPr bwMode="auto">
          <a:xfrm>
            <a:off x="7092950" y="2349500"/>
            <a:ext cx="1295400" cy="504825"/>
            <a:chOff x="4422" y="935"/>
            <a:chExt cx="816" cy="318"/>
          </a:xfrm>
        </p:grpSpPr>
        <p:sp>
          <p:nvSpPr>
            <p:cNvPr id="57363" name="Oval 17"/>
            <p:cNvSpPr>
              <a:spLocks noChangeArrowheads="1"/>
            </p:cNvSpPr>
            <p:nvPr/>
          </p:nvSpPr>
          <p:spPr bwMode="auto">
            <a:xfrm>
              <a:off x="4422" y="935"/>
              <a:ext cx="816" cy="318"/>
            </a:xfrm>
            <a:prstGeom prst="ellipse">
              <a:avLst/>
            </a:prstGeom>
            <a:solidFill>
              <a:schemeClr val="accent1"/>
            </a:solidFill>
            <a:ln w="38100">
              <a:solidFill>
                <a:srgbClr val="006600"/>
              </a:solidFill>
              <a:miter lim="800000"/>
              <a:headEnd/>
              <a:tailEnd/>
            </a:ln>
          </p:spPr>
          <p:txBody>
            <a:bodyPr wrap="none" anchor="ctr"/>
            <a:lstStyle/>
            <a:p>
              <a:endParaRPr lang="zh-CN" altLang="en-US"/>
            </a:p>
          </p:txBody>
        </p:sp>
        <p:sp>
          <p:nvSpPr>
            <p:cNvPr id="57364" name="Text Box 18"/>
            <p:cNvSpPr txBox="1">
              <a:spLocks noChangeArrowheads="1"/>
            </p:cNvSpPr>
            <p:nvPr/>
          </p:nvSpPr>
          <p:spPr bwMode="auto">
            <a:xfrm>
              <a:off x="4580" y="950"/>
              <a:ext cx="499" cy="288"/>
            </a:xfrm>
            <a:prstGeom prst="rect">
              <a:avLst/>
            </a:prstGeom>
            <a:noFill/>
            <a:ln w="9525">
              <a:noFill/>
              <a:miter lim="800000"/>
              <a:headEnd/>
              <a:tailEnd/>
            </a:ln>
          </p:spPr>
          <p:txBody>
            <a:bodyPr>
              <a:spAutoFit/>
            </a:bodyPr>
            <a:lstStyle/>
            <a:p>
              <a:pPr algn="ctr">
                <a:spcBef>
                  <a:spcPct val="50000"/>
                </a:spcBef>
              </a:pPr>
              <a:r>
                <a:rPr lang="en-US" altLang="zh-CN" sz="2400"/>
                <a:t>1</a:t>
              </a:r>
              <a:r>
                <a:rPr lang="zh-CN" altLang="en-US" sz="2400"/>
                <a:t>题</a:t>
              </a:r>
            </a:p>
          </p:txBody>
        </p:sp>
      </p:grpSp>
      <p:grpSp>
        <p:nvGrpSpPr>
          <p:cNvPr id="57354" name="Group 19"/>
          <p:cNvGrpSpPr>
            <a:grpSpLocks/>
          </p:cNvGrpSpPr>
          <p:nvPr/>
        </p:nvGrpSpPr>
        <p:grpSpPr bwMode="auto">
          <a:xfrm>
            <a:off x="6643688" y="4138613"/>
            <a:ext cx="1295400" cy="504825"/>
            <a:chOff x="4422" y="935"/>
            <a:chExt cx="816" cy="318"/>
          </a:xfrm>
        </p:grpSpPr>
        <p:sp>
          <p:nvSpPr>
            <p:cNvPr id="57361" name="Oval 20"/>
            <p:cNvSpPr>
              <a:spLocks noChangeArrowheads="1"/>
            </p:cNvSpPr>
            <p:nvPr/>
          </p:nvSpPr>
          <p:spPr bwMode="auto">
            <a:xfrm>
              <a:off x="4422" y="935"/>
              <a:ext cx="816" cy="318"/>
            </a:xfrm>
            <a:prstGeom prst="ellipse">
              <a:avLst/>
            </a:prstGeom>
            <a:solidFill>
              <a:schemeClr val="accent1"/>
            </a:solidFill>
            <a:ln w="38100">
              <a:solidFill>
                <a:srgbClr val="006600"/>
              </a:solidFill>
              <a:miter lim="800000"/>
              <a:headEnd/>
              <a:tailEnd/>
            </a:ln>
          </p:spPr>
          <p:txBody>
            <a:bodyPr wrap="none" anchor="ctr"/>
            <a:lstStyle/>
            <a:p>
              <a:endParaRPr lang="zh-CN" altLang="en-US"/>
            </a:p>
          </p:txBody>
        </p:sp>
        <p:sp>
          <p:nvSpPr>
            <p:cNvPr id="57362" name="Text Box 21"/>
            <p:cNvSpPr txBox="1">
              <a:spLocks noChangeArrowheads="1"/>
            </p:cNvSpPr>
            <p:nvPr/>
          </p:nvSpPr>
          <p:spPr bwMode="auto">
            <a:xfrm>
              <a:off x="4580" y="950"/>
              <a:ext cx="499" cy="288"/>
            </a:xfrm>
            <a:prstGeom prst="rect">
              <a:avLst/>
            </a:prstGeom>
            <a:noFill/>
            <a:ln w="9525">
              <a:noFill/>
              <a:miter lim="800000"/>
              <a:headEnd/>
              <a:tailEnd/>
            </a:ln>
          </p:spPr>
          <p:txBody>
            <a:bodyPr>
              <a:spAutoFit/>
            </a:bodyPr>
            <a:lstStyle/>
            <a:p>
              <a:pPr algn="ctr">
                <a:spcBef>
                  <a:spcPct val="50000"/>
                </a:spcBef>
              </a:pPr>
              <a:r>
                <a:rPr lang="en-US" altLang="zh-CN" sz="2400"/>
                <a:t>1</a:t>
              </a:r>
              <a:r>
                <a:rPr lang="zh-CN" altLang="en-US" sz="2400"/>
                <a:t>题</a:t>
              </a:r>
            </a:p>
          </p:txBody>
        </p:sp>
      </p:grpSp>
      <p:grpSp>
        <p:nvGrpSpPr>
          <p:cNvPr id="57355" name="Group 22"/>
          <p:cNvGrpSpPr>
            <a:grpSpLocks/>
          </p:cNvGrpSpPr>
          <p:nvPr/>
        </p:nvGrpSpPr>
        <p:grpSpPr bwMode="auto">
          <a:xfrm>
            <a:off x="5276850" y="4924425"/>
            <a:ext cx="1295400" cy="504825"/>
            <a:chOff x="4422" y="935"/>
            <a:chExt cx="816" cy="318"/>
          </a:xfrm>
        </p:grpSpPr>
        <p:sp>
          <p:nvSpPr>
            <p:cNvPr id="57359" name="Oval 23"/>
            <p:cNvSpPr>
              <a:spLocks noChangeArrowheads="1"/>
            </p:cNvSpPr>
            <p:nvPr/>
          </p:nvSpPr>
          <p:spPr bwMode="auto">
            <a:xfrm>
              <a:off x="4422" y="935"/>
              <a:ext cx="816" cy="318"/>
            </a:xfrm>
            <a:prstGeom prst="ellipse">
              <a:avLst/>
            </a:prstGeom>
            <a:solidFill>
              <a:schemeClr val="accent1"/>
            </a:solidFill>
            <a:ln w="38100">
              <a:solidFill>
                <a:srgbClr val="006600"/>
              </a:solidFill>
              <a:miter lim="800000"/>
              <a:headEnd/>
              <a:tailEnd/>
            </a:ln>
          </p:spPr>
          <p:txBody>
            <a:bodyPr wrap="none" anchor="ctr"/>
            <a:lstStyle/>
            <a:p>
              <a:endParaRPr lang="zh-CN" altLang="en-US"/>
            </a:p>
          </p:txBody>
        </p:sp>
        <p:sp>
          <p:nvSpPr>
            <p:cNvPr id="57360" name="Text Box 24"/>
            <p:cNvSpPr txBox="1">
              <a:spLocks noChangeArrowheads="1"/>
            </p:cNvSpPr>
            <p:nvPr/>
          </p:nvSpPr>
          <p:spPr bwMode="auto">
            <a:xfrm>
              <a:off x="4580" y="950"/>
              <a:ext cx="499" cy="288"/>
            </a:xfrm>
            <a:prstGeom prst="rect">
              <a:avLst/>
            </a:prstGeom>
            <a:noFill/>
            <a:ln w="9525">
              <a:noFill/>
              <a:miter lim="800000"/>
              <a:headEnd/>
              <a:tailEnd/>
            </a:ln>
          </p:spPr>
          <p:txBody>
            <a:bodyPr>
              <a:spAutoFit/>
            </a:bodyPr>
            <a:lstStyle/>
            <a:p>
              <a:pPr algn="ctr">
                <a:spcBef>
                  <a:spcPct val="50000"/>
                </a:spcBef>
              </a:pPr>
              <a:r>
                <a:rPr lang="en-US" altLang="zh-CN" sz="2400"/>
                <a:t>1</a:t>
              </a:r>
              <a:r>
                <a:rPr lang="zh-CN" altLang="en-US" sz="2400"/>
                <a:t>题</a:t>
              </a:r>
            </a:p>
          </p:txBody>
        </p:sp>
      </p:grpSp>
      <p:grpSp>
        <p:nvGrpSpPr>
          <p:cNvPr id="9" name="Group 12"/>
          <p:cNvGrpSpPr>
            <a:grpSpLocks/>
          </p:cNvGrpSpPr>
          <p:nvPr/>
        </p:nvGrpSpPr>
        <p:grpSpPr bwMode="auto">
          <a:xfrm>
            <a:off x="7786688" y="142875"/>
            <a:ext cx="714375" cy="1214438"/>
            <a:chOff x="4692" y="710"/>
            <a:chExt cx="450" cy="765"/>
          </a:xfrm>
        </p:grpSpPr>
        <p:sp>
          <p:nvSpPr>
            <p:cNvPr id="57357" name="Oval 13"/>
            <p:cNvSpPr>
              <a:spLocks noChangeArrowheads="1"/>
            </p:cNvSpPr>
            <p:nvPr/>
          </p:nvSpPr>
          <p:spPr bwMode="auto">
            <a:xfrm>
              <a:off x="4692" y="710"/>
              <a:ext cx="450" cy="765"/>
            </a:xfrm>
            <a:prstGeom prst="ellipse">
              <a:avLst/>
            </a:prstGeom>
            <a:solidFill>
              <a:schemeClr val="accent1"/>
            </a:solidFill>
            <a:ln w="38100">
              <a:solidFill>
                <a:schemeClr val="hlink"/>
              </a:solidFill>
              <a:miter lim="800000"/>
              <a:headEnd/>
              <a:tailEnd/>
            </a:ln>
          </p:spPr>
          <p:txBody>
            <a:bodyPr wrap="none" anchor="ctr"/>
            <a:lstStyle/>
            <a:p>
              <a:endParaRPr lang="zh-CN" altLang="en-US"/>
            </a:p>
          </p:txBody>
        </p:sp>
        <p:sp>
          <p:nvSpPr>
            <p:cNvPr id="57358" name="Text Box 14"/>
            <p:cNvSpPr txBox="1">
              <a:spLocks noChangeArrowheads="1"/>
            </p:cNvSpPr>
            <p:nvPr/>
          </p:nvSpPr>
          <p:spPr bwMode="auto">
            <a:xfrm>
              <a:off x="4737" y="710"/>
              <a:ext cx="382" cy="756"/>
            </a:xfrm>
            <a:prstGeom prst="rect">
              <a:avLst/>
            </a:prstGeom>
            <a:noFill/>
            <a:ln w="9525">
              <a:noFill/>
              <a:miter lim="800000"/>
              <a:headEnd/>
              <a:tailEnd/>
            </a:ln>
          </p:spPr>
          <p:txBody>
            <a:bodyPr>
              <a:spAutoFit/>
            </a:bodyPr>
            <a:lstStyle/>
            <a:p>
              <a:pPr algn="ctr">
                <a:spcBef>
                  <a:spcPct val="50000"/>
                </a:spcBef>
              </a:pPr>
              <a:r>
                <a:rPr lang="zh-CN" altLang="en-US" sz="2400"/>
                <a:t>设计题</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灯片编号占位符 5"/>
          <p:cNvSpPr>
            <a:spLocks noGrp="1"/>
          </p:cNvSpPr>
          <p:nvPr>
            <p:ph type="sldNum" sz="quarter" idx="12"/>
          </p:nvPr>
        </p:nvSpPr>
        <p:spPr>
          <a:noFill/>
        </p:spPr>
        <p:txBody>
          <a:bodyPr/>
          <a:lstStyle/>
          <a:p>
            <a:fld id="{9470B86B-2DA0-4E66-A60A-A5D0450B4004}" type="slidenum">
              <a:rPr lang="zh-CN" altLang="en-US" smtClean="0"/>
              <a:pPr/>
              <a:t>45</a:t>
            </a:fld>
            <a:endParaRPr lang="en-US" altLang="zh-CN" smtClean="0"/>
          </a:p>
        </p:txBody>
      </p:sp>
      <p:sp>
        <p:nvSpPr>
          <p:cNvPr id="58371" name="Rectangle 2"/>
          <p:cNvSpPr>
            <a:spLocks noGrp="1" noChangeArrowheads="1"/>
          </p:cNvSpPr>
          <p:nvPr>
            <p:ph type="title"/>
          </p:nvPr>
        </p:nvSpPr>
        <p:spPr>
          <a:xfrm>
            <a:off x="857250" y="571500"/>
            <a:ext cx="4529138" cy="625475"/>
          </a:xfrm>
          <a:noFill/>
        </p:spPr>
        <p:txBody>
          <a:bodyPr/>
          <a:lstStyle/>
          <a:p>
            <a:pPr eaLnBrk="1" hangingPunct="1"/>
            <a:r>
              <a:rPr lang="zh-CN" altLang="en-US" sz="2800" smtClean="0">
                <a:solidFill>
                  <a:schemeClr val="hlink"/>
                </a:solidFill>
                <a:ea typeface="隶书" pitchFamily="49" charset="-122"/>
              </a:rPr>
              <a:t>一、考试范围</a:t>
            </a:r>
            <a:r>
              <a:rPr lang="en-US" altLang="zh-CN" sz="2800" smtClean="0">
                <a:solidFill>
                  <a:schemeClr val="tx1"/>
                </a:solidFill>
                <a:ea typeface="隶书" pitchFamily="49" charset="-122"/>
              </a:rPr>
              <a:t>(</a:t>
            </a:r>
            <a:r>
              <a:rPr lang="zh-CN" altLang="en-US" sz="2800" smtClean="0">
                <a:solidFill>
                  <a:schemeClr val="tx1"/>
                </a:solidFill>
                <a:ea typeface="隶书" pitchFamily="49" charset="-122"/>
              </a:rPr>
              <a:t>总体分布</a:t>
            </a:r>
            <a:r>
              <a:rPr lang="en-US" altLang="zh-CN" sz="2800" smtClean="0">
                <a:solidFill>
                  <a:schemeClr val="tx1"/>
                </a:solidFill>
                <a:ea typeface="隶书" pitchFamily="49" charset="-122"/>
              </a:rPr>
              <a:t>)</a:t>
            </a:r>
            <a:endParaRPr lang="zh-CN" altLang="en-US" sz="2800" smtClean="0">
              <a:solidFill>
                <a:schemeClr val="tx1"/>
              </a:solidFill>
              <a:ea typeface="隶书" pitchFamily="49" charset="-122"/>
            </a:endParaRPr>
          </a:p>
        </p:txBody>
      </p:sp>
      <p:sp>
        <p:nvSpPr>
          <p:cNvPr id="58372" name="AutoShape 4"/>
          <p:cNvSpPr>
            <a:spLocks/>
          </p:cNvSpPr>
          <p:nvPr/>
        </p:nvSpPr>
        <p:spPr bwMode="auto">
          <a:xfrm>
            <a:off x="4643438" y="3192463"/>
            <a:ext cx="142875" cy="647700"/>
          </a:xfrm>
          <a:prstGeom prst="rightBrace">
            <a:avLst>
              <a:gd name="adj1" fmla="val 37778"/>
              <a:gd name="adj2" fmla="val 50102"/>
            </a:avLst>
          </a:prstGeom>
          <a:noFill/>
          <a:ln w="38100">
            <a:solidFill>
              <a:srgbClr val="006600"/>
            </a:solidFill>
            <a:miter lim="800000"/>
            <a:headEnd/>
            <a:tailEnd/>
          </a:ln>
        </p:spPr>
        <p:txBody>
          <a:bodyPr wrap="none" anchor="ctr"/>
          <a:lstStyle/>
          <a:p>
            <a:endParaRPr lang="zh-CN" altLang="en-US"/>
          </a:p>
        </p:txBody>
      </p:sp>
      <p:sp>
        <p:nvSpPr>
          <p:cNvPr id="58373" name="Line 6"/>
          <p:cNvSpPr>
            <a:spLocks noChangeShapeType="1"/>
          </p:cNvSpPr>
          <p:nvPr/>
        </p:nvSpPr>
        <p:spPr bwMode="auto">
          <a:xfrm>
            <a:off x="4572000" y="5059363"/>
            <a:ext cx="1512888" cy="1587"/>
          </a:xfrm>
          <a:prstGeom prst="line">
            <a:avLst/>
          </a:prstGeom>
          <a:noFill/>
          <a:ln w="38100">
            <a:solidFill>
              <a:schemeClr val="hlink"/>
            </a:solidFill>
            <a:miter lim="800000"/>
            <a:headEnd/>
            <a:tailEnd type="triangle" w="med" len="lg"/>
          </a:ln>
        </p:spPr>
        <p:txBody>
          <a:bodyPr wrap="none"/>
          <a:lstStyle/>
          <a:p>
            <a:endParaRPr lang="zh-CN" altLang="en-US"/>
          </a:p>
        </p:txBody>
      </p:sp>
      <p:sp>
        <p:nvSpPr>
          <p:cNvPr id="58374" name="Text Box 7"/>
          <p:cNvSpPr txBox="1">
            <a:spLocks noChangeArrowheads="1"/>
          </p:cNvSpPr>
          <p:nvPr/>
        </p:nvSpPr>
        <p:spPr bwMode="auto">
          <a:xfrm>
            <a:off x="5357813" y="500063"/>
            <a:ext cx="3786187" cy="400050"/>
          </a:xfrm>
          <a:prstGeom prst="rect">
            <a:avLst/>
          </a:prstGeom>
          <a:noFill/>
          <a:ln w="38100">
            <a:solidFill>
              <a:srgbClr val="006600"/>
            </a:solidFill>
            <a:miter lim="800000"/>
            <a:headEnd/>
            <a:tailEnd/>
          </a:ln>
        </p:spPr>
        <p:txBody>
          <a:bodyPr>
            <a:spAutoFit/>
          </a:bodyPr>
          <a:lstStyle/>
          <a:p>
            <a:pPr>
              <a:spcBef>
                <a:spcPct val="50000"/>
              </a:spcBef>
            </a:pPr>
            <a:r>
              <a:rPr lang="en-US" altLang="zh-CN"/>
              <a:t>1</a:t>
            </a:r>
            <a:r>
              <a:rPr lang="zh-CN" altLang="en-US"/>
              <a:t>题：选择、填空（</a:t>
            </a:r>
            <a:r>
              <a:rPr lang="zh-CN" altLang="en-US">
                <a:solidFill>
                  <a:schemeClr val="hlink"/>
                </a:solidFill>
              </a:rPr>
              <a:t>？</a:t>
            </a:r>
            <a:r>
              <a:rPr lang="zh-CN" altLang="en-US"/>
              <a:t>可能有</a:t>
            </a:r>
            <a:r>
              <a:rPr lang="zh-CN" altLang="en-US">
                <a:solidFill>
                  <a:schemeClr val="hlink"/>
                </a:solidFill>
              </a:rPr>
              <a:t> </a:t>
            </a:r>
            <a:r>
              <a:rPr lang="zh-CN" altLang="en-US"/>
              <a:t>）</a:t>
            </a:r>
          </a:p>
        </p:txBody>
      </p:sp>
      <p:sp>
        <p:nvSpPr>
          <p:cNvPr id="58375" name="Line 8"/>
          <p:cNvSpPr>
            <a:spLocks noChangeShapeType="1"/>
          </p:cNvSpPr>
          <p:nvPr/>
        </p:nvSpPr>
        <p:spPr bwMode="auto">
          <a:xfrm>
            <a:off x="252413" y="2620963"/>
            <a:ext cx="8640762" cy="0"/>
          </a:xfrm>
          <a:prstGeom prst="line">
            <a:avLst/>
          </a:prstGeom>
          <a:noFill/>
          <a:ln w="57150" cmpd="thinThick">
            <a:solidFill>
              <a:srgbClr val="CC0000"/>
            </a:solidFill>
            <a:miter lim="800000"/>
            <a:headEnd/>
            <a:tailEnd/>
          </a:ln>
        </p:spPr>
        <p:txBody>
          <a:bodyPr wrap="none"/>
          <a:lstStyle/>
          <a:p>
            <a:endParaRPr lang="zh-CN" altLang="en-US"/>
          </a:p>
        </p:txBody>
      </p:sp>
      <p:sp>
        <p:nvSpPr>
          <p:cNvPr id="58376" name="Line 9"/>
          <p:cNvSpPr>
            <a:spLocks noChangeShapeType="1"/>
          </p:cNvSpPr>
          <p:nvPr/>
        </p:nvSpPr>
        <p:spPr bwMode="auto">
          <a:xfrm>
            <a:off x="252413" y="4418013"/>
            <a:ext cx="8640762" cy="0"/>
          </a:xfrm>
          <a:prstGeom prst="line">
            <a:avLst/>
          </a:prstGeom>
          <a:noFill/>
          <a:ln w="57150" cmpd="thinThick">
            <a:solidFill>
              <a:srgbClr val="CC0000"/>
            </a:solidFill>
            <a:miter lim="800000"/>
            <a:headEnd/>
            <a:tailEnd/>
          </a:ln>
        </p:spPr>
        <p:txBody>
          <a:bodyPr wrap="none"/>
          <a:lstStyle/>
          <a:p>
            <a:endParaRPr lang="zh-CN" altLang="en-US"/>
          </a:p>
        </p:txBody>
      </p:sp>
      <p:sp>
        <p:nvSpPr>
          <p:cNvPr id="58377" name="Line 10"/>
          <p:cNvSpPr>
            <a:spLocks noChangeShapeType="1"/>
          </p:cNvSpPr>
          <p:nvPr/>
        </p:nvSpPr>
        <p:spPr bwMode="auto">
          <a:xfrm flipV="1">
            <a:off x="252413" y="4906963"/>
            <a:ext cx="5891212" cy="4762"/>
          </a:xfrm>
          <a:prstGeom prst="line">
            <a:avLst/>
          </a:prstGeom>
          <a:noFill/>
          <a:ln w="57150" cmpd="thinThick">
            <a:solidFill>
              <a:srgbClr val="CC0000"/>
            </a:solidFill>
            <a:miter lim="800000"/>
            <a:headEnd/>
            <a:tailEnd/>
          </a:ln>
        </p:spPr>
        <p:txBody>
          <a:bodyPr wrap="none"/>
          <a:lstStyle/>
          <a:p>
            <a:endParaRPr lang="zh-CN" altLang="en-US"/>
          </a:p>
        </p:txBody>
      </p:sp>
      <p:sp>
        <p:nvSpPr>
          <p:cNvPr id="58378" name="Line 11"/>
          <p:cNvSpPr>
            <a:spLocks noChangeShapeType="1"/>
          </p:cNvSpPr>
          <p:nvPr/>
        </p:nvSpPr>
        <p:spPr bwMode="auto">
          <a:xfrm>
            <a:off x="252413" y="5880100"/>
            <a:ext cx="8640762" cy="0"/>
          </a:xfrm>
          <a:prstGeom prst="line">
            <a:avLst/>
          </a:prstGeom>
          <a:noFill/>
          <a:ln w="76200" cmpd="tri">
            <a:solidFill>
              <a:srgbClr val="CC0000"/>
            </a:solidFill>
            <a:miter lim="800000"/>
            <a:headEnd/>
            <a:tailEnd/>
          </a:ln>
        </p:spPr>
        <p:txBody>
          <a:bodyPr wrap="none"/>
          <a:lstStyle/>
          <a:p>
            <a:endParaRPr lang="zh-CN" altLang="en-US"/>
          </a:p>
        </p:txBody>
      </p:sp>
      <p:grpSp>
        <p:nvGrpSpPr>
          <p:cNvPr id="58379" name="Group 12"/>
          <p:cNvGrpSpPr>
            <a:grpSpLocks/>
          </p:cNvGrpSpPr>
          <p:nvPr/>
        </p:nvGrpSpPr>
        <p:grpSpPr bwMode="auto">
          <a:xfrm>
            <a:off x="6084888" y="4845050"/>
            <a:ext cx="1295400" cy="504825"/>
            <a:chOff x="4422" y="935"/>
            <a:chExt cx="816" cy="318"/>
          </a:xfrm>
        </p:grpSpPr>
        <p:sp>
          <p:nvSpPr>
            <p:cNvPr id="58427" name="Oval 13"/>
            <p:cNvSpPr>
              <a:spLocks noChangeArrowheads="1"/>
            </p:cNvSpPr>
            <p:nvPr/>
          </p:nvSpPr>
          <p:spPr bwMode="auto">
            <a:xfrm>
              <a:off x="4422" y="935"/>
              <a:ext cx="816" cy="318"/>
            </a:xfrm>
            <a:prstGeom prst="ellipse">
              <a:avLst/>
            </a:prstGeom>
            <a:solidFill>
              <a:schemeClr val="accent1"/>
            </a:solidFill>
            <a:ln w="38100">
              <a:solidFill>
                <a:schemeClr val="hlink"/>
              </a:solidFill>
              <a:miter lim="800000"/>
              <a:headEnd/>
              <a:tailEnd/>
            </a:ln>
          </p:spPr>
          <p:txBody>
            <a:bodyPr wrap="none" anchor="ctr"/>
            <a:lstStyle/>
            <a:p>
              <a:endParaRPr lang="zh-CN" altLang="en-US"/>
            </a:p>
          </p:txBody>
        </p:sp>
        <p:sp>
          <p:nvSpPr>
            <p:cNvPr id="58428" name="Text Box 14"/>
            <p:cNvSpPr txBox="1">
              <a:spLocks noChangeArrowheads="1"/>
            </p:cNvSpPr>
            <p:nvPr/>
          </p:nvSpPr>
          <p:spPr bwMode="auto">
            <a:xfrm>
              <a:off x="4580" y="950"/>
              <a:ext cx="499" cy="288"/>
            </a:xfrm>
            <a:prstGeom prst="rect">
              <a:avLst/>
            </a:prstGeom>
            <a:noFill/>
            <a:ln w="9525">
              <a:noFill/>
              <a:miter lim="800000"/>
              <a:headEnd/>
              <a:tailEnd/>
            </a:ln>
          </p:spPr>
          <p:txBody>
            <a:bodyPr>
              <a:spAutoFit/>
            </a:bodyPr>
            <a:lstStyle/>
            <a:p>
              <a:pPr algn="ctr">
                <a:spcBef>
                  <a:spcPct val="50000"/>
                </a:spcBef>
              </a:pPr>
              <a:r>
                <a:rPr lang="en-US" altLang="zh-CN" sz="2400"/>
                <a:t>1</a:t>
              </a:r>
              <a:r>
                <a:rPr lang="zh-CN" altLang="en-US" sz="2400"/>
                <a:t>题</a:t>
              </a:r>
            </a:p>
          </p:txBody>
        </p:sp>
      </p:grpSp>
      <p:grpSp>
        <p:nvGrpSpPr>
          <p:cNvPr id="58380" name="Group 15"/>
          <p:cNvGrpSpPr>
            <a:grpSpLocks/>
          </p:cNvGrpSpPr>
          <p:nvPr/>
        </p:nvGrpSpPr>
        <p:grpSpPr bwMode="auto">
          <a:xfrm>
            <a:off x="4500563" y="2620963"/>
            <a:ext cx="1295400" cy="504825"/>
            <a:chOff x="4422" y="935"/>
            <a:chExt cx="816" cy="318"/>
          </a:xfrm>
        </p:grpSpPr>
        <p:sp>
          <p:nvSpPr>
            <p:cNvPr id="58425" name="Oval 16"/>
            <p:cNvSpPr>
              <a:spLocks noChangeArrowheads="1"/>
            </p:cNvSpPr>
            <p:nvPr/>
          </p:nvSpPr>
          <p:spPr bwMode="auto">
            <a:xfrm>
              <a:off x="4422" y="935"/>
              <a:ext cx="816" cy="318"/>
            </a:xfrm>
            <a:prstGeom prst="ellipse">
              <a:avLst/>
            </a:prstGeom>
            <a:solidFill>
              <a:schemeClr val="accent1"/>
            </a:solidFill>
            <a:ln w="38100">
              <a:solidFill>
                <a:schemeClr val="hlink"/>
              </a:solidFill>
              <a:miter lim="800000"/>
              <a:headEnd/>
              <a:tailEnd/>
            </a:ln>
          </p:spPr>
          <p:txBody>
            <a:bodyPr wrap="none" anchor="ctr"/>
            <a:lstStyle/>
            <a:p>
              <a:endParaRPr lang="zh-CN" altLang="en-US"/>
            </a:p>
          </p:txBody>
        </p:sp>
        <p:sp>
          <p:nvSpPr>
            <p:cNvPr id="58426" name="Text Box 17"/>
            <p:cNvSpPr txBox="1">
              <a:spLocks noChangeArrowheads="1"/>
            </p:cNvSpPr>
            <p:nvPr/>
          </p:nvSpPr>
          <p:spPr bwMode="auto">
            <a:xfrm>
              <a:off x="4580" y="950"/>
              <a:ext cx="499" cy="288"/>
            </a:xfrm>
            <a:prstGeom prst="rect">
              <a:avLst/>
            </a:prstGeom>
            <a:noFill/>
            <a:ln w="9525">
              <a:noFill/>
              <a:miter lim="800000"/>
              <a:headEnd/>
              <a:tailEnd/>
            </a:ln>
          </p:spPr>
          <p:txBody>
            <a:bodyPr>
              <a:spAutoFit/>
            </a:bodyPr>
            <a:lstStyle/>
            <a:p>
              <a:pPr algn="ctr">
                <a:spcBef>
                  <a:spcPct val="50000"/>
                </a:spcBef>
              </a:pPr>
              <a:r>
                <a:rPr lang="en-US" altLang="zh-CN" sz="2400"/>
                <a:t>1</a:t>
              </a:r>
              <a:r>
                <a:rPr lang="zh-CN" altLang="en-US" sz="2400"/>
                <a:t>题</a:t>
              </a:r>
            </a:p>
          </p:txBody>
        </p:sp>
      </p:grpSp>
      <p:grpSp>
        <p:nvGrpSpPr>
          <p:cNvPr id="58381" name="Group 18"/>
          <p:cNvGrpSpPr>
            <a:grpSpLocks/>
          </p:cNvGrpSpPr>
          <p:nvPr/>
        </p:nvGrpSpPr>
        <p:grpSpPr bwMode="auto">
          <a:xfrm>
            <a:off x="4787900" y="4411663"/>
            <a:ext cx="1295400" cy="504825"/>
            <a:chOff x="4422" y="935"/>
            <a:chExt cx="816" cy="318"/>
          </a:xfrm>
        </p:grpSpPr>
        <p:sp>
          <p:nvSpPr>
            <p:cNvPr id="58423" name="Oval 19"/>
            <p:cNvSpPr>
              <a:spLocks noChangeArrowheads="1"/>
            </p:cNvSpPr>
            <p:nvPr/>
          </p:nvSpPr>
          <p:spPr bwMode="auto">
            <a:xfrm>
              <a:off x="4422" y="935"/>
              <a:ext cx="816" cy="318"/>
            </a:xfrm>
            <a:prstGeom prst="ellipse">
              <a:avLst/>
            </a:prstGeom>
            <a:solidFill>
              <a:schemeClr val="accent1"/>
            </a:solidFill>
            <a:ln w="38100">
              <a:solidFill>
                <a:schemeClr val="hlink"/>
              </a:solidFill>
              <a:miter lim="800000"/>
              <a:headEnd/>
              <a:tailEnd/>
            </a:ln>
          </p:spPr>
          <p:txBody>
            <a:bodyPr wrap="none" anchor="ctr"/>
            <a:lstStyle/>
            <a:p>
              <a:endParaRPr lang="zh-CN" altLang="en-US"/>
            </a:p>
          </p:txBody>
        </p:sp>
        <p:sp>
          <p:nvSpPr>
            <p:cNvPr id="58424" name="Text Box 20"/>
            <p:cNvSpPr txBox="1">
              <a:spLocks noChangeArrowheads="1"/>
            </p:cNvSpPr>
            <p:nvPr/>
          </p:nvSpPr>
          <p:spPr bwMode="auto">
            <a:xfrm>
              <a:off x="4580" y="950"/>
              <a:ext cx="499" cy="288"/>
            </a:xfrm>
            <a:prstGeom prst="rect">
              <a:avLst/>
            </a:prstGeom>
            <a:noFill/>
            <a:ln w="9525">
              <a:noFill/>
              <a:miter lim="800000"/>
              <a:headEnd/>
              <a:tailEnd/>
            </a:ln>
          </p:spPr>
          <p:txBody>
            <a:bodyPr>
              <a:spAutoFit/>
            </a:bodyPr>
            <a:lstStyle/>
            <a:p>
              <a:pPr algn="ctr">
                <a:spcBef>
                  <a:spcPct val="50000"/>
                </a:spcBef>
              </a:pPr>
              <a:r>
                <a:rPr lang="en-US" altLang="zh-CN" sz="2400"/>
                <a:t>1</a:t>
              </a:r>
              <a:r>
                <a:rPr lang="zh-CN" altLang="en-US" sz="2400"/>
                <a:t>题</a:t>
              </a:r>
            </a:p>
          </p:txBody>
        </p:sp>
      </p:grpSp>
      <p:sp>
        <p:nvSpPr>
          <p:cNvPr id="58382" name="Text Box 21"/>
          <p:cNvSpPr txBox="1">
            <a:spLocks noChangeArrowheads="1"/>
          </p:cNvSpPr>
          <p:nvPr/>
        </p:nvSpPr>
        <p:spPr bwMode="auto">
          <a:xfrm>
            <a:off x="5643563" y="1000125"/>
            <a:ext cx="3168650" cy="400050"/>
          </a:xfrm>
          <a:prstGeom prst="rect">
            <a:avLst/>
          </a:prstGeom>
          <a:noFill/>
          <a:ln w="38100">
            <a:solidFill>
              <a:srgbClr val="006600"/>
            </a:solidFill>
            <a:miter lim="800000"/>
            <a:headEnd/>
            <a:tailEnd/>
          </a:ln>
        </p:spPr>
        <p:txBody>
          <a:bodyPr>
            <a:spAutoFit/>
          </a:bodyPr>
          <a:lstStyle/>
          <a:p>
            <a:pPr algn="ctr">
              <a:spcBef>
                <a:spcPct val="50000"/>
              </a:spcBef>
            </a:pPr>
            <a:r>
              <a:rPr lang="en-US" altLang="zh-CN"/>
              <a:t>1</a:t>
            </a:r>
            <a:r>
              <a:rPr lang="zh-CN" altLang="en-US"/>
              <a:t>～</a:t>
            </a:r>
            <a:r>
              <a:rPr lang="en-US" altLang="zh-CN"/>
              <a:t>2</a:t>
            </a:r>
            <a:r>
              <a:rPr lang="zh-CN" altLang="en-US"/>
              <a:t>题：综合题</a:t>
            </a:r>
          </a:p>
        </p:txBody>
      </p:sp>
      <p:sp>
        <p:nvSpPr>
          <p:cNvPr id="58383" name="Text Box 22"/>
          <p:cNvSpPr txBox="1">
            <a:spLocks noChangeArrowheads="1"/>
          </p:cNvSpPr>
          <p:nvPr/>
        </p:nvSpPr>
        <p:spPr bwMode="auto">
          <a:xfrm>
            <a:off x="1258888" y="1863725"/>
            <a:ext cx="3956050" cy="400050"/>
          </a:xfrm>
          <a:prstGeom prst="rect">
            <a:avLst/>
          </a:prstGeom>
          <a:noFill/>
          <a:ln w="9525">
            <a:noFill/>
            <a:miter lim="800000"/>
            <a:headEnd/>
            <a:tailEnd/>
          </a:ln>
        </p:spPr>
        <p:txBody>
          <a:bodyPr>
            <a:spAutoFit/>
          </a:bodyPr>
          <a:lstStyle/>
          <a:p>
            <a:pPr>
              <a:spcBef>
                <a:spcPct val="50000"/>
              </a:spcBef>
            </a:pPr>
            <a:r>
              <a:rPr kumimoji="0" lang="zh-CN" altLang="en-US">
                <a:solidFill>
                  <a:schemeClr val="folHlink"/>
                </a:solidFill>
              </a:rPr>
              <a:t>第</a:t>
            </a:r>
            <a:r>
              <a:rPr kumimoji="0" lang="en-US" altLang="zh-CN">
                <a:solidFill>
                  <a:schemeClr val="folHlink"/>
                </a:solidFill>
              </a:rPr>
              <a:t>3</a:t>
            </a:r>
            <a:r>
              <a:rPr kumimoji="0" lang="zh-CN" altLang="en-US">
                <a:solidFill>
                  <a:schemeClr val="folHlink"/>
                </a:solidFill>
              </a:rPr>
              <a:t>章    二极管及其应用电路</a:t>
            </a:r>
          </a:p>
        </p:txBody>
      </p:sp>
      <p:sp>
        <p:nvSpPr>
          <p:cNvPr id="58384" name="Text Box 23"/>
          <p:cNvSpPr txBox="1">
            <a:spLocks noChangeArrowheads="1"/>
          </p:cNvSpPr>
          <p:nvPr/>
        </p:nvSpPr>
        <p:spPr bwMode="auto">
          <a:xfrm>
            <a:off x="1258888" y="3078163"/>
            <a:ext cx="3384550" cy="400050"/>
          </a:xfrm>
          <a:prstGeom prst="rect">
            <a:avLst/>
          </a:prstGeom>
          <a:noFill/>
          <a:ln w="9525">
            <a:noFill/>
            <a:miter lim="800000"/>
            <a:headEnd/>
            <a:tailEnd/>
          </a:ln>
        </p:spPr>
        <p:txBody>
          <a:bodyPr>
            <a:spAutoFit/>
          </a:bodyPr>
          <a:lstStyle/>
          <a:p>
            <a:pPr>
              <a:spcBef>
                <a:spcPct val="50000"/>
              </a:spcBef>
            </a:pPr>
            <a:r>
              <a:rPr kumimoji="0" lang="zh-CN" altLang="en-US">
                <a:solidFill>
                  <a:schemeClr val="folHlink"/>
                </a:solidFill>
              </a:rPr>
              <a:t>第</a:t>
            </a:r>
            <a:r>
              <a:rPr kumimoji="0" lang="en-US" altLang="zh-CN">
                <a:solidFill>
                  <a:schemeClr val="folHlink"/>
                </a:solidFill>
              </a:rPr>
              <a:t>5</a:t>
            </a:r>
            <a:r>
              <a:rPr kumimoji="0" lang="zh-CN" altLang="en-US">
                <a:solidFill>
                  <a:schemeClr val="folHlink"/>
                </a:solidFill>
              </a:rPr>
              <a:t>章    </a:t>
            </a:r>
            <a:r>
              <a:rPr kumimoji="0" lang="en-US" altLang="zh-CN">
                <a:solidFill>
                  <a:schemeClr val="folHlink"/>
                </a:solidFill>
              </a:rPr>
              <a:t>BJT</a:t>
            </a:r>
            <a:r>
              <a:rPr kumimoji="0" lang="zh-CN" altLang="en-US">
                <a:solidFill>
                  <a:schemeClr val="folHlink"/>
                </a:solidFill>
              </a:rPr>
              <a:t>及放大电路</a:t>
            </a:r>
          </a:p>
        </p:txBody>
      </p:sp>
      <p:sp>
        <p:nvSpPr>
          <p:cNvPr id="58385" name="Text Box 24"/>
          <p:cNvSpPr txBox="1">
            <a:spLocks noChangeArrowheads="1"/>
          </p:cNvSpPr>
          <p:nvPr/>
        </p:nvSpPr>
        <p:spPr bwMode="auto">
          <a:xfrm>
            <a:off x="1258888" y="3449638"/>
            <a:ext cx="3241675" cy="400050"/>
          </a:xfrm>
          <a:prstGeom prst="rect">
            <a:avLst/>
          </a:prstGeom>
          <a:noFill/>
          <a:ln w="9525" algn="ctr">
            <a:noFill/>
            <a:miter lim="800000"/>
            <a:headEnd/>
            <a:tailEnd/>
          </a:ln>
        </p:spPr>
        <p:txBody>
          <a:bodyPr>
            <a:spAutoFit/>
          </a:bodyPr>
          <a:lstStyle/>
          <a:p>
            <a:pPr>
              <a:spcBef>
                <a:spcPct val="50000"/>
              </a:spcBef>
            </a:pPr>
            <a:r>
              <a:rPr kumimoji="0" lang="zh-CN" altLang="en-US">
                <a:solidFill>
                  <a:schemeClr val="folHlink"/>
                </a:solidFill>
              </a:rPr>
              <a:t>第</a:t>
            </a:r>
            <a:r>
              <a:rPr kumimoji="0" lang="en-US" altLang="zh-CN">
                <a:solidFill>
                  <a:schemeClr val="folHlink"/>
                </a:solidFill>
              </a:rPr>
              <a:t>7</a:t>
            </a:r>
            <a:r>
              <a:rPr kumimoji="0" lang="zh-CN" altLang="en-US">
                <a:solidFill>
                  <a:schemeClr val="folHlink"/>
                </a:solidFill>
              </a:rPr>
              <a:t>章    模拟集成电路</a:t>
            </a:r>
          </a:p>
        </p:txBody>
      </p:sp>
      <p:sp>
        <p:nvSpPr>
          <p:cNvPr id="58386" name="Text Box 25"/>
          <p:cNvSpPr txBox="1">
            <a:spLocks noChangeArrowheads="1"/>
          </p:cNvSpPr>
          <p:nvPr/>
        </p:nvSpPr>
        <p:spPr bwMode="auto">
          <a:xfrm>
            <a:off x="1258888" y="2620963"/>
            <a:ext cx="3741737" cy="400050"/>
          </a:xfrm>
          <a:prstGeom prst="rect">
            <a:avLst/>
          </a:prstGeom>
          <a:noFill/>
          <a:ln w="9525" algn="ctr">
            <a:noFill/>
            <a:miter lim="800000"/>
            <a:headEnd/>
            <a:tailEnd/>
          </a:ln>
        </p:spPr>
        <p:txBody>
          <a:bodyPr>
            <a:spAutoFit/>
          </a:bodyPr>
          <a:lstStyle/>
          <a:p>
            <a:pPr>
              <a:spcBef>
                <a:spcPct val="50000"/>
              </a:spcBef>
            </a:pPr>
            <a:r>
              <a:rPr kumimoji="0" lang="zh-CN" altLang="en-US">
                <a:solidFill>
                  <a:schemeClr val="folHlink"/>
                </a:solidFill>
              </a:rPr>
              <a:t>第</a:t>
            </a:r>
            <a:r>
              <a:rPr kumimoji="0" lang="en-US" altLang="zh-CN">
                <a:solidFill>
                  <a:schemeClr val="folHlink"/>
                </a:solidFill>
              </a:rPr>
              <a:t>4</a:t>
            </a:r>
            <a:r>
              <a:rPr kumimoji="0" lang="zh-CN" altLang="en-US">
                <a:solidFill>
                  <a:schemeClr val="folHlink"/>
                </a:solidFill>
              </a:rPr>
              <a:t>章    </a:t>
            </a:r>
            <a:r>
              <a:rPr kumimoji="0" lang="en-US" altLang="zh-CN">
                <a:solidFill>
                  <a:schemeClr val="folHlink"/>
                </a:solidFill>
              </a:rPr>
              <a:t>FET</a:t>
            </a:r>
            <a:r>
              <a:rPr kumimoji="0" lang="zh-CN" altLang="en-US">
                <a:solidFill>
                  <a:schemeClr val="folHlink"/>
                </a:solidFill>
              </a:rPr>
              <a:t>及放大电路</a:t>
            </a:r>
          </a:p>
        </p:txBody>
      </p:sp>
      <p:sp>
        <p:nvSpPr>
          <p:cNvPr id="58387" name="Text Box 26"/>
          <p:cNvSpPr txBox="1">
            <a:spLocks noChangeArrowheads="1"/>
          </p:cNvSpPr>
          <p:nvPr/>
        </p:nvSpPr>
        <p:spPr bwMode="auto">
          <a:xfrm>
            <a:off x="1258888" y="1531938"/>
            <a:ext cx="2670175" cy="400050"/>
          </a:xfrm>
          <a:prstGeom prst="rect">
            <a:avLst/>
          </a:prstGeom>
          <a:noFill/>
          <a:ln w="9525">
            <a:noFill/>
            <a:miter lim="800000"/>
            <a:headEnd/>
            <a:tailEnd/>
          </a:ln>
        </p:spPr>
        <p:txBody>
          <a:bodyPr>
            <a:spAutoFit/>
          </a:bodyPr>
          <a:lstStyle/>
          <a:p>
            <a:pPr>
              <a:spcBef>
                <a:spcPct val="50000"/>
              </a:spcBef>
            </a:pPr>
            <a:r>
              <a:rPr kumimoji="0" lang="zh-CN" altLang="en-US">
                <a:solidFill>
                  <a:schemeClr val="folHlink"/>
                </a:solidFill>
              </a:rPr>
              <a:t>第</a:t>
            </a:r>
            <a:r>
              <a:rPr kumimoji="0" lang="en-US" altLang="zh-CN">
                <a:solidFill>
                  <a:schemeClr val="folHlink"/>
                </a:solidFill>
              </a:rPr>
              <a:t>1</a:t>
            </a:r>
            <a:r>
              <a:rPr kumimoji="0" lang="zh-CN" altLang="en-US">
                <a:solidFill>
                  <a:schemeClr val="folHlink"/>
                </a:solidFill>
              </a:rPr>
              <a:t>章    绪论</a:t>
            </a:r>
          </a:p>
        </p:txBody>
      </p:sp>
      <p:sp>
        <p:nvSpPr>
          <p:cNvPr id="58388" name="Text Box 27"/>
          <p:cNvSpPr txBox="1">
            <a:spLocks noChangeArrowheads="1"/>
          </p:cNvSpPr>
          <p:nvPr/>
        </p:nvSpPr>
        <p:spPr bwMode="auto">
          <a:xfrm>
            <a:off x="1258888" y="3925888"/>
            <a:ext cx="6013450" cy="400050"/>
          </a:xfrm>
          <a:prstGeom prst="rect">
            <a:avLst/>
          </a:prstGeom>
          <a:noFill/>
          <a:ln w="9525" algn="ctr">
            <a:noFill/>
            <a:miter lim="800000"/>
            <a:headEnd/>
            <a:tailEnd/>
          </a:ln>
        </p:spPr>
        <p:txBody>
          <a:bodyPr>
            <a:spAutoFit/>
          </a:bodyPr>
          <a:lstStyle/>
          <a:p>
            <a:pPr>
              <a:spcBef>
                <a:spcPct val="50000"/>
              </a:spcBef>
            </a:pPr>
            <a:r>
              <a:rPr kumimoji="0" lang="zh-CN" altLang="en-US">
                <a:solidFill>
                  <a:schemeClr val="folHlink"/>
                </a:solidFill>
              </a:rPr>
              <a:t>第</a:t>
            </a:r>
            <a:r>
              <a:rPr kumimoji="0" lang="en-US" altLang="zh-CN">
                <a:solidFill>
                  <a:schemeClr val="folHlink"/>
                </a:solidFill>
              </a:rPr>
              <a:t>9</a:t>
            </a:r>
            <a:r>
              <a:rPr kumimoji="0" lang="zh-CN" altLang="en-US">
                <a:solidFill>
                  <a:schemeClr val="folHlink"/>
                </a:solidFill>
              </a:rPr>
              <a:t>章    功率放大电路</a:t>
            </a:r>
          </a:p>
        </p:txBody>
      </p:sp>
      <p:sp>
        <p:nvSpPr>
          <p:cNvPr id="58389" name="Text Box 28"/>
          <p:cNvSpPr txBox="1">
            <a:spLocks noChangeArrowheads="1"/>
          </p:cNvSpPr>
          <p:nvPr/>
        </p:nvSpPr>
        <p:spPr bwMode="auto">
          <a:xfrm>
            <a:off x="1258888" y="4437063"/>
            <a:ext cx="6013450" cy="400050"/>
          </a:xfrm>
          <a:prstGeom prst="rect">
            <a:avLst/>
          </a:prstGeom>
          <a:noFill/>
          <a:ln w="9525">
            <a:noFill/>
            <a:miter lim="800000"/>
            <a:headEnd/>
            <a:tailEnd/>
          </a:ln>
        </p:spPr>
        <p:txBody>
          <a:bodyPr>
            <a:spAutoFit/>
          </a:bodyPr>
          <a:lstStyle/>
          <a:p>
            <a:pPr>
              <a:spcBef>
                <a:spcPct val="50000"/>
              </a:spcBef>
            </a:pPr>
            <a:r>
              <a:rPr kumimoji="0" lang="zh-CN" altLang="en-US">
                <a:solidFill>
                  <a:schemeClr val="folHlink"/>
                </a:solidFill>
              </a:rPr>
              <a:t>第</a:t>
            </a:r>
            <a:r>
              <a:rPr kumimoji="0" lang="en-US" altLang="zh-CN">
                <a:solidFill>
                  <a:schemeClr val="folHlink"/>
                </a:solidFill>
              </a:rPr>
              <a:t>8</a:t>
            </a:r>
            <a:r>
              <a:rPr kumimoji="0" lang="zh-CN" altLang="en-US">
                <a:solidFill>
                  <a:schemeClr val="folHlink"/>
                </a:solidFill>
              </a:rPr>
              <a:t>章    反馈放大电路</a:t>
            </a:r>
          </a:p>
        </p:txBody>
      </p:sp>
      <p:sp>
        <p:nvSpPr>
          <p:cNvPr id="58390" name="Text Box 29"/>
          <p:cNvSpPr txBox="1">
            <a:spLocks noChangeArrowheads="1"/>
          </p:cNvSpPr>
          <p:nvPr/>
        </p:nvSpPr>
        <p:spPr bwMode="auto">
          <a:xfrm>
            <a:off x="1258888" y="4929188"/>
            <a:ext cx="6013450" cy="400050"/>
          </a:xfrm>
          <a:prstGeom prst="rect">
            <a:avLst/>
          </a:prstGeom>
          <a:noFill/>
          <a:ln w="9525">
            <a:noFill/>
            <a:miter lim="800000"/>
            <a:headEnd/>
            <a:tailEnd/>
          </a:ln>
        </p:spPr>
        <p:txBody>
          <a:bodyPr>
            <a:spAutoFit/>
          </a:bodyPr>
          <a:lstStyle/>
          <a:p>
            <a:pPr>
              <a:spcBef>
                <a:spcPct val="50000"/>
              </a:spcBef>
            </a:pPr>
            <a:r>
              <a:rPr kumimoji="0" lang="zh-CN" altLang="en-US">
                <a:solidFill>
                  <a:schemeClr val="folHlink"/>
                </a:solidFill>
              </a:rPr>
              <a:t>第</a:t>
            </a:r>
            <a:r>
              <a:rPr kumimoji="0" lang="en-US" altLang="zh-CN">
                <a:solidFill>
                  <a:schemeClr val="folHlink"/>
                </a:solidFill>
              </a:rPr>
              <a:t>2</a:t>
            </a:r>
            <a:r>
              <a:rPr kumimoji="0" lang="zh-CN" altLang="en-US">
                <a:solidFill>
                  <a:schemeClr val="folHlink"/>
                </a:solidFill>
              </a:rPr>
              <a:t>章    运算放大器</a:t>
            </a:r>
          </a:p>
        </p:txBody>
      </p:sp>
      <p:sp>
        <p:nvSpPr>
          <p:cNvPr id="58391" name="Text Box 30"/>
          <p:cNvSpPr txBox="1">
            <a:spLocks noChangeArrowheads="1"/>
          </p:cNvSpPr>
          <p:nvPr/>
        </p:nvSpPr>
        <p:spPr bwMode="auto">
          <a:xfrm>
            <a:off x="1258888" y="5405438"/>
            <a:ext cx="6013450" cy="400050"/>
          </a:xfrm>
          <a:prstGeom prst="rect">
            <a:avLst/>
          </a:prstGeom>
          <a:noFill/>
          <a:ln w="9525" algn="ctr">
            <a:noFill/>
            <a:miter lim="800000"/>
            <a:headEnd/>
            <a:tailEnd/>
          </a:ln>
        </p:spPr>
        <p:txBody>
          <a:bodyPr>
            <a:spAutoFit/>
          </a:bodyPr>
          <a:lstStyle/>
          <a:p>
            <a:pPr>
              <a:spcBef>
                <a:spcPct val="50000"/>
              </a:spcBef>
            </a:pPr>
            <a:r>
              <a:rPr kumimoji="0" lang="zh-CN" altLang="en-US">
                <a:solidFill>
                  <a:schemeClr val="folHlink"/>
                </a:solidFill>
              </a:rPr>
              <a:t>第</a:t>
            </a:r>
            <a:r>
              <a:rPr kumimoji="0" lang="en-US" altLang="zh-CN">
                <a:solidFill>
                  <a:schemeClr val="folHlink"/>
                </a:solidFill>
              </a:rPr>
              <a:t>10</a:t>
            </a:r>
            <a:r>
              <a:rPr kumimoji="0" lang="zh-CN" altLang="en-US">
                <a:solidFill>
                  <a:schemeClr val="folHlink"/>
                </a:solidFill>
              </a:rPr>
              <a:t>章    信号处理与</a:t>
            </a:r>
            <a:r>
              <a:rPr kumimoji="0" lang="zh-CN" altLang="en-US">
                <a:solidFill>
                  <a:srgbClr val="FF0000"/>
                </a:solidFill>
              </a:rPr>
              <a:t>信号产生电路</a:t>
            </a:r>
          </a:p>
        </p:txBody>
      </p:sp>
      <p:sp>
        <p:nvSpPr>
          <p:cNvPr id="58392" name="Line 31"/>
          <p:cNvSpPr>
            <a:spLocks noChangeShapeType="1"/>
          </p:cNvSpPr>
          <p:nvPr/>
        </p:nvSpPr>
        <p:spPr bwMode="auto">
          <a:xfrm>
            <a:off x="1258888" y="3908425"/>
            <a:ext cx="3600450" cy="0"/>
          </a:xfrm>
          <a:prstGeom prst="line">
            <a:avLst/>
          </a:prstGeom>
          <a:noFill/>
          <a:ln w="57150" cmpd="thinThick">
            <a:solidFill>
              <a:srgbClr val="006600"/>
            </a:solidFill>
            <a:miter lim="800000"/>
            <a:headEnd/>
            <a:tailEnd/>
          </a:ln>
        </p:spPr>
        <p:txBody>
          <a:bodyPr wrap="none"/>
          <a:lstStyle/>
          <a:p>
            <a:endParaRPr lang="zh-CN" altLang="en-US"/>
          </a:p>
        </p:txBody>
      </p:sp>
      <p:sp>
        <p:nvSpPr>
          <p:cNvPr id="58393" name="Text Box 32"/>
          <p:cNvSpPr txBox="1">
            <a:spLocks noChangeArrowheads="1"/>
          </p:cNvSpPr>
          <p:nvPr/>
        </p:nvSpPr>
        <p:spPr bwMode="auto">
          <a:xfrm>
            <a:off x="1000125" y="2620963"/>
            <a:ext cx="431800" cy="366712"/>
          </a:xfrm>
          <a:prstGeom prst="rect">
            <a:avLst/>
          </a:prstGeom>
          <a:noFill/>
          <a:ln w="9525">
            <a:noFill/>
            <a:miter lim="800000"/>
            <a:headEnd/>
            <a:tailEnd/>
          </a:ln>
        </p:spPr>
        <p:txBody>
          <a:bodyPr>
            <a:spAutoFit/>
          </a:bodyPr>
          <a:lstStyle/>
          <a:p>
            <a:pPr algn="ctr">
              <a:spcBef>
                <a:spcPct val="50000"/>
              </a:spcBef>
            </a:pPr>
            <a:r>
              <a:rPr lang="zh-CN" altLang="en-US" sz="1800">
                <a:solidFill>
                  <a:schemeClr val="hlink"/>
                </a:solidFill>
                <a:sym typeface="Webdings" pitchFamily="18" charset="2"/>
              </a:rPr>
              <a:t></a:t>
            </a:r>
          </a:p>
        </p:txBody>
      </p:sp>
      <p:sp>
        <p:nvSpPr>
          <p:cNvPr id="58394" name="Text Box 33"/>
          <p:cNvSpPr txBox="1">
            <a:spLocks noChangeArrowheads="1"/>
          </p:cNvSpPr>
          <p:nvPr/>
        </p:nvSpPr>
        <p:spPr bwMode="auto">
          <a:xfrm>
            <a:off x="1258888" y="5899150"/>
            <a:ext cx="6013450" cy="400050"/>
          </a:xfrm>
          <a:prstGeom prst="rect">
            <a:avLst/>
          </a:prstGeom>
          <a:noFill/>
          <a:ln w="9525" algn="ctr">
            <a:noFill/>
            <a:miter lim="800000"/>
            <a:headEnd/>
            <a:tailEnd/>
          </a:ln>
        </p:spPr>
        <p:txBody>
          <a:bodyPr>
            <a:spAutoFit/>
          </a:bodyPr>
          <a:lstStyle/>
          <a:p>
            <a:pPr>
              <a:spcBef>
                <a:spcPct val="50000"/>
              </a:spcBef>
            </a:pPr>
            <a:r>
              <a:rPr kumimoji="0" lang="zh-CN" altLang="en-US">
                <a:solidFill>
                  <a:schemeClr val="folHlink"/>
                </a:solidFill>
              </a:rPr>
              <a:t>第</a:t>
            </a:r>
            <a:r>
              <a:rPr kumimoji="0" lang="en-US" altLang="zh-CN">
                <a:solidFill>
                  <a:schemeClr val="folHlink"/>
                </a:solidFill>
              </a:rPr>
              <a:t>11</a:t>
            </a:r>
            <a:r>
              <a:rPr kumimoji="0" lang="zh-CN" altLang="en-US">
                <a:solidFill>
                  <a:schemeClr val="folHlink"/>
                </a:solidFill>
              </a:rPr>
              <a:t>章  直流稳压电源</a:t>
            </a:r>
          </a:p>
        </p:txBody>
      </p:sp>
      <p:sp>
        <p:nvSpPr>
          <p:cNvPr id="58395" name="Text Box 34"/>
          <p:cNvSpPr txBox="1">
            <a:spLocks noChangeArrowheads="1"/>
          </p:cNvSpPr>
          <p:nvPr/>
        </p:nvSpPr>
        <p:spPr bwMode="auto">
          <a:xfrm>
            <a:off x="1042988" y="4478338"/>
            <a:ext cx="431800" cy="366712"/>
          </a:xfrm>
          <a:prstGeom prst="rect">
            <a:avLst/>
          </a:prstGeom>
          <a:noFill/>
          <a:ln w="9525">
            <a:noFill/>
            <a:miter lim="800000"/>
            <a:headEnd/>
            <a:tailEnd/>
          </a:ln>
        </p:spPr>
        <p:txBody>
          <a:bodyPr>
            <a:spAutoFit/>
          </a:bodyPr>
          <a:lstStyle/>
          <a:p>
            <a:pPr algn="ctr">
              <a:spcBef>
                <a:spcPct val="50000"/>
              </a:spcBef>
            </a:pPr>
            <a:r>
              <a:rPr lang="zh-CN" altLang="en-US" sz="1800">
                <a:solidFill>
                  <a:schemeClr val="hlink"/>
                </a:solidFill>
                <a:sym typeface="Webdings" pitchFamily="18" charset="2"/>
              </a:rPr>
              <a:t></a:t>
            </a:r>
          </a:p>
        </p:txBody>
      </p:sp>
      <p:sp>
        <p:nvSpPr>
          <p:cNvPr id="58396" name="Text Box 35"/>
          <p:cNvSpPr txBox="1">
            <a:spLocks noChangeArrowheads="1"/>
          </p:cNvSpPr>
          <p:nvPr/>
        </p:nvSpPr>
        <p:spPr bwMode="auto">
          <a:xfrm>
            <a:off x="1042988" y="4981575"/>
            <a:ext cx="431800" cy="366713"/>
          </a:xfrm>
          <a:prstGeom prst="rect">
            <a:avLst/>
          </a:prstGeom>
          <a:noFill/>
          <a:ln w="9525">
            <a:noFill/>
            <a:miter lim="800000"/>
            <a:headEnd/>
            <a:tailEnd/>
          </a:ln>
        </p:spPr>
        <p:txBody>
          <a:bodyPr>
            <a:spAutoFit/>
          </a:bodyPr>
          <a:lstStyle/>
          <a:p>
            <a:pPr algn="ctr">
              <a:spcBef>
                <a:spcPct val="50000"/>
              </a:spcBef>
            </a:pPr>
            <a:r>
              <a:rPr lang="zh-CN" altLang="en-US" sz="1800">
                <a:solidFill>
                  <a:schemeClr val="hlink"/>
                </a:solidFill>
                <a:sym typeface="Webdings" pitchFamily="18" charset="2"/>
              </a:rPr>
              <a:t></a:t>
            </a:r>
          </a:p>
        </p:txBody>
      </p:sp>
      <p:sp>
        <p:nvSpPr>
          <p:cNvPr id="58397" name="Text Box 36"/>
          <p:cNvSpPr txBox="1">
            <a:spLocks noChangeArrowheads="1"/>
          </p:cNvSpPr>
          <p:nvPr/>
        </p:nvSpPr>
        <p:spPr bwMode="auto">
          <a:xfrm>
            <a:off x="1042988" y="5407025"/>
            <a:ext cx="431800" cy="366713"/>
          </a:xfrm>
          <a:prstGeom prst="rect">
            <a:avLst/>
          </a:prstGeom>
          <a:noFill/>
          <a:ln w="9525">
            <a:noFill/>
            <a:miter lim="800000"/>
            <a:headEnd/>
            <a:tailEnd/>
          </a:ln>
        </p:spPr>
        <p:txBody>
          <a:bodyPr>
            <a:spAutoFit/>
          </a:bodyPr>
          <a:lstStyle/>
          <a:p>
            <a:pPr algn="ctr">
              <a:spcBef>
                <a:spcPct val="50000"/>
              </a:spcBef>
            </a:pPr>
            <a:r>
              <a:rPr lang="zh-CN" altLang="en-US" sz="1800">
                <a:solidFill>
                  <a:schemeClr val="hlink"/>
                </a:solidFill>
                <a:sym typeface="Wingdings 2" pitchFamily="18" charset="2"/>
              </a:rPr>
              <a:t></a:t>
            </a:r>
          </a:p>
        </p:txBody>
      </p:sp>
      <p:sp>
        <p:nvSpPr>
          <p:cNvPr id="58398" name="Text Box 37"/>
          <p:cNvSpPr txBox="1">
            <a:spLocks noChangeArrowheads="1"/>
          </p:cNvSpPr>
          <p:nvPr/>
        </p:nvSpPr>
        <p:spPr bwMode="auto">
          <a:xfrm>
            <a:off x="0" y="2870200"/>
            <a:ext cx="900113" cy="822325"/>
          </a:xfrm>
          <a:prstGeom prst="rect">
            <a:avLst/>
          </a:prstGeom>
          <a:noFill/>
          <a:ln w="38100">
            <a:noFill/>
            <a:miter lim="800000"/>
            <a:headEnd/>
            <a:tailEnd/>
          </a:ln>
        </p:spPr>
        <p:txBody>
          <a:bodyPr>
            <a:spAutoFit/>
          </a:bodyPr>
          <a:lstStyle/>
          <a:p>
            <a:pPr algn="ctr"/>
            <a:r>
              <a:rPr lang="zh-CN" altLang="en-US" sz="2400"/>
              <a:t>分立</a:t>
            </a:r>
          </a:p>
          <a:p>
            <a:pPr algn="ctr"/>
            <a:r>
              <a:rPr lang="zh-CN" altLang="en-US" sz="2400"/>
              <a:t>元件</a:t>
            </a:r>
          </a:p>
        </p:txBody>
      </p:sp>
      <p:sp>
        <p:nvSpPr>
          <p:cNvPr id="58399" name="Text Box 38"/>
          <p:cNvSpPr txBox="1">
            <a:spLocks noChangeArrowheads="1"/>
          </p:cNvSpPr>
          <p:nvPr/>
        </p:nvSpPr>
        <p:spPr bwMode="auto">
          <a:xfrm>
            <a:off x="28575" y="5092700"/>
            <a:ext cx="900113" cy="457200"/>
          </a:xfrm>
          <a:prstGeom prst="rect">
            <a:avLst/>
          </a:prstGeom>
          <a:noFill/>
          <a:ln w="38100">
            <a:noFill/>
            <a:miter lim="800000"/>
            <a:headEnd/>
            <a:tailEnd/>
          </a:ln>
        </p:spPr>
        <p:txBody>
          <a:bodyPr>
            <a:spAutoFit/>
          </a:bodyPr>
          <a:lstStyle/>
          <a:p>
            <a:pPr algn="ctr"/>
            <a:r>
              <a:rPr lang="zh-CN" altLang="en-US" sz="2400"/>
              <a:t>运放</a:t>
            </a:r>
          </a:p>
        </p:txBody>
      </p:sp>
      <p:grpSp>
        <p:nvGrpSpPr>
          <p:cNvPr id="58400" name="Group 39"/>
          <p:cNvGrpSpPr>
            <a:grpSpLocks/>
          </p:cNvGrpSpPr>
          <p:nvPr/>
        </p:nvGrpSpPr>
        <p:grpSpPr bwMode="auto">
          <a:xfrm>
            <a:off x="5276850" y="5349875"/>
            <a:ext cx="1295400" cy="557213"/>
            <a:chOff x="4422" y="935"/>
            <a:chExt cx="816" cy="318"/>
          </a:xfrm>
        </p:grpSpPr>
        <p:sp>
          <p:nvSpPr>
            <p:cNvPr id="58421" name="Oval 40"/>
            <p:cNvSpPr>
              <a:spLocks noChangeArrowheads="1"/>
            </p:cNvSpPr>
            <p:nvPr/>
          </p:nvSpPr>
          <p:spPr bwMode="auto">
            <a:xfrm>
              <a:off x="4422" y="935"/>
              <a:ext cx="816" cy="318"/>
            </a:xfrm>
            <a:prstGeom prst="ellipse">
              <a:avLst/>
            </a:prstGeom>
            <a:noFill/>
            <a:ln w="38100">
              <a:solidFill>
                <a:schemeClr val="hlink"/>
              </a:solidFill>
              <a:miter lim="800000"/>
              <a:headEnd/>
              <a:tailEnd/>
            </a:ln>
          </p:spPr>
          <p:txBody>
            <a:bodyPr wrap="none" anchor="ctr"/>
            <a:lstStyle/>
            <a:p>
              <a:endParaRPr lang="zh-CN" altLang="en-US"/>
            </a:p>
          </p:txBody>
        </p:sp>
        <p:sp>
          <p:nvSpPr>
            <p:cNvPr id="58422" name="Text Box 41"/>
            <p:cNvSpPr txBox="1">
              <a:spLocks noChangeArrowheads="1"/>
            </p:cNvSpPr>
            <p:nvPr/>
          </p:nvSpPr>
          <p:spPr bwMode="auto">
            <a:xfrm>
              <a:off x="4580" y="950"/>
              <a:ext cx="499" cy="288"/>
            </a:xfrm>
            <a:prstGeom prst="rect">
              <a:avLst/>
            </a:prstGeom>
            <a:noFill/>
            <a:ln w="9525">
              <a:noFill/>
              <a:miter lim="800000"/>
              <a:headEnd/>
              <a:tailEnd/>
            </a:ln>
          </p:spPr>
          <p:txBody>
            <a:bodyPr>
              <a:spAutoFit/>
            </a:bodyPr>
            <a:lstStyle/>
            <a:p>
              <a:pPr algn="ctr">
                <a:spcBef>
                  <a:spcPct val="50000"/>
                </a:spcBef>
              </a:pPr>
              <a:r>
                <a:rPr lang="en-US" altLang="zh-CN" sz="2400"/>
                <a:t>1</a:t>
              </a:r>
              <a:r>
                <a:rPr lang="zh-CN" altLang="en-US" sz="2400"/>
                <a:t>题</a:t>
              </a:r>
            </a:p>
          </p:txBody>
        </p:sp>
      </p:grpSp>
      <p:grpSp>
        <p:nvGrpSpPr>
          <p:cNvPr id="58401" name="Group 42"/>
          <p:cNvGrpSpPr>
            <a:grpSpLocks/>
          </p:cNvGrpSpPr>
          <p:nvPr/>
        </p:nvGrpSpPr>
        <p:grpSpPr bwMode="auto">
          <a:xfrm>
            <a:off x="3929063" y="5853113"/>
            <a:ext cx="1295400" cy="504825"/>
            <a:chOff x="4422" y="935"/>
            <a:chExt cx="816" cy="318"/>
          </a:xfrm>
        </p:grpSpPr>
        <p:sp>
          <p:nvSpPr>
            <p:cNvPr id="58419" name="Oval 43"/>
            <p:cNvSpPr>
              <a:spLocks noChangeArrowheads="1"/>
            </p:cNvSpPr>
            <p:nvPr/>
          </p:nvSpPr>
          <p:spPr bwMode="auto">
            <a:xfrm>
              <a:off x="4422" y="935"/>
              <a:ext cx="816" cy="318"/>
            </a:xfrm>
            <a:prstGeom prst="ellipse">
              <a:avLst/>
            </a:prstGeom>
            <a:noFill/>
            <a:ln w="38100">
              <a:solidFill>
                <a:schemeClr val="hlink"/>
              </a:solidFill>
              <a:miter lim="800000"/>
              <a:headEnd/>
              <a:tailEnd/>
            </a:ln>
          </p:spPr>
          <p:txBody>
            <a:bodyPr wrap="none" anchor="ctr"/>
            <a:lstStyle/>
            <a:p>
              <a:endParaRPr lang="zh-CN" altLang="en-US"/>
            </a:p>
          </p:txBody>
        </p:sp>
        <p:sp>
          <p:nvSpPr>
            <p:cNvPr id="58420" name="Text Box 44"/>
            <p:cNvSpPr txBox="1">
              <a:spLocks noChangeArrowheads="1"/>
            </p:cNvSpPr>
            <p:nvPr/>
          </p:nvSpPr>
          <p:spPr bwMode="auto">
            <a:xfrm>
              <a:off x="4580" y="950"/>
              <a:ext cx="499" cy="288"/>
            </a:xfrm>
            <a:prstGeom prst="rect">
              <a:avLst/>
            </a:prstGeom>
            <a:noFill/>
            <a:ln w="9525">
              <a:noFill/>
              <a:miter lim="800000"/>
              <a:headEnd/>
              <a:tailEnd/>
            </a:ln>
          </p:spPr>
          <p:txBody>
            <a:bodyPr>
              <a:spAutoFit/>
            </a:bodyPr>
            <a:lstStyle/>
            <a:p>
              <a:pPr algn="ctr">
                <a:spcBef>
                  <a:spcPct val="50000"/>
                </a:spcBef>
              </a:pPr>
              <a:r>
                <a:rPr lang="en-US" altLang="zh-CN" sz="2400"/>
                <a:t>1</a:t>
              </a:r>
              <a:r>
                <a:rPr lang="zh-CN" altLang="en-US" sz="2400"/>
                <a:t>题</a:t>
              </a:r>
            </a:p>
          </p:txBody>
        </p:sp>
      </p:grpSp>
      <p:sp>
        <p:nvSpPr>
          <p:cNvPr id="58402" name="Text Box 45"/>
          <p:cNvSpPr txBox="1">
            <a:spLocks noChangeArrowheads="1"/>
          </p:cNvSpPr>
          <p:nvPr/>
        </p:nvSpPr>
        <p:spPr bwMode="auto">
          <a:xfrm>
            <a:off x="1044575" y="5924550"/>
            <a:ext cx="431800" cy="366713"/>
          </a:xfrm>
          <a:prstGeom prst="rect">
            <a:avLst/>
          </a:prstGeom>
          <a:noFill/>
          <a:ln w="9525">
            <a:noFill/>
            <a:miter lim="800000"/>
            <a:headEnd/>
            <a:tailEnd/>
          </a:ln>
        </p:spPr>
        <p:txBody>
          <a:bodyPr>
            <a:spAutoFit/>
          </a:bodyPr>
          <a:lstStyle/>
          <a:p>
            <a:pPr algn="ctr">
              <a:spcBef>
                <a:spcPct val="50000"/>
              </a:spcBef>
            </a:pPr>
            <a:r>
              <a:rPr lang="zh-CN" altLang="en-US" sz="1800">
                <a:solidFill>
                  <a:schemeClr val="hlink"/>
                </a:solidFill>
                <a:sym typeface="Wingdings 2" pitchFamily="18" charset="2"/>
              </a:rPr>
              <a:t></a:t>
            </a:r>
          </a:p>
        </p:txBody>
      </p:sp>
      <p:sp>
        <p:nvSpPr>
          <p:cNvPr id="58403" name="Text Box 46"/>
          <p:cNvSpPr txBox="1">
            <a:spLocks noChangeArrowheads="1"/>
          </p:cNvSpPr>
          <p:nvPr/>
        </p:nvSpPr>
        <p:spPr bwMode="auto">
          <a:xfrm>
            <a:off x="539750" y="115888"/>
            <a:ext cx="7127875" cy="400050"/>
          </a:xfrm>
          <a:prstGeom prst="rect">
            <a:avLst/>
          </a:prstGeom>
          <a:noFill/>
          <a:ln w="38100">
            <a:noFill/>
            <a:miter lim="800000"/>
            <a:headEnd/>
            <a:tailEnd/>
          </a:ln>
        </p:spPr>
        <p:txBody>
          <a:bodyPr>
            <a:spAutoFit/>
          </a:bodyPr>
          <a:lstStyle/>
          <a:p>
            <a:pPr>
              <a:spcBef>
                <a:spcPct val="50000"/>
              </a:spcBef>
            </a:pPr>
            <a:r>
              <a:rPr lang="zh-CN" altLang="en-US"/>
              <a:t>一般</a:t>
            </a:r>
            <a:r>
              <a:rPr lang="en-US" altLang="zh-CN"/>
              <a:t>7</a:t>
            </a:r>
            <a:r>
              <a:rPr lang="zh-CN" altLang="en-US"/>
              <a:t>～</a:t>
            </a:r>
            <a:r>
              <a:rPr lang="en-US" altLang="zh-CN"/>
              <a:t>8</a:t>
            </a:r>
            <a:r>
              <a:rPr lang="zh-CN" altLang="en-US"/>
              <a:t>大题</a:t>
            </a:r>
            <a:r>
              <a:rPr lang="en-US" altLang="zh-CN"/>
              <a:t>, </a:t>
            </a:r>
            <a:r>
              <a:rPr lang="zh-CN" altLang="en-US"/>
              <a:t>各章知识点基本覆盖</a:t>
            </a:r>
            <a:r>
              <a:rPr lang="en-US" altLang="zh-CN"/>
              <a:t>, </a:t>
            </a:r>
            <a:r>
              <a:rPr lang="zh-CN" altLang="en-US"/>
              <a:t>以</a:t>
            </a:r>
            <a:r>
              <a:rPr lang="en-US" altLang="zh-CN"/>
              <a:t>MOS</a:t>
            </a:r>
            <a:r>
              <a:rPr lang="zh-CN" altLang="en-US"/>
              <a:t>电路为主。</a:t>
            </a:r>
          </a:p>
        </p:txBody>
      </p:sp>
      <p:sp>
        <p:nvSpPr>
          <p:cNvPr id="58404" name="Text Box 47"/>
          <p:cNvSpPr txBox="1">
            <a:spLocks noChangeArrowheads="1"/>
          </p:cNvSpPr>
          <p:nvPr/>
        </p:nvSpPr>
        <p:spPr bwMode="auto">
          <a:xfrm>
            <a:off x="0" y="4413250"/>
            <a:ext cx="900113" cy="457200"/>
          </a:xfrm>
          <a:prstGeom prst="rect">
            <a:avLst/>
          </a:prstGeom>
          <a:noFill/>
          <a:ln w="38100">
            <a:noFill/>
            <a:miter lim="800000"/>
            <a:headEnd/>
            <a:tailEnd/>
          </a:ln>
        </p:spPr>
        <p:txBody>
          <a:bodyPr>
            <a:spAutoFit/>
          </a:bodyPr>
          <a:lstStyle/>
          <a:p>
            <a:pPr algn="ctr"/>
            <a:r>
              <a:rPr lang="zh-CN" altLang="en-US" sz="2400"/>
              <a:t>反馈</a:t>
            </a:r>
          </a:p>
        </p:txBody>
      </p:sp>
      <p:sp>
        <p:nvSpPr>
          <p:cNvPr id="58405" name="Text Box 48"/>
          <p:cNvSpPr txBox="1">
            <a:spLocks noChangeArrowheads="1"/>
          </p:cNvSpPr>
          <p:nvPr/>
        </p:nvSpPr>
        <p:spPr bwMode="auto">
          <a:xfrm>
            <a:off x="6572250" y="3429000"/>
            <a:ext cx="1582738" cy="400050"/>
          </a:xfrm>
          <a:prstGeom prst="rect">
            <a:avLst/>
          </a:prstGeom>
          <a:noFill/>
          <a:ln w="9525">
            <a:noFill/>
            <a:miter lim="800000"/>
            <a:headEnd/>
            <a:tailEnd/>
          </a:ln>
        </p:spPr>
        <p:txBody>
          <a:bodyPr>
            <a:spAutoFit/>
          </a:bodyPr>
          <a:lstStyle/>
          <a:p>
            <a:pPr algn="ctr">
              <a:spcBef>
                <a:spcPct val="50000"/>
              </a:spcBef>
            </a:pPr>
            <a:r>
              <a:rPr lang="zh-CN" altLang="en-US">
                <a:solidFill>
                  <a:srgbClr val="FF0000"/>
                </a:solidFill>
              </a:rPr>
              <a:t>差分必考</a:t>
            </a:r>
          </a:p>
        </p:txBody>
      </p:sp>
      <p:grpSp>
        <p:nvGrpSpPr>
          <p:cNvPr id="58406" name="Group 12"/>
          <p:cNvGrpSpPr>
            <a:grpSpLocks/>
          </p:cNvGrpSpPr>
          <p:nvPr/>
        </p:nvGrpSpPr>
        <p:grpSpPr bwMode="auto">
          <a:xfrm>
            <a:off x="7715250" y="4857750"/>
            <a:ext cx="1357313" cy="428625"/>
            <a:chOff x="4692" y="710"/>
            <a:chExt cx="450" cy="765"/>
          </a:xfrm>
        </p:grpSpPr>
        <p:sp>
          <p:nvSpPr>
            <p:cNvPr id="58417" name="Oval 13"/>
            <p:cNvSpPr>
              <a:spLocks noChangeArrowheads="1"/>
            </p:cNvSpPr>
            <p:nvPr/>
          </p:nvSpPr>
          <p:spPr bwMode="auto">
            <a:xfrm>
              <a:off x="4692" y="710"/>
              <a:ext cx="450" cy="765"/>
            </a:xfrm>
            <a:prstGeom prst="ellipse">
              <a:avLst/>
            </a:prstGeom>
            <a:solidFill>
              <a:schemeClr val="accent1"/>
            </a:solidFill>
            <a:ln w="38100">
              <a:solidFill>
                <a:schemeClr val="hlink"/>
              </a:solidFill>
              <a:miter lim="800000"/>
              <a:headEnd/>
              <a:tailEnd/>
            </a:ln>
          </p:spPr>
          <p:txBody>
            <a:bodyPr wrap="none" anchor="ctr"/>
            <a:lstStyle/>
            <a:p>
              <a:endParaRPr lang="zh-CN" altLang="en-US" sz="1800"/>
            </a:p>
          </p:txBody>
        </p:sp>
        <p:sp>
          <p:nvSpPr>
            <p:cNvPr id="58418" name="Text Box 14"/>
            <p:cNvSpPr txBox="1">
              <a:spLocks noChangeArrowheads="1"/>
            </p:cNvSpPr>
            <p:nvPr/>
          </p:nvSpPr>
          <p:spPr bwMode="auto">
            <a:xfrm>
              <a:off x="4737" y="710"/>
              <a:ext cx="382" cy="612"/>
            </a:xfrm>
            <a:prstGeom prst="rect">
              <a:avLst/>
            </a:prstGeom>
            <a:noFill/>
            <a:ln w="9525">
              <a:noFill/>
              <a:miter lim="800000"/>
              <a:headEnd/>
              <a:tailEnd/>
            </a:ln>
          </p:spPr>
          <p:txBody>
            <a:bodyPr>
              <a:spAutoFit/>
            </a:bodyPr>
            <a:lstStyle/>
            <a:p>
              <a:pPr algn="ctr">
                <a:spcBef>
                  <a:spcPct val="50000"/>
                </a:spcBef>
              </a:pPr>
              <a:r>
                <a:rPr lang="zh-CN" altLang="en-US"/>
                <a:t>设计题</a:t>
              </a:r>
            </a:p>
          </p:txBody>
        </p:sp>
      </p:grpSp>
      <p:sp>
        <p:nvSpPr>
          <p:cNvPr id="58407" name="Text Box 8"/>
          <p:cNvSpPr txBox="1">
            <a:spLocks noChangeArrowheads="1"/>
          </p:cNvSpPr>
          <p:nvPr/>
        </p:nvSpPr>
        <p:spPr bwMode="auto">
          <a:xfrm>
            <a:off x="1262063" y="2192338"/>
            <a:ext cx="3095625" cy="400050"/>
          </a:xfrm>
          <a:prstGeom prst="rect">
            <a:avLst/>
          </a:prstGeom>
          <a:noFill/>
          <a:ln w="9525">
            <a:noFill/>
            <a:miter lim="800000"/>
            <a:headEnd/>
            <a:tailEnd/>
          </a:ln>
        </p:spPr>
        <p:txBody>
          <a:bodyPr>
            <a:spAutoFit/>
          </a:bodyPr>
          <a:lstStyle/>
          <a:p>
            <a:pPr>
              <a:spcBef>
                <a:spcPct val="50000"/>
              </a:spcBef>
            </a:pPr>
            <a:r>
              <a:rPr kumimoji="0" lang="zh-CN" altLang="en-US">
                <a:solidFill>
                  <a:schemeClr val="folHlink"/>
                </a:solidFill>
              </a:rPr>
              <a:t>第</a:t>
            </a:r>
            <a:r>
              <a:rPr kumimoji="0" lang="en-US" altLang="zh-CN">
                <a:solidFill>
                  <a:schemeClr val="folHlink"/>
                </a:solidFill>
              </a:rPr>
              <a:t>6</a:t>
            </a:r>
            <a:r>
              <a:rPr kumimoji="0" lang="zh-CN" altLang="en-US">
                <a:solidFill>
                  <a:schemeClr val="folHlink"/>
                </a:solidFill>
              </a:rPr>
              <a:t>章</a:t>
            </a:r>
            <a:r>
              <a:rPr kumimoji="0" lang="en-US" altLang="zh-CN">
                <a:solidFill>
                  <a:schemeClr val="folHlink"/>
                </a:solidFill>
              </a:rPr>
              <a:t>   </a:t>
            </a:r>
            <a:r>
              <a:rPr kumimoji="0" lang="zh-CN" altLang="en-US">
                <a:solidFill>
                  <a:schemeClr val="folHlink"/>
                </a:solidFill>
              </a:rPr>
              <a:t>频率响应</a:t>
            </a:r>
            <a:endParaRPr kumimoji="0" lang="en-US" altLang="zh-CN">
              <a:solidFill>
                <a:schemeClr val="folHlink"/>
              </a:solidFill>
            </a:endParaRPr>
          </a:p>
        </p:txBody>
      </p:sp>
      <p:sp>
        <p:nvSpPr>
          <p:cNvPr id="58408" name="Text Box 38"/>
          <p:cNvSpPr txBox="1">
            <a:spLocks noChangeArrowheads="1"/>
          </p:cNvSpPr>
          <p:nvPr/>
        </p:nvSpPr>
        <p:spPr bwMode="auto">
          <a:xfrm>
            <a:off x="0" y="1835150"/>
            <a:ext cx="900113" cy="457200"/>
          </a:xfrm>
          <a:prstGeom prst="rect">
            <a:avLst/>
          </a:prstGeom>
          <a:noFill/>
          <a:ln w="38100">
            <a:noFill/>
            <a:miter lim="800000"/>
            <a:headEnd/>
            <a:tailEnd/>
          </a:ln>
        </p:spPr>
        <p:txBody>
          <a:bodyPr>
            <a:spAutoFit/>
          </a:bodyPr>
          <a:lstStyle/>
          <a:p>
            <a:pPr algn="ctr"/>
            <a:r>
              <a:rPr lang="zh-CN" altLang="en-US" sz="2400"/>
              <a:t>其他</a:t>
            </a:r>
          </a:p>
        </p:txBody>
      </p:sp>
      <p:grpSp>
        <p:nvGrpSpPr>
          <p:cNvPr id="58409" name="Group 16"/>
          <p:cNvGrpSpPr>
            <a:grpSpLocks/>
          </p:cNvGrpSpPr>
          <p:nvPr/>
        </p:nvGrpSpPr>
        <p:grpSpPr bwMode="auto">
          <a:xfrm>
            <a:off x="5072063" y="3259138"/>
            <a:ext cx="1428750" cy="438150"/>
            <a:chOff x="4422" y="935"/>
            <a:chExt cx="816" cy="318"/>
          </a:xfrm>
        </p:grpSpPr>
        <p:sp>
          <p:nvSpPr>
            <p:cNvPr id="58415" name="Oval 17"/>
            <p:cNvSpPr>
              <a:spLocks noChangeArrowheads="1"/>
            </p:cNvSpPr>
            <p:nvPr/>
          </p:nvSpPr>
          <p:spPr bwMode="auto">
            <a:xfrm>
              <a:off x="4422" y="935"/>
              <a:ext cx="816" cy="318"/>
            </a:xfrm>
            <a:prstGeom prst="ellipse">
              <a:avLst/>
            </a:prstGeom>
            <a:solidFill>
              <a:schemeClr val="accent1"/>
            </a:solidFill>
            <a:ln w="38100">
              <a:solidFill>
                <a:srgbClr val="006600"/>
              </a:solidFill>
              <a:miter lim="800000"/>
              <a:headEnd/>
              <a:tailEnd/>
            </a:ln>
          </p:spPr>
          <p:txBody>
            <a:bodyPr wrap="none" anchor="ctr"/>
            <a:lstStyle/>
            <a:p>
              <a:endParaRPr lang="zh-CN" altLang="en-US"/>
            </a:p>
          </p:txBody>
        </p:sp>
        <p:sp>
          <p:nvSpPr>
            <p:cNvPr id="58416" name="Text Box 18"/>
            <p:cNvSpPr txBox="1">
              <a:spLocks noChangeArrowheads="1"/>
            </p:cNvSpPr>
            <p:nvPr/>
          </p:nvSpPr>
          <p:spPr bwMode="auto">
            <a:xfrm>
              <a:off x="4580" y="950"/>
              <a:ext cx="552" cy="290"/>
            </a:xfrm>
            <a:prstGeom prst="rect">
              <a:avLst/>
            </a:prstGeom>
            <a:noFill/>
            <a:ln w="9525">
              <a:noFill/>
              <a:miter lim="800000"/>
              <a:headEnd/>
              <a:tailEnd/>
            </a:ln>
          </p:spPr>
          <p:txBody>
            <a:bodyPr>
              <a:spAutoFit/>
            </a:bodyPr>
            <a:lstStyle/>
            <a:p>
              <a:pPr algn="ctr">
                <a:spcBef>
                  <a:spcPct val="50000"/>
                </a:spcBef>
              </a:pPr>
              <a:r>
                <a:rPr lang="en-US" altLang="zh-CN"/>
                <a:t>1-2</a:t>
              </a:r>
              <a:r>
                <a:rPr lang="zh-CN" altLang="en-US"/>
                <a:t>题</a:t>
              </a:r>
            </a:p>
          </p:txBody>
        </p:sp>
      </p:grpSp>
      <p:sp>
        <p:nvSpPr>
          <p:cNvPr id="58410" name="Line 8"/>
          <p:cNvSpPr>
            <a:spLocks noChangeShapeType="1"/>
          </p:cNvSpPr>
          <p:nvPr/>
        </p:nvSpPr>
        <p:spPr bwMode="auto">
          <a:xfrm>
            <a:off x="142875" y="1500188"/>
            <a:ext cx="8640763" cy="0"/>
          </a:xfrm>
          <a:prstGeom prst="line">
            <a:avLst/>
          </a:prstGeom>
          <a:noFill/>
          <a:ln w="57150" cmpd="thinThick">
            <a:solidFill>
              <a:srgbClr val="CC0000"/>
            </a:solidFill>
            <a:miter lim="800000"/>
            <a:headEnd/>
            <a:tailEnd/>
          </a:ln>
        </p:spPr>
        <p:txBody>
          <a:bodyPr wrap="none"/>
          <a:lstStyle/>
          <a:p>
            <a:endParaRPr lang="zh-CN" altLang="en-US"/>
          </a:p>
        </p:txBody>
      </p:sp>
      <p:sp>
        <p:nvSpPr>
          <p:cNvPr id="58411" name="Text Box 46"/>
          <p:cNvSpPr txBox="1">
            <a:spLocks noChangeArrowheads="1"/>
          </p:cNvSpPr>
          <p:nvPr/>
        </p:nvSpPr>
        <p:spPr bwMode="auto">
          <a:xfrm>
            <a:off x="373063" y="6357938"/>
            <a:ext cx="7127875" cy="400050"/>
          </a:xfrm>
          <a:prstGeom prst="rect">
            <a:avLst/>
          </a:prstGeom>
          <a:noFill/>
          <a:ln w="38100">
            <a:noFill/>
            <a:miter lim="800000"/>
            <a:headEnd/>
            <a:tailEnd/>
          </a:ln>
        </p:spPr>
        <p:txBody>
          <a:bodyPr>
            <a:spAutoFit/>
          </a:bodyPr>
          <a:lstStyle/>
          <a:p>
            <a:pPr>
              <a:spcBef>
                <a:spcPct val="50000"/>
              </a:spcBef>
            </a:pPr>
            <a:r>
              <a:rPr lang="zh-CN" altLang="en-US"/>
              <a:t>红圈绿底：重点章必有</a:t>
            </a:r>
            <a:r>
              <a:rPr lang="en-US" altLang="zh-CN"/>
              <a:t>1</a:t>
            </a:r>
            <a:r>
              <a:rPr lang="zh-CN" altLang="en-US"/>
              <a:t>题；红圈：必有</a:t>
            </a:r>
            <a:r>
              <a:rPr lang="en-US" altLang="zh-CN"/>
              <a:t>1</a:t>
            </a:r>
            <a:r>
              <a:rPr lang="zh-CN" altLang="en-US"/>
              <a:t>题；</a:t>
            </a:r>
          </a:p>
        </p:txBody>
      </p:sp>
      <p:grpSp>
        <p:nvGrpSpPr>
          <p:cNvPr id="58412" name="Group 10"/>
          <p:cNvGrpSpPr>
            <a:grpSpLocks/>
          </p:cNvGrpSpPr>
          <p:nvPr/>
        </p:nvGrpSpPr>
        <p:grpSpPr bwMode="auto">
          <a:xfrm>
            <a:off x="3929063" y="3929063"/>
            <a:ext cx="1428750" cy="433387"/>
            <a:chOff x="4422" y="935"/>
            <a:chExt cx="816" cy="318"/>
          </a:xfrm>
        </p:grpSpPr>
        <p:sp>
          <p:nvSpPr>
            <p:cNvPr id="58413" name="Oval 11"/>
            <p:cNvSpPr>
              <a:spLocks noChangeArrowheads="1"/>
            </p:cNvSpPr>
            <p:nvPr/>
          </p:nvSpPr>
          <p:spPr bwMode="auto">
            <a:xfrm>
              <a:off x="4422" y="935"/>
              <a:ext cx="816" cy="318"/>
            </a:xfrm>
            <a:prstGeom prst="ellipse">
              <a:avLst/>
            </a:prstGeom>
            <a:solidFill>
              <a:schemeClr val="accent1"/>
            </a:solidFill>
            <a:ln w="38100">
              <a:solidFill>
                <a:srgbClr val="006600"/>
              </a:solidFill>
              <a:miter lim="800000"/>
              <a:headEnd/>
              <a:tailEnd/>
            </a:ln>
          </p:spPr>
          <p:txBody>
            <a:bodyPr wrap="none" anchor="ctr"/>
            <a:lstStyle/>
            <a:p>
              <a:endParaRPr lang="zh-CN" altLang="en-US" sz="1800"/>
            </a:p>
          </p:txBody>
        </p:sp>
        <p:sp>
          <p:nvSpPr>
            <p:cNvPr id="58414" name="Text Box 12"/>
            <p:cNvSpPr txBox="1">
              <a:spLocks noChangeArrowheads="1"/>
            </p:cNvSpPr>
            <p:nvPr/>
          </p:nvSpPr>
          <p:spPr bwMode="auto">
            <a:xfrm>
              <a:off x="4580" y="950"/>
              <a:ext cx="499" cy="252"/>
            </a:xfrm>
            <a:prstGeom prst="rect">
              <a:avLst/>
            </a:prstGeom>
            <a:noFill/>
            <a:ln w="9525">
              <a:noFill/>
              <a:miter lim="800000"/>
              <a:headEnd/>
              <a:tailEnd/>
            </a:ln>
          </p:spPr>
          <p:txBody>
            <a:bodyPr>
              <a:spAutoFit/>
            </a:bodyPr>
            <a:lstStyle/>
            <a:p>
              <a:pPr algn="ctr">
                <a:spcBef>
                  <a:spcPct val="50000"/>
                </a:spcBef>
              </a:pPr>
              <a:r>
                <a:rPr lang="en-US" altLang="zh-CN"/>
                <a:t>0.5</a:t>
              </a:r>
              <a:r>
                <a:rPr lang="zh-CN" altLang="en-US"/>
                <a:t>题</a:t>
              </a:r>
            </a:p>
          </p:txBody>
        </p:sp>
      </p:grpSp>
    </p:spTree>
  </p:cSld>
  <p:clrMapOvr>
    <a:masterClrMapping/>
  </p:clrMapOvr>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9394" name="灯片编号占位符 5"/>
          <p:cNvSpPr>
            <a:spLocks noGrp="1"/>
          </p:cNvSpPr>
          <p:nvPr>
            <p:ph type="sldNum" sz="quarter" idx="12"/>
          </p:nvPr>
        </p:nvSpPr>
        <p:spPr>
          <a:noFill/>
        </p:spPr>
        <p:txBody>
          <a:bodyPr/>
          <a:lstStyle/>
          <a:p>
            <a:fld id="{773A027E-F025-424E-8DC7-B67D8BA77329}" type="slidenum">
              <a:rPr lang="zh-CN" altLang="en-US" smtClean="0"/>
              <a:pPr/>
              <a:t>46</a:t>
            </a:fld>
            <a:endParaRPr lang="en-US" altLang="zh-CN" smtClean="0"/>
          </a:p>
        </p:txBody>
      </p:sp>
      <p:sp>
        <p:nvSpPr>
          <p:cNvPr id="59395" name="Rectangle 2"/>
          <p:cNvSpPr>
            <a:spLocks noGrp="1" noChangeArrowheads="1"/>
          </p:cNvSpPr>
          <p:nvPr>
            <p:ph type="title"/>
          </p:nvPr>
        </p:nvSpPr>
        <p:spPr>
          <a:xfrm>
            <a:off x="971550" y="477838"/>
            <a:ext cx="5184775" cy="719137"/>
          </a:xfrm>
          <a:noFill/>
        </p:spPr>
        <p:txBody>
          <a:bodyPr/>
          <a:lstStyle/>
          <a:p>
            <a:pPr eaLnBrk="1" hangingPunct="1"/>
            <a:r>
              <a:rPr lang="zh-CN" altLang="en-US" sz="4000" smtClean="0">
                <a:solidFill>
                  <a:schemeClr val="hlink"/>
                </a:solidFill>
                <a:ea typeface="隶书" pitchFamily="49" charset="-122"/>
              </a:rPr>
              <a:t>一、考试范围</a:t>
            </a:r>
          </a:p>
        </p:txBody>
      </p:sp>
      <p:sp>
        <p:nvSpPr>
          <p:cNvPr id="309251" name="Line 3"/>
          <p:cNvSpPr>
            <a:spLocks noChangeShapeType="1"/>
          </p:cNvSpPr>
          <p:nvPr/>
        </p:nvSpPr>
        <p:spPr bwMode="auto">
          <a:xfrm flipV="1">
            <a:off x="5076825" y="2349500"/>
            <a:ext cx="2519363" cy="574675"/>
          </a:xfrm>
          <a:prstGeom prst="line">
            <a:avLst/>
          </a:prstGeom>
          <a:noFill/>
          <a:ln w="38100">
            <a:solidFill>
              <a:schemeClr val="hlink"/>
            </a:solidFill>
            <a:miter lim="800000"/>
            <a:headEnd/>
            <a:tailEnd type="triangle" w="med" len="lg"/>
          </a:ln>
        </p:spPr>
        <p:txBody>
          <a:bodyPr wrap="none"/>
          <a:lstStyle/>
          <a:p>
            <a:endParaRPr lang="zh-CN" altLang="en-US"/>
          </a:p>
        </p:txBody>
      </p:sp>
      <p:sp>
        <p:nvSpPr>
          <p:cNvPr id="309252" name="AutoShape 4"/>
          <p:cNvSpPr>
            <a:spLocks/>
          </p:cNvSpPr>
          <p:nvPr/>
        </p:nvSpPr>
        <p:spPr bwMode="auto">
          <a:xfrm>
            <a:off x="7092950" y="2781300"/>
            <a:ext cx="142875" cy="647700"/>
          </a:xfrm>
          <a:prstGeom prst="rightBrace">
            <a:avLst>
              <a:gd name="adj1" fmla="val 37778"/>
              <a:gd name="adj2" fmla="val 50102"/>
            </a:avLst>
          </a:prstGeom>
          <a:noFill/>
          <a:ln w="38100">
            <a:solidFill>
              <a:srgbClr val="006600"/>
            </a:solidFill>
            <a:miter lim="800000"/>
            <a:headEnd/>
            <a:tailEnd/>
          </a:ln>
        </p:spPr>
        <p:txBody>
          <a:bodyPr wrap="none" anchor="ctr"/>
          <a:lstStyle/>
          <a:p>
            <a:endParaRPr lang="zh-CN" altLang="en-US"/>
          </a:p>
        </p:txBody>
      </p:sp>
      <p:sp>
        <p:nvSpPr>
          <p:cNvPr id="309253" name="Text Box 5"/>
          <p:cNvSpPr txBox="1">
            <a:spLocks noChangeArrowheads="1"/>
          </p:cNvSpPr>
          <p:nvPr/>
        </p:nvSpPr>
        <p:spPr bwMode="auto">
          <a:xfrm>
            <a:off x="7308850" y="2900363"/>
            <a:ext cx="863600" cy="457200"/>
          </a:xfrm>
          <a:prstGeom prst="rect">
            <a:avLst/>
          </a:prstGeom>
          <a:noFill/>
          <a:ln w="9525">
            <a:noFill/>
            <a:miter lim="800000"/>
            <a:headEnd/>
            <a:tailEnd/>
          </a:ln>
        </p:spPr>
        <p:txBody>
          <a:bodyPr>
            <a:spAutoFit/>
          </a:bodyPr>
          <a:lstStyle/>
          <a:p>
            <a:pPr algn="ctr">
              <a:spcBef>
                <a:spcPct val="50000"/>
              </a:spcBef>
            </a:pPr>
            <a:r>
              <a:rPr lang="en-US" altLang="zh-CN" sz="2400"/>
              <a:t>1</a:t>
            </a:r>
            <a:r>
              <a:rPr lang="zh-CN" altLang="en-US" sz="2400"/>
              <a:t>题</a:t>
            </a:r>
          </a:p>
        </p:txBody>
      </p:sp>
      <p:sp>
        <p:nvSpPr>
          <p:cNvPr id="309254" name="Line 6"/>
          <p:cNvSpPr>
            <a:spLocks noChangeShapeType="1"/>
          </p:cNvSpPr>
          <p:nvPr/>
        </p:nvSpPr>
        <p:spPr bwMode="auto">
          <a:xfrm>
            <a:off x="4572000" y="4795838"/>
            <a:ext cx="1512888" cy="1587"/>
          </a:xfrm>
          <a:prstGeom prst="line">
            <a:avLst/>
          </a:prstGeom>
          <a:noFill/>
          <a:ln w="38100">
            <a:solidFill>
              <a:schemeClr val="hlink"/>
            </a:solidFill>
            <a:miter lim="800000"/>
            <a:headEnd/>
            <a:tailEnd type="triangle" w="med" len="lg"/>
          </a:ln>
        </p:spPr>
        <p:txBody>
          <a:bodyPr wrap="none"/>
          <a:lstStyle/>
          <a:p>
            <a:endParaRPr lang="zh-CN" altLang="en-US"/>
          </a:p>
        </p:txBody>
      </p:sp>
      <p:sp>
        <p:nvSpPr>
          <p:cNvPr id="309255" name="Text Box 7"/>
          <p:cNvSpPr txBox="1">
            <a:spLocks noChangeArrowheads="1"/>
          </p:cNvSpPr>
          <p:nvPr/>
        </p:nvSpPr>
        <p:spPr bwMode="auto">
          <a:xfrm>
            <a:off x="5292725" y="692150"/>
            <a:ext cx="3167063" cy="495300"/>
          </a:xfrm>
          <a:prstGeom prst="rect">
            <a:avLst/>
          </a:prstGeom>
          <a:noFill/>
          <a:ln w="38100">
            <a:solidFill>
              <a:srgbClr val="006600"/>
            </a:solidFill>
            <a:miter lim="800000"/>
            <a:headEnd/>
            <a:tailEnd/>
          </a:ln>
        </p:spPr>
        <p:txBody>
          <a:bodyPr>
            <a:spAutoFit/>
          </a:bodyPr>
          <a:lstStyle/>
          <a:p>
            <a:pPr algn="ctr">
              <a:spcBef>
                <a:spcPct val="50000"/>
              </a:spcBef>
            </a:pPr>
            <a:r>
              <a:rPr lang="zh-CN" altLang="en-US" sz="2400">
                <a:solidFill>
                  <a:schemeClr val="hlink"/>
                </a:solidFill>
              </a:rPr>
              <a:t>？</a:t>
            </a:r>
            <a:r>
              <a:rPr lang="en-US" altLang="zh-CN" sz="2400"/>
              <a:t>1</a:t>
            </a:r>
            <a:r>
              <a:rPr lang="zh-CN" altLang="en-US" sz="2400"/>
              <a:t>题：选择、填空</a:t>
            </a:r>
          </a:p>
        </p:txBody>
      </p:sp>
      <p:sp>
        <p:nvSpPr>
          <p:cNvPr id="59401" name="Line 8"/>
          <p:cNvSpPr>
            <a:spLocks noChangeShapeType="1"/>
          </p:cNvSpPr>
          <p:nvPr/>
        </p:nvSpPr>
        <p:spPr bwMode="auto">
          <a:xfrm>
            <a:off x="252413" y="2217738"/>
            <a:ext cx="8640762" cy="0"/>
          </a:xfrm>
          <a:prstGeom prst="line">
            <a:avLst/>
          </a:prstGeom>
          <a:noFill/>
          <a:ln w="57150" cmpd="thinThick">
            <a:solidFill>
              <a:srgbClr val="CC0000"/>
            </a:solidFill>
            <a:miter lim="800000"/>
            <a:headEnd/>
            <a:tailEnd/>
          </a:ln>
        </p:spPr>
        <p:txBody>
          <a:bodyPr wrap="none"/>
          <a:lstStyle/>
          <a:p>
            <a:endParaRPr lang="zh-CN" altLang="en-US"/>
          </a:p>
        </p:txBody>
      </p:sp>
      <p:sp>
        <p:nvSpPr>
          <p:cNvPr id="59402" name="Line 9"/>
          <p:cNvSpPr>
            <a:spLocks noChangeShapeType="1"/>
          </p:cNvSpPr>
          <p:nvPr/>
        </p:nvSpPr>
        <p:spPr bwMode="auto">
          <a:xfrm>
            <a:off x="252413" y="4154488"/>
            <a:ext cx="8640762" cy="0"/>
          </a:xfrm>
          <a:prstGeom prst="line">
            <a:avLst/>
          </a:prstGeom>
          <a:noFill/>
          <a:ln w="57150" cmpd="thinThick">
            <a:solidFill>
              <a:srgbClr val="CC0000"/>
            </a:solidFill>
            <a:miter lim="800000"/>
            <a:headEnd/>
            <a:tailEnd/>
          </a:ln>
        </p:spPr>
        <p:txBody>
          <a:bodyPr wrap="none"/>
          <a:lstStyle/>
          <a:p>
            <a:endParaRPr lang="zh-CN" altLang="en-US"/>
          </a:p>
        </p:txBody>
      </p:sp>
      <p:sp>
        <p:nvSpPr>
          <p:cNvPr id="59403" name="Line 10"/>
          <p:cNvSpPr>
            <a:spLocks noChangeShapeType="1"/>
          </p:cNvSpPr>
          <p:nvPr/>
        </p:nvSpPr>
        <p:spPr bwMode="auto">
          <a:xfrm>
            <a:off x="252413" y="4648200"/>
            <a:ext cx="8640762" cy="0"/>
          </a:xfrm>
          <a:prstGeom prst="line">
            <a:avLst/>
          </a:prstGeom>
          <a:noFill/>
          <a:ln w="57150" cmpd="thinThick">
            <a:solidFill>
              <a:srgbClr val="CC0000"/>
            </a:solidFill>
            <a:miter lim="800000"/>
            <a:headEnd/>
            <a:tailEnd/>
          </a:ln>
        </p:spPr>
        <p:txBody>
          <a:bodyPr wrap="none"/>
          <a:lstStyle/>
          <a:p>
            <a:endParaRPr lang="zh-CN" altLang="en-US"/>
          </a:p>
        </p:txBody>
      </p:sp>
      <p:sp>
        <p:nvSpPr>
          <p:cNvPr id="59404" name="Line 11"/>
          <p:cNvSpPr>
            <a:spLocks noChangeShapeType="1"/>
          </p:cNvSpPr>
          <p:nvPr/>
        </p:nvSpPr>
        <p:spPr bwMode="auto">
          <a:xfrm>
            <a:off x="252413" y="5616575"/>
            <a:ext cx="8640762" cy="0"/>
          </a:xfrm>
          <a:prstGeom prst="line">
            <a:avLst/>
          </a:prstGeom>
          <a:noFill/>
          <a:ln w="76200" cmpd="tri">
            <a:solidFill>
              <a:srgbClr val="CC0000"/>
            </a:solidFill>
            <a:miter lim="800000"/>
            <a:headEnd/>
            <a:tailEnd/>
          </a:ln>
        </p:spPr>
        <p:txBody>
          <a:bodyPr wrap="none"/>
          <a:lstStyle/>
          <a:p>
            <a:endParaRPr lang="zh-CN" altLang="en-US"/>
          </a:p>
        </p:txBody>
      </p:sp>
      <p:grpSp>
        <p:nvGrpSpPr>
          <p:cNvPr id="2" name="Group 12"/>
          <p:cNvGrpSpPr>
            <a:grpSpLocks/>
          </p:cNvGrpSpPr>
          <p:nvPr/>
        </p:nvGrpSpPr>
        <p:grpSpPr bwMode="auto">
          <a:xfrm>
            <a:off x="6084888" y="4581525"/>
            <a:ext cx="1295400" cy="504825"/>
            <a:chOff x="4422" y="935"/>
            <a:chExt cx="816" cy="318"/>
          </a:xfrm>
        </p:grpSpPr>
        <p:sp>
          <p:nvSpPr>
            <p:cNvPr id="59440" name="Oval 13"/>
            <p:cNvSpPr>
              <a:spLocks noChangeArrowheads="1"/>
            </p:cNvSpPr>
            <p:nvPr/>
          </p:nvSpPr>
          <p:spPr bwMode="auto">
            <a:xfrm>
              <a:off x="4422" y="935"/>
              <a:ext cx="816" cy="318"/>
            </a:xfrm>
            <a:prstGeom prst="ellipse">
              <a:avLst/>
            </a:prstGeom>
            <a:solidFill>
              <a:schemeClr val="accent1"/>
            </a:solidFill>
            <a:ln w="38100">
              <a:solidFill>
                <a:schemeClr val="hlink"/>
              </a:solidFill>
              <a:miter lim="800000"/>
              <a:headEnd/>
              <a:tailEnd/>
            </a:ln>
          </p:spPr>
          <p:txBody>
            <a:bodyPr wrap="none" anchor="ctr"/>
            <a:lstStyle/>
            <a:p>
              <a:endParaRPr lang="zh-CN" altLang="en-US"/>
            </a:p>
          </p:txBody>
        </p:sp>
        <p:sp>
          <p:nvSpPr>
            <p:cNvPr id="59441" name="Text Box 14"/>
            <p:cNvSpPr txBox="1">
              <a:spLocks noChangeArrowheads="1"/>
            </p:cNvSpPr>
            <p:nvPr/>
          </p:nvSpPr>
          <p:spPr bwMode="auto">
            <a:xfrm>
              <a:off x="4580" y="950"/>
              <a:ext cx="499" cy="288"/>
            </a:xfrm>
            <a:prstGeom prst="rect">
              <a:avLst/>
            </a:prstGeom>
            <a:noFill/>
            <a:ln w="9525">
              <a:noFill/>
              <a:miter lim="800000"/>
              <a:headEnd/>
              <a:tailEnd/>
            </a:ln>
          </p:spPr>
          <p:txBody>
            <a:bodyPr>
              <a:spAutoFit/>
            </a:bodyPr>
            <a:lstStyle/>
            <a:p>
              <a:pPr algn="ctr">
                <a:spcBef>
                  <a:spcPct val="50000"/>
                </a:spcBef>
              </a:pPr>
              <a:r>
                <a:rPr lang="en-US" altLang="zh-CN" sz="2400"/>
                <a:t>1</a:t>
              </a:r>
              <a:r>
                <a:rPr lang="zh-CN" altLang="en-US" sz="2400"/>
                <a:t>题</a:t>
              </a:r>
            </a:p>
          </p:txBody>
        </p:sp>
      </p:grpSp>
      <p:grpSp>
        <p:nvGrpSpPr>
          <p:cNvPr id="3" name="Group 15"/>
          <p:cNvGrpSpPr>
            <a:grpSpLocks/>
          </p:cNvGrpSpPr>
          <p:nvPr/>
        </p:nvGrpSpPr>
        <p:grpSpPr bwMode="auto">
          <a:xfrm>
            <a:off x="7596188" y="2060575"/>
            <a:ext cx="1295400" cy="504825"/>
            <a:chOff x="4422" y="935"/>
            <a:chExt cx="816" cy="318"/>
          </a:xfrm>
        </p:grpSpPr>
        <p:sp>
          <p:nvSpPr>
            <p:cNvPr id="59438" name="Oval 16"/>
            <p:cNvSpPr>
              <a:spLocks noChangeArrowheads="1"/>
            </p:cNvSpPr>
            <p:nvPr/>
          </p:nvSpPr>
          <p:spPr bwMode="auto">
            <a:xfrm>
              <a:off x="4422" y="935"/>
              <a:ext cx="816" cy="318"/>
            </a:xfrm>
            <a:prstGeom prst="ellipse">
              <a:avLst/>
            </a:prstGeom>
            <a:solidFill>
              <a:schemeClr val="accent1"/>
            </a:solidFill>
            <a:ln w="38100">
              <a:solidFill>
                <a:schemeClr val="hlink"/>
              </a:solidFill>
              <a:miter lim="800000"/>
              <a:headEnd/>
              <a:tailEnd/>
            </a:ln>
          </p:spPr>
          <p:txBody>
            <a:bodyPr wrap="none" anchor="ctr"/>
            <a:lstStyle/>
            <a:p>
              <a:endParaRPr lang="zh-CN" altLang="en-US"/>
            </a:p>
          </p:txBody>
        </p:sp>
        <p:sp>
          <p:nvSpPr>
            <p:cNvPr id="59439" name="Text Box 17"/>
            <p:cNvSpPr txBox="1">
              <a:spLocks noChangeArrowheads="1"/>
            </p:cNvSpPr>
            <p:nvPr/>
          </p:nvSpPr>
          <p:spPr bwMode="auto">
            <a:xfrm>
              <a:off x="4580" y="950"/>
              <a:ext cx="499" cy="288"/>
            </a:xfrm>
            <a:prstGeom prst="rect">
              <a:avLst/>
            </a:prstGeom>
            <a:noFill/>
            <a:ln w="9525">
              <a:noFill/>
              <a:miter lim="800000"/>
              <a:headEnd/>
              <a:tailEnd/>
            </a:ln>
          </p:spPr>
          <p:txBody>
            <a:bodyPr>
              <a:spAutoFit/>
            </a:bodyPr>
            <a:lstStyle/>
            <a:p>
              <a:pPr algn="ctr">
                <a:spcBef>
                  <a:spcPct val="50000"/>
                </a:spcBef>
              </a:pPr>
              <a:r>
                <a:rPr lang="en-US" altLang="zh-CN" sz="2400"/>
                <a:t>1</a:t>
              </a:r>
              <a:r>
                <a:rPr lang="zh-CN" altLang="en-US" sz="2400"/>
                <a:t>题</a:t>
              </a:r>
            </a:p>
          </p:txBody>
        </p:sp>
      </p:grpSp>
      <p:grpSp>
        <p:nvGrpSpPr>
          <p:cNvPr id="4" name="Group 18"/>
          <p:cNvGrpSpPr>
            <a:grpSpLocks/>
          </p:cNvGrpSpPr>
          <p:nvPr/>
        </p:nvGrpSpPr>
        <p:grpSpPr bwMode="auto">
          <a:xfrm>
            <a:off x="4787900" y="4148138"/>
            <a:ext cx="1295400" cy="504825"/>
            <a:chOff x="4422" y="935"/>
            <a:chExt cx="816" cy="318"/>
          </a:xfrm>
        </p:grpSpPr>
        <p:sp>
          <p:nvSpPr>
            <p:cNvPr id="59436" name="Oval 19"/>
            <p:cNvSpPr>
              <a:spLocks noChangeArrowheads="1"/>
            </p:cNvSpPr>
            <p:nvPr/>
          </p:nvSpPr>
          <p:spPr bwMode="auto">
            <a:xfrm>
              <a:off x="4422" y="935"/>
              <a:ext cx="816" cy="318"/>
            </a:xfrm>
            <a:prstGeom prst="ellipse">
              <a:avLst/>
            </a:prstGeom>
            <a:solidFill>
              <a:schemeClr val="accent1"/>
            </a:solidFill>
            <a:ln w="38100">
              <a:solidFill>
                <a:schemeClr val="hlink"/>
              </a:solidFill>
              <a:miter lim="800000"/>
              <a:headEnd/>
              <a:tailEnd/>
            </a:ln>
          </p:spPr>
          <p:txBody>
            <a:bodyPr wrap="none" anchor="ctr"/>
            <a:lstStyle/>
            <a:p>
              <a:endParaRPr lang="zh-CN" altLang="en-US"/>
            </a:p>
          </p:txBody>
        </p:sp>
        <p:sp>
          <p:nvSpPr>
            <p:cNvPr id="59437" name="Text Box 20"/>
            <p:cNvSpPr txBox="1">
              <a:spLocks noChangeArrowheads="1"/>
            </p:cNvSpPr>
            <p:nvPr/>
          </p:nvSpPr>
          <p:spPr bwMode="auto">
            <a:xfrm>
              <a:off x="4580" y="950"/>
              <a:ext cx="499" cy="288"/>
            </a:xfrm>
            <a:prstGeom prst="rect">
              <a:avLst/>
            </a:prstGeom>
            <a:noFill/>
            <a:ln w="9525">
              <a:noFill/>
              <a:miter lim="800000"/>
              <a:headEnd/>
              <a:tailEnd/>
            </a:ln>
          </p:spPr>
          <p:txBody>
            <a:bodyPr>
              <a:spAutoFit/>
            </a:bodyPr>
            <a:lstStyle/>
            <a:p>
              <a:pPr algn="ctr">
                <a:spcBef>
                  <a:spcPct val="50000"/>
                </a:spcBef>
              </a:pPr>
              <a:r>
                <a:rPr lang="en-US" altLang="zh-CN" sz="2400"/>
                <a:t>1</a:t>
              </a:r>
              <a:r>
                <a:rPr lang="zh-CN" altLang="en-US" sz="2400"/>
                <a:t>题</a:t>
              </a:r>
            </a:p>
          </p:txBody>
        </p:sp>
      </p:grpSp>
      <p:sp>
        <p:nvSpPr>
          <p:cNvPr id="309269" name="Text Box 21"/>
          <p:cNvSpPr txBox="1">
            <a:spLocks noChangeArrowheads="1"/>
          </p:cNvSpPr>
          <p:nvPr/>
        </p:nvSpPr>
        <p:spPr bwMode="auto">
          <a:xfrm>
            <a:off x="1331913" y="6165850"/>
            <a:ext cx="3168650" cy="495300"/>
          </a:xfrm>
          <a:prstGeom prst="rect">
            <a:avLst/>
          </a:prstGeom>
          <a:noFill/>
          <a:ln w="38100">
            <a:solidFill>
              <a:srgbClr val="006600"/>
            </a:solidFill>
            <a:miter lim="800000"/>
            <a:headEnd/>
            <a:tailEnd/>
          </a:ln>
        </p:spPr>
        <p:txBody>
          <a:bodyPr>
            <a:spAutoFit/>
          </a:bodyPr>
          <a:lstStyle/>
          <a:p>
            <a:pPr algn="ctr">
              <a:spcBef>
                <a:spcPct val="50000"/>
              </a:spcBef>
            </a:pPr>
            <a:r>
              <a:rPr lang="en-US" altLang="zh-CN" sz="2400"/>
              <a:t>1</a:t>
            </a:r>
            <a:r>
              <a:rPr lang="zh-CN" altLang="en-US" sz="2400"/>
              <a:t>～</a:t>
            </a:r>
            <a:r>
              <a:rPr lang="en-US" altLang="zh-CN" sz="2400"/>
              <a:t>2</a:t>
            </a:r>
            <a:r>
              <a:rPr lang="zh-CN" altLang="en-US" sz="2400"/>
              <a:t>题：综合题</a:t>
            </a:r>
          </a:p>
        </p:txBody>
      </p:sp>
      <p:sp>
        <p:nvSpPr>
          <p:cNvPr id="59409" name="Text Box 22"/>
          <p:cNvSpPr txBox="1">
            <a:spLocks noChangeArrowheads="1"/>
          </p:cNvSpPr>
          <p:nvPr/>
        </p:nvSpPr>
        <p:spPr bwMode="auto">
          <a:xfrm>
            <a:off x="1258888" y="1743075"/>
            <a:ext cx="6013450" cy="457200"/>
          </a:xfrm>
          <a:prstGeom prst="rect">
            <a:avLst/>
          </a:prstGeom>
          <a:noFill/>
          <a:ln w="9525">
            <a:noFill/>
            <a:miter lim="800000"/>
            <a:headEnd/>
            <a:tailEnd/>
          </a:ln>
        </p:spPr>
        <p:txBody>
          <a:bodyPr>
            <a:spAutoFit/>
          </a:bodyPr>
          <a:lstStyle/>
          <a:p>
            <a:pPr>
              <a:spcBef>
                <a:spcPct val="50000"/>
              </a:spcBef>
            </a:pPr>
            <a:r>
              <a:rPr kumimoji="0" lang="zh-CN" altLang="en-US" sz="2400">
                <a:solidFill>
                  <a:schemeClr val="folHlink"/>
                </a:solidFill>
              </a:rPr>
              <a:t>第</a:t>
            </a:r>
            <a:r>
              <a:rPr kumimoji="0" lang="en-US" altLang="zh-CN" sz="2400">
                <a:solidFill>
                  <a:schemeClr val="folHlink"/>
                </a:solidFill>
              </a:rPr>
              <a:t>3</a:t>
            </a:r>
            <a:r>
              <a:rPr kumimoji="0" lang="zh-CN" altLang="en-US" sz="2400">
                <a:solidFill>
                  <a:schemeClr val="folHlink"/>
                </a:solidFill>
              </a:rPr>
              <a:t>章    二极管及其应用电路</a:t>
            </a:r>
          </a:p>
        </p:txBody>
      </p:sp>
      <p:sp>
        <p:nvSpPr>
          <p:cNvPr id="59410" name="Text Box 23"/>
          <p:cNvSpPr txBox="1">
            <a:spLocks noChangeArrowheads="1"/>
          </p:cNvSpPr>
          <p:nvPr/>
        </p:nvSpPr>
        <p:spPr bwMode="auto">
          <a:xfrm>
            <a:off x="1258888" y="2236788"/>
            <a:ext cx="6013450" cy="457200"/>
          </a:xfrm>
          <a:prstGeom prst="rect">
            <a:avLst/>
          </a:prstGeom>
          <a:noFill/>
          <a:ln w="9525">
            <a:noFill/>
            <a:miter lim="800000"/>
            <a:headEnd/>
            <a:tailEnd/>
          </a:ln>
        </p:spPr>
        <p:txBody>
          <a:bodyPr>
            <a:spAutoFit/>
          </a:bodyPr>
          <a:lstStyle/>
          <a:p>
            <a:pPr>
              <a:spcBef>
                <a:spcPct val="50000"/>
              </a:spcBef>
            </a:pPr>
            <a:r>
              <a:rPr kumimoji="0" lang="zh-CN" altLang="en-US" sz="2400">
                <a:solidFill>
                  <a:schemeClr val="folHlink"/>
                </a:solidFill>
              </a:rPr>
              <a:t>第</a:t>
            </a:r>
            <a:r>
              <a:rPr kumimoji="0" lang="en-US" altLang="zh-CN" sz="2400">
                <a:solidFill>
                  <a:schemeClr val="folHlink"/>
                </a:solidFill>
              </a:rPr>
              <a:t>5</a:t>
            </a:r>
            <a:r>
              <a:rPr kumimoji="0" lang="zh-CN" altLang="en-US" sz="2400">
                <a:solidFill>
                  <a:schemeClr val="folHlink"/>
                </a:solidFill>
              </a:rPr>
              <a:t>章    双极结型三极管及放大电路基础</a:t>
            </a:r>
          </a:p>
        </p:txBody>
      </p:sp>
      <p:sp>
        <p:nvSpPr>
          <p:cNvPr id="59411" name="Text Box 24"/>
          <p:cNvSpPr txBox="1">
            <a:spLocks noChangeArrowheads="1"/>
          </p:cNvSpPr>
          <p:nvPr/>
        </p:nvSpPr>
        <p:spPr bwMode="auto">
          <a:xfrm>
            <a:off x="1258888" y="3186113"/>
            <a:ext cx="5329237" cy="457200"/>
          </a:xfrm>
          <a:prstGeom prst="rect">
            <a:avLst/>
          </a:prstGeom>
          <a:noFill/>
          <a:ln w="9525" algn="ctr">
            <a:noFill/>
            <a:miter lim="800000"/>
            <a:headEnd/>
            <a:tailEnd/>
          </a:ln>
        </p:spPr>
        <p:txBody>
          <a:bodyPr>
            <a:spAutoFit/>
          </a:bodyPr>
          <a:lstStyle/>
          <a:p>
            <a:pPr>
              <a:spcBef>
                <a:spcPct val="50000"/>
              </a:spcBef>
            </a:pPr>
            <a:r>
              <a:rPr kumimoji="0" lang="zh-CN" altLang="en-US" sz="2400">
                <a:solidFill>
                  <a:schemeClr val="folHlink"/>
                </a:solidFill>
              </a:rPr>
              <a:t>第</a:t>
            </a:r>
            <a:r>
              <a:rPr kumimoji="0" lang="en-US" altLang="zh-CN" sz="2400">
                <a:solidFill>
                  <a:schemeClr val="folHlink"/>
                </a:solidFill>
              </a:rPr>
              <a:t>7</a:t>
            </a:r>
            <a:r>
              <a:rPr kumimoji="0" lang="zh-CN" altLang="en-US" sz="2400">
                <a:solidFill>
                  <a:schemeClr val="folHlink"/>
                </a:solidFill>
              </a:rPr>
              <a:t>章    模拟集成电路</a:t>
            </a:r>
          </a:p>
        </p:txBody>
      </p:sp>
      <p:sp>
        <p:nvSpPr>
          <p:cNvPr id="59412" name="Text Box 25"/>
          <p:cNvSpPr txBox="1">
            <a:spLocks noChangeArrowheads="1"/>
          </p:cNvSpPr>
          <p:nvPr/>
        </p:nvSpPr>
        <p:spPr bwMode="auto">
          <a:xfrm>
            <a:off x="1258888" y="2711450"/>
            <a:ext cx="5329237" cy="457200"/>
          </a:xfrm>
          <a:prstGeom prst="rect">
            <a:avLst/>
          </a:prstGeom>
          <a:noFill/>
          <a:ln w="9525" algn="ctr">
            <a:noFill/>
            <a:miter lim="800000"/>
            <a:headEnd/>
            <a:tailEnd/>
          </a:ln>
        </p:spPr>
        <p:txBody>
          <a:bodyPr>
            <a:spAutoFit/>
          </a:bodyPr>
          <a:lstStyle/>
          <a:p>
            <a:pPr>
              <a:spcBef>
                <a:spcPct val="50000"/>
              </a:spcBef>
            </a:pPr>
            <a:r>
              <a:rPr kumimoji="0" lang="zh-CN" altLang="en-US" sz="2400">
                <a:solidFill>
                  <a:schemeClr val="folHlink"/>
                </a:solidFill>
              </a:rPr>
              <a:t>第</a:t>
            </a:r>
            <a:r>
              <a:rPr kumimoji="0" lang="en-US" altLang="zh-CN" sz="2400">
                <a:solidFill>
                  <a:schemeClr val="folHlink"/>
                </a:solidFill>
              </a:rPr>
              <a:t>4</a:t>
            </a:r>
            <a:r>
              <a:rPr kumimoji="0" lang="zh-CN" altLang="en-US" sz="2400">
                <a:solidFill>
                  <a:schemeClr val="folHlink"/>
                </a:solidFill>
              </a:rPr>
              <a:t>章    场效应管放大电路</a:t>
            </a:r>
          </a:p>
        </p:txBody>
      </p:sp>
      <p:sp>
        <p:nvSpPr>
          <p:cNvPr id="59413" name="Text Box 26"/>
          <p:cNvSpPr txBox="1">
            <a:spLocks noChangeArrowheads="1"/>
          </p:cNvSpPr>
          <p:nvPr/>
        </p:nvSpPr>
        <p:spPr bwMode="auto">
          <a:xfrm>
            <a:off x="1258888" y="1268413"/>
            <a:ext cx="6013450" cy="457200"/>
          </a:xfrm>
          <a:prstGeom prst="rect">
            <a:avLst/>
          </a:prstGeom>
          <a:noFill/>
          <a:ln w="9525">
            <a:noFill/>
            <a:miter lim="800000"/>
            <a:headEnd/>
            <a:tailEnd/>
          </a:ln>
        </p:spPr>
        <p:txBody>
          <a:bodyPr>
            <a:spAutoFit/>
          </a:bodyPr>
          <a:lstStyle/>
          <a:p>
            <a:pPr>
              <a:spcBef>
                <a:spcPct val="50000"/>
              </a:spcBef>
            </a:pPr>
            <a:r>
              <a:rPr kumimoji="0" lang="zh-CN" altLang="en-US" sz="2400">
                <a:solidFill>
                  <a:schemeClr val="folHlink"/>
                </a:solidFill>
              </a:rPr>
              <a:t>第</a:t>
            </a:r>
            <a:r>
              <a:rPr kumimoji="0" lang="en-US" altLang="zh-CN" sz="2400">
                <a:solidFill>
                  <a:schemeClr val="folHlink"/>
                </a:solidFill>
              </a:rPr>
              <a:t>1</a:t>
            </a:r>
            <a:r>
              <a:rPr kumimoji="0" lang="zh-CN" altLang="en-US" sz="2400">
                <a:solidFill>
                  <a:schemeClr val="folHlink"/>
                </a:solidFill>
              </a:rPr>
              <a:t>章    绪论</a:t>
            </a:r>
          </a:p>
        </p:txBody>
      </p:sp>
      <p:sp>
        <p:nvSpPr>
          <p:cNvPr id="59414" name="Text Box 27"/>
          <p:cNvSpPr txBox="1">
            <a:spLocks noChangeArrowheads="1"/>
          </p:cNvSpPr>
          <p:nvPr/>
        </p:nvSpPr>
        <p:spPr bwMode="auto">
          <a:xfrm>
            <a:off x="1258888" y="3662363"/>
            <a:ext cx="6013450" cy="457200"/>
          </a:xfrm>
          <a:prstGeom prst="rect">
            <a:avLst/>
          </a:prstGeom>
          <a:noFill/>
          <a:ln w="9525" algn="ctr">
            <a:noFill/>
            <a:miter lim="800000"/>
            <a:headEnd/>
            <a:tailEnd/>
          </a:ln>
        </p:spPr>
        <p:txBody>
          <a:bodyPr>
            <a:spAutoFit/>
          </a:bodyPr>
          <a:lstStyle/>
          <a:p>
            <a:pPr>
              <a:spcBef>
                <a:spcPct val="50000"/>
              </a:spcBef>
            </a:pPr>
            <a:r>
              <a:rPr kumimoji="0" lang="zh-CN" altLang="en-US" sz="2400">
                <a:solidFill>
                  <a:schemeClr val="folHlink"/>
                </a:solidFill>
              </a:rPr>
              <a:t>第</a:t>
            </a:r>
            <a:r>
              <a:rPr kumimoji="0" lang="en-US" altLang="zh-CN" sz="2400">
                <a:solidFill>
                  <a:schemeClr val="folHlink"/>
                </a:solidFill>
              </a:rPr>
              <a:t>9</a:t>
            </a:r>
            <a:r>
              <a:rPr kumimoji="0" lang="zh-CN" altLang="en-US" sz="2400">
                <a:solidFill>
                  <a:schemeClr val="folHlink"/>
                </a:solidFill>
              </a:rPr>
              <a:t>章    功率放大电路</a:t>
            </a:r>
          </a:p>
        </p:txBody>
      </p:sp>
      <p:sp>
        <p:nvSpPr>
          <p:cNvPr id="59415" name="Text Box 28"/>
          <p:cNvSpPr txBox="1">
            <a:spLocks noChangeArrowheads="1"/>
          </p:cNvSpPr>
          <p:nvPr/>
        </p:nvSpPr>
        <p:spPr bwMode="auto">
          <a:xfrm>
            <a:off x="1258888" y="4173538"/>
            <a:ext cx="6013450" cy="457200"/>
          </a:xfrm>
          <a:prstGeom prst="rect">
            <a:avLst/>
          </a:prstGeom>
          <a:noFill/>
          <a:ln w="9525">
            <a:noFill/>
            <a:miter lim="800000"/>
            <a:headEnd/>
            <a:tailEnd/>
          </a:ln>
        </p:spPr>
        <p:txBody>
          <a:bodyPr>
            <a:spAutoFit/>
          </a:bodyPr>
          <a:lstStyle/>
          <a:p>
            <a:pPr>
              <a:spcBef>
                <a:spcPct val="50000"/>
              </a:spcBef>
            </a:pPr>
            <a:r>
              <a:rPr kumimoji="0" lang="zh-CN" altLang="en-US" sz="2400">
                <a:solidFill>
                  <a:schemeClr val="folHlink"/>
                </a:solidFill>
              </a:rPr>
              <a:t>第</a:t>
            </a:r>
            <a:r>
              <a:rPr kumimoji="0" lang="en-US" altLang="zh-CN" sz="2400">
                <a:solidFill>
                  <a:schemeClr val="folHlink"/>
                </a:solidFill>
              </a:rPr>
              <a:t>8</a:t>
            </a:r>
            <a:r>
              <a:rPr kumimoji="0" lang="zh-CN" altLang="en-US" sz="2400">
                <a:solidFill>
                  <a:schemeClr val="folHlink"/>
                </a:solidFill>
              </a:rPr>
              <a:t>章    反馈放大电路</a:t>
            </a:r>
          </a:p>
        </p:txBody>
      </p:sp>
      <p:sp>
        <p:nvSpPr>
          <p:cNvPr id="59416" name="Text Box 29"/>
          <p:cNvSpPr txBox="1">
            <a:spLocks noChangeArrowheads="1"/>
          </p:cNvSpPr>
          <p:nvPr/>
        </p:nvSpPr>
        <p:spPr bwMode="auto">
          <a:xfrm>
            <a:off x="1258888" y="4665663"/>
            <a:ext cx="6013450" cy="457200"/>
          </a:xfrm>
          <a:prstGeom prst="rect">
            <a:avLst/>
          </a:prstGeom>
          <a:noFill/>
          <a:ln w="9525">
            <a:noFill/>
            <a:miter lim="800000"/>
            <a:headEnd/>
            <a:tailEnd/>
          </a:ln>
        </p:spPr>
        <p:txBody>
          <a:bodyPr>
            <a:spAutoFit/>
          </a:bodyPr>
          <a:lstStyle/>
          <a:p>
            <a:pPr>
              <a:spcBef>
                <a:spcPct val="50000"/>
              </a:spcBef>
            </a:pPr>
            <a:r>
              <a:rPr kumimoji="0" lang="zh-CN" altLang="en-US" sz="2400">
                <a:solidFill>
                  <a:schemeClr val="folHlink"/>
                </a:solidFill>
              </a:rPr>
              <a:t>第</a:t>
            </a:r>
            <a:r>
              <a:rPr kumimoji="0" lang="en-US" altLang="zh-CN" sz="2400">
                <a:solidFill>
                  <a:schemeClr val="folHlink"/>
                </a:solidFill>
              </a:rPr>
              <a:t>2</a:t>
            </a:r>
            <a:r>
              <a:rPr kumimoji="0" lang="zh-CN" altLang="en-US" sz="2400">
                <a:solidFill>
                  <a:schemeClr val="folHlink"/>
                </a:solidFill>
              </a:rPr>
              <a:t>章    运算放大器</a:t>
            </a:r>
          </a:p>
        </p:txBody>
      </p:sp>
      <p:sp>
        <p:nvSpPr>
          <p:cNvPr id="59417" name="Text Box 30"/>
          <p:cNvSpPr txBox="1">
            <a:spLocks noChangeArrowheads="1"/>
          </p:cNvSpPr>
          <p:nvPr/>
        </p:nvSpPr>
        <p:spPr bwMode="auto">
          <a:xfrm>
            <a:off x="1258888" y="5141913"/>
            <a:ext cx="6013450" cy="457200"/>
          </a:xfrm>
          <a:prstGeom prst="rect">
            <a:avLst/>
          </a:prstGeom>
          <a:noFill/>
          <a:ln w="9525" algn="ctr">
            <a:noFill/>
            <a:miter lim="800000"/>
            <a:headEnd/>
            <a:tailEnd/>
          </a:ln>
        </p:spPr>
        <p:txBody>
          <a:bodyPr>
            <a:spAutoFit/>
          </a:bodyPr>
          <a:lstStyle/>
          <a:p>
            <a:pPr>
              <a:spcBef>
                <a:spcPct val="50000"/>
              </a:spcBef>
            </a:pPr>
            <a:r>
              <a:rPr kumimoji="0" lang="zh-CN" altLang="en-US" sz="2400">
                <a:solidFill>
                  <a:schemeClr val="folHlink"/>
                </a:solidFill>
              </a:rPr>
              <a:t>第</a:t>
            </a:r>
            <a:r>
              <a:rPr kumimoji="0" lang="en-US" altLang="zh-CN" sz="2400">
                <a:solidFill>
                  <a:schemeClr val="folHlink"/>
                </a:solidFill>
              </a:rPr>
              <a:t>10</a:t>
            </a:r>
            <a:r>
              <a:rPr kumimoji="0" lang="zh-CN" altLang="en-US" sz="2400">
                <a:solidFill>
                  <a:schemeClr val="folHlink"/>
                </a:solidFill>
              </a:rPr>
              <a:t>章    信号处理与信号产生电路</a:t>
            </a:r>
          </a:p>
        </p:txBody>
      </p:sp>
      <p:sp>
        <p:nvSpPr>
          <p:cNvPr id="59418" name="Line 31"/>
          <p:cNvSpPr>
            <a:spLocks noChangeShapeType="1"/>
          </p:cNvSpPr>
          <p:nvPr/>
        </p:nvSpPr>
        <p:spPr bwMode="auto">
          <a:xfrm>
            <a:off x="1258888" y="3644900"/>
            <a:ext cx="3600450" cy="0"/>
          </a:xfrm>
          <a:prstGeom prst="line">
            <a:avLst/>
          </a:prstGeom>
          <a:noFill/>
          <a:ln w="57150" cmpd="thinThick">
            <a:solidFill>
              <a:srgbClr val="006600"/>
            </a:solidFill>
            <a:miter lim="800000"/>
            <a:headEnd/>
            <a:tailEnd/>
          </a:ln>
        </p:spPr>
        <p:txBody>
          <a:bodyPr wrap="none"/>
          <a:lstStyle/>
          <a:p>
            <a:endParaRPr lang="zh-CN" altLang="en-US"/>
          </a:p>
        </p:txBody>
      </p:sp>
      <p:sp>
        <p:nvSpPr>
          <p:cNvPr id="59419" name="Text Box 32"/>
          <p:cNvSpPr txBox="1">
            <a:spLocks noChangeArrowheads="1"/>
          </p:cNvSpPr>
          <p:nvPr/>
        </p:nvSpPr>
        <p:spPr bwMode="auto">
          <a:xfrm>
            <a:off x="1042988" y="2708275"/>
            <a:ext cx="431800" cy="366713"/>
          </a:xfrm>
          <a:prstGeom prst="rect">
            <a:avLst/>
          </a:prstGeom>
          <a:noFill/>
          <a:ln w="9525">
            <a:noFill/>
            <a:miter lim="800000"/>
            <a:headEnd/>
            <a:tailEnd/>
          </a:ln>
        </p:spPr>
        <p:txBody>
          <a:bodyPr>
            <a:spAutoFit/>
          </a:bodyPr>
          <a:lstStyle/>
          <a:p>
            <a:pPr algn="ctr">
              <a:spcBef>
                <a:spcPct val="50000"/>
              </a:spcBef>
            </a:pPr>
            <a:r>
              <a:rPr lang="zh-CN" altLang="en-US" sz="1800">
                <a:solidFill>
                  <a:schemeClr val="hlink"/>
                </a:solidFill>
                <a:sym typeface="Webdings" pitchFamily="18" charset="2"/>
              </a:rPr>
              <a:t></a:t>
            </a:r>
          </a:p>
        </p:txBody>
      </p:sp>
      <p:sp>
        <p:nvSpPr>
          <p:cNvPr id="59420" name="Text Box 33"/>
          <p:cNvSpPr txBox="1">
            <a:spLocks noChangeArrowheads="1"/>
          </p:cNvSpPr>
          <p:nvPr/>
        </p:nvSpPr>
        <p:spPr bwMode="auto">
          <a:xfrm>
            <a:off x="1258888" y="5635625"/>
            <a:ext cx="6013450" cy="457200"/>
          </a:xfrm>
          <a:prstGeom prst="rect">
            <a:avLst/>
          </a:prstGeom>
          <a:noFill/>
          <a:ln w="9525" algn="ctr">
            <a:noFill/>
            <a:miter lim="800000"/>
            <a:headEnd/>
            <a:tailEnd/>
          </a:ln>
        </p:spPr>
        <p:txBody>
          <a:bodyPr>
            <a:spAutoFit/>
          </a:bodyPr>
          <a:lstStyle/>
          <a:p>
            <a:pPr>
              <a:spcBef>
                <a:spcPct val="50000"/>
              </a:spcBef>
            </a:pPr>
            <a:r>
              <a:rPr kumimoji="0" lang="zh-CN" altLang="en-US" sz="2400">
                <a:solidFill>
                  <a:schemeClr val="folHlink"/>
                </a:solidFill>
              </a:rPr>
              <a:t>第</a:t>
            </a:r>
            <a:r>
              <a:rPr kumimoji="0" lang="en-US" altLang="zh-CN" sz="2400">
                <a:solidFill>
                  <a:schemeClr val="folHlink"/>
                </a:solidFill>
              </a:rPr>
              <a:t>11</a:t>
            </a:r>
            <a:r>
              <a:rPr kumimoji="0" lang="zh-CN" altLang="en-US" sz="2400">
                <a:solidFill>
                  <a:schemeClr val="folHlink"/>
                </a:solidFill>
              </a:rPr>
              <a:t>章  直流稳压电源</a:t>
            </a:r>
          </a:p>
        </p:txBody>
      </p:sp>
      <p:sp>
        <p:nvSpPr>
          <p:cNvPr id="59421" name="Text Box 34"/>
          <p:cNvSpPr txBox="1">
            <a:spLocks noChangeArrowheads="1"/>
          </p:cNvSpPr>
          <p:nvPr/>
        </p:nvSpPr>
        <p:spPr bwMode="auto">
          <a:xfrm>
            <a:off x="1042988" y="4214813"/>
            <a:ext cx="431800" cy="366712"/>
          </a:xfrm>
          <a:prstGeom prst="rect">
            <a:avLst/>
          </a:prstGeom>
          <a:noFill/>
          <a:ln w="9525">
            <a:noFill/>
            <a:miter lim="800000"/>
            <a:headEnd/>
            <a:tailEnd/>
          </a:ln>
        </p:spPr>
        <p:txBody>
          <a:bodyPr>
            <a:spAutoFit/>
          </a:bodyPr>
          <a:lstStyle/>
          <a:p>
            <a:pPr algn="ctr">
              <a:spcBef>
                <a:spcPct val="50000"/>
              </a:spcBef>
            </a:pPr>
            <a:r>
              <a:rPr lang="zh-CN" altLang="en-US" sz="1800">
                <a:solidFill>
                  <a:schemeClr val="hlink"/>
                </a:solidFill>
                <a:sym typeface="Webdings" pitchFamily="18" charset="2"/>
              </a:rPr>
              <a:t></a:t>
            </a:r>
          </a:p>
        </p:txBody>
      </p:sp>
      <p:sp>
        <p:nvSpPr>
          <p:cNvPr id="59422" name="Text Box 35"/>
          <p:cNvSpPr txBox="1">
            <a:spLocks noChangeArrowheads="1"/>
          </p:cNvSpPr>
          <p:nvPr/>
        </p:nvSpPr>
        <p:spPr bwMode="auto">
          <a:xfrm>
            <a:off x="1042988" y="4718050"/>
            <a:ext cx="431800" cy="366713"/>
          </a:xfrm>
          <a:prstGeom prst="rect">
            <a:avLst/>
          </a:prstGeom>
          <a:noFill/>
          <a:ln w="9525">
            <a:noFill/>
            <a:miter lim="800000"/>
            <a:headEnd/>
            <a:tailEnd/>
          </a:ln>
        </p:spPr>
        <p:txBody>
          <a:bodyPr>
            <a:spAutoFit/>
          </a:bodyPr>
          <a:lstStyle/>
          <a:p>
            <a:pPr algn="ctr">
              <a:spcBef>
                <a:spcPct val="50000"/>
              </a:spcBef>
            </a:pPr>
            <a:r>
              <a:rPr lang="zh-CN" altLang="en-US" sz="1800">
                <a:solidFill>
                  <a:schemeClr val="hlink"/>
                </a:solidFill>
                <a:sym typeface="Webdings" pitchFamily="18" charset="2"/>
              </a:rPr>
              <a:t></a:t>
            </a:r>
          </a:p>
        </p:txBody>
      </p:sp>
      <p:sp>
        <p:nvSpPr>
          <p:cNvPr id="59423" name="Text Box 36"/>
          <p:cNvSpPr txBox="1">
            <a:spLocks noChangeArrowheads="1"/>
          </p:cNvSpPr>
          <p:nvPr/>
        </p:nvSpPr>
        <p:spPr bwMode="auto">
          <a:xfrm>
            <a:off x="1042988" y="5222875"/>
            <a:ext cx="431800" cy="366713"/>
          </a:xfrm>
          <a:prstGeom prst="rect">
            <a:avLst/>
          </a:prstGeom>
          <a:noFill/>
          <a:ln w="9525">
            <a:noFill/>
            <a:miter lim="800000"/>
            <a:headEnd/>
            <a:tailEnd/>
          </a:ln>
        </p:spPr>
        <p:txBody>
          <a:bodyPr>
            <a:spAutoFit/>
          </a:bodyPr>
          <a:lstStyle/>
          <a:p>
            <a:pPr algn="ctr">
              <a:spcBef>
                <a:spcPct val="50000"/>
              </a:spcBef>
            </a:pPr>
            <a:r>
              <a:rPr lang="zh-CN" altLang="en-US" sz="1800">
                <a:solidFill>
                  <a:schemeClr val="hlink"/>
                </a:solidFill>
                <a:sym typeface="Wingdings 2" pitchFamily="18" charset="2"/>
              </a:rPr>
              <a:t></a:t>
            </a:r>
          </a:p>
        </p:txBody>
      </p:sp>
      <p:sp>
        <p:nvSpPr>
          <p:cNvPr id="59424" name="Text Box 37"/>
          <p:cNvSpPr txBox="1">
            <a:spLocks noChangeArrowheads="1"/>
          </p:cNvSpPr>
          <p:nvPr/>
        </p:nvSpPr>
        <p:spPr bwMode="auto">
          <a:xfrm>
            <a:off x="0" y="2424113"/>
            <a:ext cx="900113" cy="822325"/>
          </a:xfrm>
          <a:prstGeom prst="rect">
            <a:avLst/>
          </a:prstGeom>
          <a:noFill/>
          <a:ln w="38100">
            <a:noFill/>
            <a:miter lim="800000"/>
            <a:headEnd/>
            <a:tailEnd/>
          </a:ln>
        </p:spPr>
        <p:txBody>
          <a:bodyPr>
            <a:spAutoFit/>
          </a:bodyPr>
          <a:lstStyle/>
          <a:p>
            <a:pPr algn="ctr"/>
            <a:r>
              <a:rPr lang="zh-CN" altLang="en-US" sz="2400"/>
              <a:t>分立</a:t>
            </a:r>
          </a:p>
          <a:p>
            <a:pPr algn="ctr"/>
            <a:r>
              <a:rPr lang="zh-CN" altLang="en-US" sz="2400"/>
              <a:t>元件</a:t>
            </a:r>
          </a:p>
        </p:txBody>
      </p:sp>
      <p:sp>
        <p:nvSpPr>
          <p:cNvPr id="59425" name="Text Box 38"/>
          <p:cNvSpPr txBox="1">
            <a:spLocks noChangeArrowheads="1"/>
          </p:cNvSpPr>
          <p:nvPr/>
        </p:nvSpPr>
        <p:spPr bwMode="auto">
          <a:xfrm>
            <a:off x="0" y="4724400"/>
            <a:ext cx="900113" cy="457200"/>
          </a:xfrm>
          <a:prstGeom prst="rect">
            <a:avLst/>
          </a:prstGeom>
          <a:noFill/>
          <a:ln w="38100">
            <a:noFill/>
            <a:miter lim="800000"/>
            <a:headEnd/>
            <a:tailEnd/>
          </a:ln>
        </p:spPr>
        <p:txBody>
          <a:bodyPr>
            <a:spAutoFit/>
          </a:bodyPr>
          <a:lstStyle/>
          <a:p>
            <a:pPr algn="ctr"/>
            <a:r>
              <a:rPr lang="zh-CN" altLang="en-US" sz="2400"/>
              <a:t>运放</a:t>
            </a:r>
          </a:p>
        </p:txBody>
      </p:sp>
      <p:grpSp>
        <p:nvGrpSpPr>
          <p:cNvPr id="5" name="Group 39"/>
          <p:cNvGrpSpPr>
            <a:grpSpLocks/>
          </p:cNvGrpSpPr>
          <p:nvPr/>
        </p:nvGrpSpPr>
        <p:grpSpPr bwMode="auto">
          <a:xfrm>
            <a:off x="6011863" y="5157788"/>
            <a:ext cx="1295400" cy="504825"/>
            <a:chOff x="4422" y="935"/>
            <a:chExt cx="816" cy="318"/>
          </a:xfrm>
        </p:grpSpPr>
        <p:sp>
          <p:nvSpPr>
            <p:cNvPr id="59434" name="Oval 40"/>
            <p:cNvSpPr>
              <a:spLocks noChangeArrowheads="1"/>
            </p:cNvSpPr>
            <p:nvPr/>
          </p:nvSpPr>
          <p:spPr bwMode="auto">
            <a:xfrm>
              <a:off x="4422" y="935"/>
              <a:ext cx="816" cy="318"/>
            </a:xfrm>
            <a:prstGeom prst="ellipse">
              <a:avLst/>
            </a:prstGeom>
            <a:noFill/>
            <a:ln w="38100">
              <a:solidFill>
                <a:schemeClr val="hlink"/>
              </a:solidFill>
              <a:miter lim="800000"/>
              <a:headEnd/>
              <a:tailEnd/>
            </a:ln>
          </p:spPr>
          <p:txBody>
            <a:bodyPr wrap="none" anchor="ctr"/>
            <a:lstStyle/>
            <a:p>
              <a:endParaRPr lang="zh-CN" altLang="en-US"/>
            </a:p>
          </p:txBody>
        </p:sp>
        <p:sp>
          <p:nvSpPr>
            <p:cNvPr id="59435" name="Text Box 41"/>
            <p:cNvSpPr txBox="1">
              <a:spLocks noChangeArrowheads="1"/>
            </p:cNvSpPr>
            <p:nvPr/>
          </p:nvSpPr>
          <p:spPr bwMode="auto">
            <a:xfrm>
              <a:off x="4580" y="950"/>
              <a:ext cx="499" cy="288"/>
            </a:xfrm>
            <a:prstGeom prst="rect">
              <a:avLst/>
            </a:prstGeom>
            <a:noFill/>
            <a:ln w="9525">
              <a:noFill/>
              <a:miter lim="800000"/>
              <a:headEnd/>
              <a:tailEnd/>
            </a:ln>
          </p:spPr>
          <p:txBody>
            <a:bodyPr>
              <a:spAutoFit/>
            </a:bodyPr>
            <a:lstStyle/>
            <a:p>
              <a:pPr algn="ctr">
                <a:spcBef>
                  <a:spcPct val="50000"/>
                </a:spcBef>
              </a:pPr>
              <a:r>
                <a:rPr lang="en-US" altLang="zh-CN" sz="2400"/>
                <a:t>1</a:t>
              </a:r>
              <a:r>
                <a:rPr lang="zh-CN" altLang="en-US" sz="2400"/>
                <a:t>题</a:t>
              </a:r>
            </a:p>
          </p:txBody>
        </p:sp>
      </p:grpSp>
      <p:grpSp>
        <p:nvGrpSpPr>
          <p:cNvPr id="6" name="Group 42"/>
          <p:cNvGrpSpPr>
            <a:grpSpLocks/>
          </p:cNvGrpSpPr>
          <p:nvPr/>
        </p:nvGrpSpPr>
        <p:grpSpPr bwMode="auto">
          <a:xfrm>
            <a:off x="4572000" y="5589588"/>
            <a:ext cx="1295400" cy="504825"/>
            <a:chOff x="4422" y="935"/>
            <a:chExt cx="816" cy="318"/>
          </a:xfrm>
        </p:grpSpPr>
        <p:sp>
          <p:nvSpPr>
            <p:cNvPr id="59432" name="Oval 43"/>
            <p:cNvSpPr>
              <a:spLocks noChangeArrowheads="1"/>
            </p:cNvSpPr>
            <p:nvPr/>
          </p:nvSpPr>
          <p:spPr bwMode="auto">
            <a:xfrm>
              <a:off x="4422" y="935"/>
              <a:ext cx="816" cy="318"/>
            </a:xfrm>
            <a:prstGeom prst="ellipse">
              <a:avLst/>
            </a:prstGeom>
            <a:noFill/>
            <a:ln w="38100">
              <a:solidFill>
                <a:schemeClr val="hlink"/>
              </a:solidFill>
              <a:miter lim="800000"/>
              <a:headEnd/>
              <a:tailEnd/>
            </a:ln>
          </p:spPr>
          <p:txBody>
            <a:bodyPr wrap="none" anchor="ctr"/>
            <a:lstStyle/>
            <a:p>
              <a:endParaRPr lang="zh-CN" altLang="en-US"/>
            </a:p>
          </p:txBody>
        </p:sp>
        <p:sp>
          <p:nvSpPr>
            <p:cNvPr id="59433" name="Text Box 44"/>
            <p:cNvSpPr txBox="1">
              <a:spLocks noChangeArrowheads="1"/>
            </p:cNvSpPr>
            <p:nvPr/>
          </p:nvSpPr>
          <p:spPr bwMode="auto">
            <a:xfrm>
              <a:off x="4580" y="950"/>
              <a:ext cx="499" cy="288"/>
            </a:xfrm>
            <a:prstGeom prst="rect">
              <a:avLst/>
            </a:prstGeom>
            <a:noFill/>
            <a:ln w="9525">
              <a:noFill/>
              <a:miter lim="800000"/>
              <a:headEnd/>
              <a:tailEnd/>
            </a:ln>
          </p:spPr>
          <p:txBody>
            <a:bodyPr>
              <a:spAutoFit/>
            </a:bodyPr>
            <a:lstStyle/>
            <a:p>
              <a:pPr algn="ctr">
                <a:spcBef>
                  <a:spcPct val="50000"/>
                </a:spcBef>
              </a:pPr>
              <a:r>
                <a:rPr lang="en-US" altLang="zh-CN" sz="2400"/>
                <a:t>1</a:t>
              </a:r>
              <a:r>
                <a:rPr lang="zh-CN" altLang="en-US" sz="2400"/>
                <a:t>题</a:t>
              </a:r>
            </a:p>
          </p:txBody>
        </p:sp>
      </p:grpSp>
      <p:sp>
        <p:nvSpPr>
          <p:cNvPr id="59428" name="Text Box 45"/>
          <p:cNvSpPr txBox="1">
            <a:spLocks noChangeArrowheads="1"/>
          </p:cNvSpPr>
          <p:nvPr/>
        </p:nvSpPr>
        <p:spPr bwMode="auto">
          <a:xfrm>
            <a:off x="1044575" y="5661025"/>
            <a:ext cx="431800" cy="366713"/>
          </a:xfrm>
          <a:prstGeom prst="rect">
            <a:avLst/>
          </a:prstGeom>
          <a:noFill/>
          <a:ln w="9525">
            <a:noFill/>
            <a:miter lim="800000"/>
            <a:headEnd/>
            <a:tailEnd/>
          </a:ln>
        </p:spPr>
        <p:txBody>
          <a:bodyPr>
            <a:spAutoFit/>
          </a:bodyPr>
          <a:lstStyle/>
          <a:p>
            <a:pPr algn="ctr">
              <a:spcBef>
                <a:spcPct val="50000"/>
              </a:spcBef>
            </a:pPr>
            <a:r>
              <a:rPr lang="zh-CN" altLang="en-US" sz="1800">
                <a:solidFill>
                  <a:schemeClr val="hlink"/>
                </a:solidFill>
                <a:sym typeface="Wingdings 2" pitchFamily="18" charset="2"/>
              </a:rPr>
              <a:t></a:t>
            </a:r>
          </a:p>
        </p:txBody>
      </p:sp>
      <p:sp>
        <p:nvSpPr>
          <p:cNvPr id="309294" name="Text Box 46"/>
          <p:cNvSpPr txBox="1">
            <a:spLocks noChangeArrowheads="1"/>
          </p:cNvSpPr>
          <p:nvPr/>
        </p:nvSpPr>
        <p:spPr bwMode="auto">
          <a:xfrm>
            <a:off x="539750" y="115888"/>
            <a:ext cx="7127875" cy="457200"/>
          </a:xfrm>
          <a:prstGeom prst="rect">
            <a:avLst/>
          </a:prstGeom>
          <a:noFill/>
          <a:ln w="38100">
            <a:noFill/>
            <a:miter lim="800000"/>
            <a:headEnd/>
            <a:tailEnd/>
          </a:ln>
        </p:spPr>
        <p:txBody>
          <a:bodyPr>
            <a:spAutoFit/>
          </a:bodyPr>
          <a:lstStyle/>
          <a:p>
            <a:pPr>
              <a:spcBef>
                <a:spcPct val="50000"/>
              </a:spcBef>
            </a:pPr>
            <a:r>
              <a:rPr lang="zh-CN" altLang="en-US" sz="2400"/>
              <a:t>共</a:t>
            </a:r>
            <a:r>
              <a:rPr lang="en-US" altLang="zh-CN" sz="2400"/>
              <a:t>7</a:t>
            </a:r>
            <a:r>
              <a:rPr lang="zh-CN" altLang="en-US" sz="2400"/>
              <a:t>～</a:t>
            </a:r>
            <a:r>
              <a:rPr lang="en-US" altLang="zh-CN" sz="2400"/>
              <a:t>8</a:t>
            </a:r>
            <a:r>
              <a:rPr lang="zh-CN" altLang="en-US" sz="2400"/>
              <a:t>题</a:t>
            </a:r>
            <a:r>
              <a:rPr lang="en-US" altLang="zh-CN" sz="2400"/>
              <a:t>, </a:t>
            </a:r>
            <a:r>
              <a:rPr lang="zh-CN" altLang="en-US" sz="2400"/>
              <a:t>知识点基本覆盖</a:t>
            </a:r>
            <a:r>
              <a:rPr lang="en-US" altLang="zh-CN" sz="2400"/>
              <a:t>, </a:t>
            </a:r>
            <a:r>
              <a:rPr lang="zh-CN" altLang="en-US" sz="2400"/>
              <a:t>以</a:t>
            </a:r>
            <a:r>
              <a:rPr lang="en-US" altLang="zh-CN" sz="2400"/>
              <a:t>MOS</a:t>
            </a:r>
            <a:r>
              <a:rPr lang="zh-CN" altLang="en-US" sz="2400"/>
              <a:t>电路为主</a:t>
            </a:r>
          </a:p>
        </p:txBody>
      </p:sp>
      <p:sp>
        <p:nvSpPr>
          <p:cNvPr id="59430" name="Text Box 47"/>
          <p:cNvSpPr txBox="1">
            <a:spLocks noChangeArrowheads="1"/>
          </p:cNvSpPr>
          <p:nvPr/>
        </p:nvSpPr>
        <p:spPr bwMode="auto">
          <a:xfrm>
            <a:off x="0" y="4149725"/>
            <a:ext cx="900113" cy="457200"/>
          </a:xfrm>
          <a:prstGeom prst="rect">
            <a:avLst/>
          </a:prstGeom>
          <a:noFill/>
          <a:ln w="38100">
            <a:noFill/>
            <a:miter lim="800000"/>
            <a:headEnd/>
            <a:tailEnd/>
          </a:ln>
        </p:spPr>
        <p:txBody>
          <a:bodyPr>
            <a:spAutoFit/>
          </a:bodyPr>
          <a:lstStyle/>
          <a:p>
            <a:pPr algn="ctr"/>
            <a:r>
              <a:rPr lang="zh-CN" altLang="en-US" sz="2400"/>
              <a:t>反馈</a:t>
            </a:r>
          </a:p>
        </p:txBody>
      </p:sp>
      <p:sp>
        <p:nvSpPr>
          <p:cNvPr id="309296" name="Text Box 48"/>
          <p:cNvSpPr txBox="1">
            <a:spLocks noChangeArrowheads="1"/>
          </p:cNvSpPr>
          <p:nvPr/>
        </p:nvSpPr>
        <p:spPr bwMode="auto">
          <a:xfrm>
            <a:off x="5076825" y="3200400"/>
            <a:ext cx="1582738" cy="457200"/>
          </a:xfrm>
          <a:prstGeom prst="rect">
            <a:avLst/>
          </a:prstGeom>
          <a:noFill/>
          <a:ln w="9525">
            <a:noFill/>
            <a:miter lim="800000"/>
            <a:headEnd/>
            <a:tailEnd/>
          </a:ln>
        </p:spPr>
        <p:txBody>
          <a:bodyPr>
            <a:spAutoFit/>
          </a:bodyPr>
          <a:lstStyle/>
          <a:p>
            <a:pPr algn="ctr">
              <a:spcBef>
                <a:spcPct val="50000"/>
              </a:spcBef>
            </a:pPr>
            <a:r>
              <a:rPr lang="zh-CN" altLang="en-US" sz="2400"/>
              <a:t>差分必考</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309294"/>
                                        </p:tgtEl>
                                        <p:attrNameLst>
                                          <p:attrName>style.visibility</p:attrName>
                                        </p:attrNameLst>
                                      </p:cBhvr>
                                      <p:to>
                                        <p:strVal val="visible"/>
                                      </p:to>
                                    </p:set>
                                    <p:animEffect transition="in" filter="box(in)">
                                      <p:cBhvr>
                                        <p:cTn id="7" dur="500"/>
                                        <p:tgtEl>
                                          <p:spTgt spid="309294"/>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3" fill="hold" grpId="0" nodeType="clickEffect">
                                  <p:stCondLst>
                                    <p:cond delay="0"/>
                                  </p:stCondLst>
                                  <p:childTnLst>
                                    <p:set>
                                      <p:cBhvr>
                                        <p:cTn id="11" dur="1" fill="hold">
                                          <p:stCondLst>
                                            <p:cond delay="0"/>
                                          </p:stCondLst>
                                        </p:cTn>
                                        <p:tgtEl>
                                          <p:spTgt spid="309251"/>
                                        </p:tgtEl>
                                        <p:attrNameLst>
                                          <p:attrName>style.visibility</p:attrName>
                                        </p:attrNameLst>
                                      </p:cBhvr>
                                      <p:to>
                                        <p:strVal val="visible"/>
                                      </p:to>
                                    </p:set>
                                    <p:animEffect transition="in" filter="strips(upRight)">
                                      <p:cBhvr>
                                        <p:cTn id="12" dur="500"/>
                                        <p:tgtEl>
                                          <p:spTgt spid="309251"/>
                                        </p:tgtEl>
                                      </p:cBhvr>
                                    </p:animEffect>
                                  </p:childTnLst>
                                </p:cTn>
                              </p:par>
                            </p:childTnLst>
                          </p:cTn>
                        </p:par>
                        <p:par>
                          <p:cTn id="13" fill="hold">
                            <p:stCondLst>
                              <p:cond delay="500"/>
                            </p:stCondLst>
                            <p:childTnLst>
                              <p:par>
                                <p:cTn id="14" presetID="22" presetClass="entr" presetSubtype="8" fill="hold"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wipe(left)">
                                      <p:cBhvr>
                                        <p:cTn id="16" dur="500"/>
                                        <p:tgtEl>
                                          <p:spTgt spid="3"/>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wipe(left)">
                                      <p:cBhvr>
                                        <p:cTn id="21" dur="500"/>
                                        <p:tgtEl>
                                          <p:spTgt spid="4"/>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309254"/>
                                        </p:tgtEl>
                                        <p:attrNameLst>
                                          <p:attrName>style.visibility</p:attrName>
                                        </p:attrNameLst>
                                      </p:cBhvr>
                                      <p:to>
                                        <p:strVal val="visible"/>
                                      </p:to>
                                    </p:set>
                                    <p:animEffect transition="in" filter="wipe(left)">
                                      <p:cBhvr>
                                        <p:cTn id="26" dur="500"/>
                                        <p:tgtEl>
                                          <p:spTgt spid="309254"/>
                                        </p:tgtEl>
                                      </p:cBhvr>
                                    </p:animEffect>
                                  </p:childTnLst>
                                </p:cTn>
                              </p:par>
                            </p:childTnLst>
                          </p:cTn>
                        </p:par>
                        <p:par>
                          <p:cTn id="27" fill="hold">
                            <p:stCondLst>
                              <p:cond delay="500"/>
                            </p:stCondLst>
                            <p:childTnLst>
                              <p:par>
                                <p:cTn id="28" presetID="22" presetClass="entr" presetSubtype="8" fill="hold" nodeType="afterEffect">
                                  <p:stCondLst>
                                    <p:cond delay="0"/>
                                  </p:stCondLst>
                                  <p:childTnLst>
                                    <p:set>
                                      <p:cBhvr>
                                        <p:cTn id="29" dur="1" fill="hold">
                                          <p:stCondLst>
                                            <p:cond delay="0"/>
                                          </p:stCondLst>
                                        </p:cTn>
                                        <p:tgtEl>
                                          <p:spTgt spid="2"/>
                                        </p:tgtEl>
                                        <p:attrNameLst>
                                          <p:attrName>style.visibility</p:attrName>
                                        </p:attrNameLst>
                                      </p:cBhvr>
                                      <p:to>
                                        <p:strVal val="visible"/>
                                      </p:to>
                                    </p:set>
                                    <p:animEffect transition="in" filter="wipe(left)">
                                      <p:cBhvr>
                                        <p:cTn id="30" dur="500"/>
                                        <p:tgtEl>
                                          <p:spTgt spid="2"/>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wipe(left)">
                                      <p:cBhvr>
                                        <p:cTn id="35" dur="500"/>
                                        <p:tgtEl>
                                          <p:spTgt spid="5"/>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nodeType="clickEffect">
                                  <p:stCondLst>
                                    <p:cond delay="0"/>
                                  </p:stCondLst>
                                  <p:childTnLst>
                                    <p:set>
                                      <p:cBhvr>
                                        <p:cTn id="39" dur="1" fill="hold">
                                          <p:stCondLst>
                                            <p:cond delay="0"/>
                                          </p:stCondLst>
                                        </p:cTn>
                                        <p:tgtEl>
                                          <p:spTgt spid="6"/>
                                        </p:tgtEl>
                                        <p:attrNameLst>
                                          <p:attrName>style.visibility</p:attrName>
                                        </p:attrNameLst>
                                      </p:cBhvr>
                                      <p:to>
                                        <p:strVal val="visible"/>
                                      </p:to>
                                    </p:set>
                                    <p:animEffect transition="in" filter="wipe(left)">
                                      <p:cBhvr>
                                        <p:cTn id="40" dur="500"/>
                                        <p:tgtEl>
                                          <p:spTgt spid="6"/>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grpId="0" nodeType="clickEffect">
                                  <p:stCondLst>
                                    <p:cond delay="0"/>
                                  </p:stCondLst>
                                  <p:childTnLst>
                                    <p:set>
                                      <p:cBhvr>
                                        <p:cTn id="44" dur="1" fill="hold">
                                          <p:stCondLst>
                                            <p:cond delay="0"/>
                                          </p:stCondLst>
                                        </p:cTn>
                                        <p:tgtEl>
                                          <p:spTgt spid="309252"/>
                                        </p:tgtEl>
                                        <p:attrNameLst>
                                          <p:attrName>style.visibility</p:attrName>
                                        </p:attrNameLst>
                                      </p:cBhvr>
                                      <p:to>
                                        <p:strVal val="visible"/>
                                      </p:to>
                                    </p:set>
                                    <p:animEffect transition="in" filter="wipe(left)">
                                      <p:cBhvr>
                                        <p:cTn id="45" dur="500"/>
                                        <p:tgtEl>
                                          <p:spTgt spid="309252"/>
                                        </p:tgtEl>
                                      </p:cBhvr>
                                    </p:animEffect>
                                  </p:childTnLst>
                                </p:cTn>
                              </p:par>
                            </p:childTnLst>
                          </p:cTn>
                        </p:par>
                        <p:par>
                          <p:cTn id="46" fill="hold">
                            <p:stCondLst>
                              <p:cond delay="500"/>
                            </p:stCondLst>
                            <p:childTnLst>
                              <p:par>
                                <p:cTn id="47" presetID="22" presetClass="entr" presetSubtype="8" fill="hold" grpId="0" nodeType="afterEffect">
                                  <p:stCondLst>
                                    <p:cond delay="0"/>
                                  </p:stCondLst>
                                  <p:childTnLst>
                                    <p:set>
                                      <p:cBhvr>
                                        <p:cTn id="48" dur="1" fill="hold">
                                          <p:stCondLst>
                                            <p:cond delay="0"/>
                                          </p:stCondLst>
                                        </p:cTn>
                                        <p:tgtEl>
                                          <p:spTgt spid="309253"/>
                                        </p:tgtEl>
                                        <p:attrNameLst>
                                          <p:attrName>style.visibility</p:attrName>
                                        </p:attrNameLst>
                                      </p:cBhvr>
                                      <p:to>
                                        <p:strVal val="visible"/>
                                      </p:to>
                                    </p:set>
                                    <p:animEffect transition="in" filter="wipe(left)">
                                      <p:cBhvr>
                                        <p:cTn id="49" dur="500"/>
                                        <p:tgtEl>
                                          <p:spTgt spid="309253"/>
                                        </p:tgtEl>
                                      </p:cBhvr>
                                    </p:animEffect>
                                  </p:childTnLst>
                                </p:cTn>
                              </p:par>
                            </p:childTnLst>
                          </p:cTn>
                        </p:par>
                      </p:childTnLst>
                    </p:cTn>
                  </p:par>
                  <p:par>
                    <p:cTn id="50" fill="hold">
                      <p:stCondLst>
                        <p:cond delay="indefinite"/>
                      </p:stCondLst>
                      <p:childTnLst>
                        <p:par>
                          <p:cTn id="51" fill="hold">
                            <p:stCondLst>
                              <p:cond delay="0"/>
                            </p:stCondLst>
                            <p:childTnLst>
                              <p:par>
                                <p:cTn id="52" presetID="4" presetClass="entr" presetSubtype="16" fill="hold" grpId="0" nodeType="clickEffect">
                                  <p:stCondLst>
                                    <p:cond delay="0"/>
                                  </p:stCondLst>
                                  <p:childTnLst>
                                    <p:set>
                                      <p:cBhvr>
                                        <p:cTn id="53" dur="1" fill="hold">
                                          <p:stCondLst>
                                            <p:cond delay="0"/>
                                          </p:stCondLst>
                                        </p:cTn>
                                        <p:tgtEl>
                                          <p:spTgt spid="309269"/>
                                        </p:tgtEl>
                                        <p:attrNameLst>
                                          <p:attrName>style.visibility</p:attrName>
                                        </p:attrNameLst>
                                      </p:cBhvr>
                                      <p:to>
                                        <p:strVal val="visible"/>
                                      </p:to>
                                    </p:set>
                                    <p:animEffect transition="in" filter="box(in)">
                                      <p:cBhvr>
                                        <p:cTn id="54" dur="500"/>
                                        <p:tgtEl>
                                          <p:spTgt spid="309269"/>
                                        </p:tgtEl>
                                      </p:cBhvr>
                                    </p:animEffect>
                                  </p:childTnLst>
                                </p:cTn>
                              </p:par>
                            </p:childTnLst>
                          </p:cTn>
                        </p:par>
                      </p:childTnLst>
                    </p:cTn>
                  </p:par>
                  <p:par>
                    <p:cTn id="55" fill="hold">
                      <p:stCondLst>
                        <p:cond delay="indefinite"/>
                      </p:stCondLst>
                      <p:childTnLst>
                        <p:par>
                          <p:cTn id="56" fill="hold">
                            <p:stCondLst>
                              <p:cond delay="0"/>
                            </p:stCondLst>
                            <p:childTnLst>
                              <p:par>
                                <p:cTn id="57" presetID="4" presetClass="entr" presetSubtype="16" fill="hold" grpId="0" nodeType="clickEffect">
                                  <p:stCondLst>
                                    <p:cond delay="0"/>
                                  </p:stCondLst>
                                  <p:childTnLst>
                                    <p:set>
                                      <p:cBhvr>
                                        <p:cTn id="58" dur="1" fill="hold">
                                          <p:stCondLst>
                                            <p:cond delay="0"/>
                                          </p:stCondLst>
                                        </p:cTn>
                                        <p:tgtEl>
                                          <p:spTgt spid="309255"/>
                                        </p:tgtEl>
                                        <p:attrNameLst>
                                          <p:attrName>style.visibility</p:attrName>
                                        </p:attrNameLst>
                                      </p:cBhvr>
                                      <p:to>
                                        <p:strVal val="visible"/>
                                      </p:to>
                                    </p:set>
                                    <p:animEffect transition="in" filter="box(in)">
                                      <p:cBhvr>
                                        <p:cTn id="59" dur="500"/>
                                        <p:tgtEl>
                                          <p:spTgt spid="309255"/>
                                        </p:tgtEl>
                                      </p:cBhvr>
                                    </p:animEffect>
                                  </p:childTnLst>
                                </p:cTn>
                              </p:par>
                            </p:childTnLst>
                          </p:cTn>
                        </p:par>
                        <p:par>
                          <p:cTn id="60" fill="hold">
                            <p:stCondLst>
                              <p:cond delay="500"/>
                            </p:stCondLst>
                            <p:childTnLst>
                              <p:par>
                                <p:cTn id="61" presetID="22" presetClass="entr" presetSubtype="8" fill="hold" grpId="0" nodeType="afterEffect">
                                  <p:stCondLst>
                                    <p:cond delay="0"/>
                                  </p:stCondLst>
                                  <p:childTnLst>
                                    <p:set>
                                      <p:cBhvr>
                                        <p:cTn id="62" dur="1" fill="hold">
                                          <p:stCondLst>
                                            <p:cond delay="0"/>
                                          </p:stCondLst>
                                        </p:cTn>
                                        <p:tgtEl>
                                          <p:spTgt spid="309296"/>
                                        </p:tgtEl>
                                        <p:attrNameLst>
                                          <p:attrName>style.visibility</p:attrName>
                                        </p:attrNameLst>
                                      </p:cBhvr>
                                      <p:to>
                                        <p:strVal val="visible"/>
                                      </p:to>
                                    </p:set>
                                    <p:animEffect transition="in" filter="wipe(left)">
                                      <p:cBhvr>
                                        <p:cTn id="63" dur="500"/>
                                        <p:tgtEl>
                                          <p:spTgt spid="3092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9251" grpId="0" animBg="1"/>
      <p:bldP spid="309252" grpId="0" animBg="1"/>
      <p:bldP spid="309253" grpId="0"/>
      <p:bldP spid="309254" grpId="0" animBg="1"/>
      <p:bldP spid="309255" grpId="0" animBg="1"/>
      <p:bldP spid="309269" grpId="0" animBg="1"/>
      <p:bldP spid="309294" grpId="0"/>
      <p:bldP spid="309296" grpId="0"/>
    </p:bldLst>
  </p:timing>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0418" name="灯片编号占位符 4"/>
          <p:cNvSpPr>
            <a:spLocks noGrp="1"/>
          </p:cNvSpPr>
          <p:nvPr>
            <p:ph type="sldNum" sz="quarter" idx="12"/>
          </p:nvPr>
        </p:nvSpPr>
        <p:spPr>
          <a:noFill/>
        </p:spPr>
        <p:txBody>
          <a:bodyPr/>
          <a:lstStyle/>
          <a:p>
            <a:fld id="{02AC5092-B97D-4343-8E4E-A382135DB1D0}" type="slidenum">
              <a:rPr lang="zh-CN" altLang="en-US" smtClean="0"/>
              <a:pPr/>
              <a:t>47</a:t>
            </a:fld>
            <a:endParaRPr lang="en-US" altLang="zh-CN" smtClean="0"/>
          </a:p>
        </p:txBody>
      </p:sp>
      <p:sp>
        <p:nvSpPr>
          <p:cNvPr id="60419" name="Rectangle 2"/>
          <p:cNvSpPr>
            <a:spLocks noGrp="1" noChangeArrowheads="1"/>
          </p:cNvSpPr>
          <p:nvPr>
            <p:ph type="title"/>
          </p:nvPr>
        </p:nvSpPr>
        <p:spPr>
          <a:xfrm>
            <a:off x="34925" y="1016000"/>
            <a:ext cx="3167063" cy="541338"/>
          </a:xfrm>
          <a:solidFill>
            <a:schemeClr val="accent1"/>
          </a:solidFill>
        </p:spPr>
        <p:txBody>
          <a:bodyPr/>
          <a:lstStyle/>
          <a:p>
            <a:pPr eaLnBrk="1" hangingPunct="1"/>
            <a:r>
              <a:rPr lang="en-US" altLang="zh-CN" sz="2800" smtClean="0"/>
              <a:t>(1) </a:t>
            </a:r>
            <a:r>
              <a:rPr lang="zh-CN" altLang="en-US" sz="2800" smtClean="0"/>
              <a:t>结构的变化</a:t>
            </a:r>
          </a:p>
        </p:txBody>
      </p:sp>
      <p:sp>
        <p:nvSpPr>
          <p:cNvPr id="60420" name="Rectangle 3"/>
          <p:cNvSpPr>
            <a:spLocks noChangeArrowheads="1"/>
          </p:cNvSpPr>
          <p:nvPr/>
        </p:nvSpPr>
        <p:spPr bwMode="auto">
          <a:xfrm>
            <a:off x="971550" y="333375"/>
            <a:ext cx="7793038" cy="684213"/>
          </a:xfrm>
          <a:prstGeom prst="rect">
            <a:avLst/>
          </a:prstGeom>
          <a:noFill/>
          <a:ln w="9525">
            <a:noFill/>
            <a:miter lim="800000"/>
            <a:headEnd/>
            <a:tailEnd/>
          </a:ln>
        </p:spPr>
        <p:txBody>
          <a:bodyPr anchor="b"/>
          <a:lstStyle/>
          <a:p>
            <a:r>
              <a:rPr lang="zh-CN" altLang="en-US" sz="3200">
                <a:solidFill>
                  <a:schemeClr val="tx2"/>
                </a:solidFill>
              </a:rPr>
              <a:t>三极管放大电路（分立元件放大器）</a:t>
            </a:r>
          </a:p>
        </p:txBody>
      </p:sp>
      <p:sp>
        <p:nvSpPr>
          <p:cNvPr id="60421" name="Text Box 4"/>
          <p:cNvSpPr txBox="1">
            <a:spLocks noChangeArrowheads="1"/>
          </p:cNvSpPr>
          <p:nvPr/>
        </p:nvSpPr>
        <p:spPr bwMode="auto">
          <a:xfrm>
            <a:off x="2195513" y="1773238"/>
            <a:ext cx="936625" cy="457200"/>
          </a:xfrm>
          <a:prstGeom prst="rect">
            <a:avLst/>
          </a:prstGeom>
          <a:noFill/>
          <a:ln w="9525">
            <a:noFill/>
            <a:miter lim="800000"/>
            <a:headEnd/>
            <a:tailEnd/>
          </a:ln>
        </p:spPr>
        <p:txBody>
          <a:bodyPr>
            <a:spAutoFit/>
          </a:bodyPr>
          <a:lstStyle/>
          <a:p>
            <a:pPr algn="ctr">
              <a:spcBef>
                <a:spcPct val="50000"/>
              </a:spcBef>
            </a:pPr>
            <a:r>
              <a:rPr lang="en-US" altLang="zh-CN" sz="2400"/>
              <a:t>BJT</a:t>
            </a:r>
          </a:p>
        </p:txBody>
      </p:sp>
      <p:sp>
        <p:nvSpPr>
          <p:cNvPr id="60422" name="Text Box 5"/>
          <p:cNvSpPr txBox="1">
            <a:spLocks noChangeArrowheads="1"/>
          </p:cNvSpPr>
          <p:nvPr/>
        </p:nvSpPr>
        <p:spPr bwMode="auto">
          <a:xfrm>
            <a:off x="395288" y="1773238"/>
            <a:ext cx="936625" cy="457200"/>
          </a:xfrm>
          <a:prstGeom prst="rect">
            <a:avLst/>
          </a:prstGeom>
          <a:noFill/>
          <a:ln w="9525">
            <a:noFill/>
            <a:miter lim="800000"/>
            <a:headEnd/>
            <a:tailEnd/>
          </a:ln>
        </p:spPr>
        <p:txBody>
          <a:bodyPr>
            <a:spAutoFit/>
          </a:bodyPr>
          <a:lstStyle/>
          <a:p>
            <a:pPr algn="ctr">
              <a:spcBef>
                <a:spcPct val="50000"/>
              </a:spcBef>
            </a:pPr>
            <a:r>
              <a:rPr lang="en-US" altLang="zh-CN" sz="2400"/>
              <a:t>FET</a:t>
            </a:r>
          </a:p>
        </p:txBody>
      </p:sp>
      <p:sp>
        <p:nvSpPr>
          <p:cNvPr id="60423" name="Text Box 6"/>
          <p:cNvSpPr txBox="1">
            <a:spLocks noChangeArrowheads="1"/>
          </p:cNvSpPr>
          <p:nvPr/>
        </p:nvSpPr>
        <p:spPr bwMode="auto">
          <a:xfrm>
            <a:off x="2195513" y="2492375"/>
            <a:ext cx="936625" cy="457200"/>
          </a:xfrm>
          <a:prstGeom prst="rect">
            <a:avLst/>
          </a:prstGeom>
          <a:noFill/>
          <a:ln w="9525">
            <a:noFill/>
            <a:miter lim="800000"/>
            <a:headEnd/>
            <a:tailEnd/>
          </a:ln>
        </p:spPr>
        <p:txBody>
          <a:bodyPr>
            <a:spAutoFit/>
          </a:bodyPr>
          <a:lstStyle/>
          <a:p>
            <a:pPr algn="ctr">
              <a:spcBef>
                <a:spcPct val="50000"/>
              </a:spcBef>
            </a:pPr>
            <a:r>
              <a:rPr lang="zh-CN" altLang="en-US" sz="2400"/>
              <a:t>共射</a:t>
            </a:r>
          </a:p>
        </p:txBody>
      </p:sp>
      <p:sp>
        <p:nvSpPr>
          <p:cNvPr id="60424" name="Text Box 7"/>
          <p:cNvSpPr txBox="1">
            <a:spLocks noChangeArrowheads="1"/>
          </p:cNvSpPr>
          <p:nvPr/>
        </p:nvSpPr>
        <p:spPr bwMode="auto">
          <a:xfrm>
            <a:off x="2195513" y="3546475"/>
            <a:ext cx="936625" cy="457200"/>
          </a:xfrm>
          <a:prstGeom prst="rect">
            <a:avLst/>
          </a:prstGeom>
          <a:noFill/>
          <a:ln w="9525">
            <a:noFill/>
            <a:miter lim="800000"/>
            <a:headEnd/>
            <a:tailEnd/>
          </a:ln>
        </p:spPr>
        <p:txBody>
          <a:bodyPr>
            <a:spAutoFit/>
          </a:bodyPr>
          <a:lstStyle/>
          <a:p>
            <a:pPr algn="ctr">
              <a:spcBef>
                <a:spcPct val="50000"/>
              </a:spcBef>
            </a:pPr>
            <a:r>
              <a:rPr lang="zh-CN" altLang="en-US" sz="2400"/>
              <a:t>共集</a:t>
            </a:r>
            <a:endParaRPr lang="en-US" altLang="zh-CN" sz="2400"/>
          </a:p>
        </p:txBody>
      </p:sp>
      <p:sp>
        <p:nvSpPr>
          <p:cNvPr id="60425" name="Text Box 8"/>
          <p:cNvSpPr txBox="1">
            <a:spLocks noChangeArrowheads="1"/>
          </p:cNvSpPr>
          <p:nvPr/>
        </p:nvSpPr>
        <p:spPr bwMode="auto">
          <a:xfrm>
            <a:off x="2195513" y="4627563"/>
            <a:ext cx="936625" cy="457200"/>
          </a:xfrm>
          <a:prstGeom prst="rect">
            <a:avLst/>
          </a:prstGeom>
          <a:noFill/>
          <a:ln w="9525">
            <a:noFill/>
            <a:miter lim="800000"/>
            <a:headEnd/>
            <a:tailEnd/>
          </a:ln>
        </p:spPr>
        <p:txBody>
          <a:bodyPr>
            <a:spAutoFit/>
          </a:bodyPr>
          <a:lstStyle/>
          <a:p>
            <a:pPr algn="ctr">
              <a:spcBef>
                <a:spcPct val="50000"/>
              </a:spcBef>
            </a:pPr>
            <a:r>
              <a:rPr lang="zh-CN" altLang="en-US" sz="2400"/>
              <a:t>共基</a:t>
            </a:r>
            <a:endParaRPr lang="en-US" altLang="zh-CN" sz="2400"/>
          </a:p>
        </p:txBody>
      </p:sp>
      <p:sp>
        <p:nvSpPr>
          <p:cNvPr id="60426" name="Text Box 9"/>
          <p:cNvSpPr txBox="1">
            <a:spLocks noChangeArrowheads="1"/>
          </p:cNvSpPr>
          <p:nvPr/>
        </p:nvSpPr>
        <p:spPr bwMode="auto">
          <a:xfrm>
            <a:off x="395288" y="2493963"/>
            <a:ext cx="936625" cy="457200"/>
          </a:xfrm>
          <a:prstGeom prst="rect">
            <a:avLst/>
          </a:prstGeom>
          <a:noFill/>
          <a:ln w="9525">
            <a:noFill/>
            <a:miter lim="800000"/>
            <a:headEnd/>
            <a:tailEnd/>
          </a:ln>
        </p:spPr>
        <p:txBody>
          <a:bodyPr>
            <a:spAutoFit/>
          </a:bodyPr>
          <a:lstStyle/>
          <a:p>
            <a:pPr algn="ctr">
              <a:spcBef>
                <a:spcPct val="50000"/>
              </a:spcBef>
            </a:pPr>
            <a:r>
              <a:rPr lang="zh-CN" altLang="en-US" sz="2400"/>
              <a:t>共源</a:t>
            </a:r>
          </a:p>
        </p:txBody>
      </p:sp>
      <p:sp>
        <p:nvSpPr>
          <p:cNvPr id="60427" name="Text Box 10"/>
          <p:cNvSpPr txBox="1">
            <a:spLocks noChangeArrowheads="1"/>
          </p:cNvSpPr>
          <p:nvPr/>
        </p:nvSpPr>
        <p:spPr bwMode="auto">
          <a:xfrm>
            <a:off x="395288" y="3548063"/>
            <a:ext cx="936625" cy="457200"/>
          </a:xfrm>
          <a:prstGeom prst="rect">
            <a:avLst/>
          </a:prstGeom>
          <a:noFill/>
          <a:ln w="9525">
            <a:noFill/>
            <a:miter lim="800000"/>
            <a:headEnd/>
            <a:tailEnd/>
          </a:ln>
        </p:spPr>
        <p:txBody>
          <a:bodyPr>
            <a:spAutoFit/>
          </a:bodyPr>
          <a:lstStyle/>
          <a:p>
            <a:pPr algn="ctr">
              <a:spcBef>
                <a:spcPct val="50000"/>
              </a:spcBef>
            </a:pPr>
            <a:r>
              <a:rPr lang="zh-CN" altLang="en-US" sz="2400"/>
              <a:t>共漏</a:t>
            </a:r>
            <a:endParaRPr lang="en-US" altLang="zh-CN" sz="2400"/>
          </a:p>
        </p:txBody>
      </p:sp>
      <p:sp>
        <p:nvSpPr>
          <p:cNvPr id="60428" name="Text Box 11"/>
          <p:cNvSpPr txBox="1">
            <a:spLocks noChangeArrowheads="1"/>
          </p:cNvSpPr>
          <p:nvPr/>
        </p:nvSpPr>
        <p:spPr bwMode="auto">
          <a:xfrm>
            <a:off x="4427538" y="1700213"/>
            <a:ext cx="1296987" cy="457200"/>
          </a:xfrm>
          <a:prstGeom prst="rect">
            <a:avLst/>
          </a:prstGeom>
          <a:noFill/>
          <a:ln w="9525">
            <a:noFill/>
            <a:miter lim="800000"/>
            <a:headEnd/>
            <a:tailEnd/>
          </a:ln>
        </p:spPr>
        <p:txBody>
          <a:bodyPr>
            <a:spAutoFit/>
          </a:bodyPr>
          <a:lstStyle/>
          <a:p>
            <a:pPr algn="ctr">
              <a:spcBef>
                <a:spcPct val="50000"/>
              </a:spcBef>
            </a:pPr>
            <a:r>
              <a:rPr lang="zh-CN" altLang="en-US" sz="2400"/>
              <a:t>电流源</a:t>
            </a:r>
          </a:p>
        </p:txBody>
      </p:sp>
      <p:sp>
        <p:nvSpPr>
          <p:cNvPr id="60429" name="Text Box 12"/>
          <p:cNvSpPr txBox="1">
            <a:spLocks noChangeArrowheads="1"/>
          </p:cNvSpPr>
          <p:nvPr/>
        </p:nvSpPr>
        <p:spPr bwMode="auto">
          <a:xfrm>
            <a:off x="4427538" y="2420938"/>
            <a:ext cx="1296987" cy="457200"/>
          </a:xfrm>
          <a:prstGeom prst="rect">
            <a:avLst/>
          </a:prstGeom>
          <a:noFill/>
          <a:ln w="9525">
            <a:noFill/>
            <a:miter lim="800000"/>
            <a:headEnd/>
            <a:tailEnd/>
          </a:ln>
        </p:spPr>
        <p:txBody>
          <a:bodyPr>
            <a:spAutoFit/>
          </a:bodyPr>
          <a:lstStyle/>
          <a:p>
            <a:pPr algn="ctr">
              <a:spcBef>
                <a:spcPct val="50000"/>
              </a:spcBef>
            </a:pPr>
            <a:r>
              <a:rPr lang="zh-CN" altLang="en-US" sz="2400"/>
              <a:t>差分</a:t>
            </a:r>
          </a:p>
        </p:txBody>
      </p:sp>
      <p:sp>
        <p:nvSpPr>
          <p:cNvPr id="60430" name="Text Box 13"/>
          <p:cNvSpPr txBox="1">
            <a:spLocks noChangeArrowheads="1"/>
          </p:cNvSpPr>
          <p:nvPr/>
        </p:nvSpPr>
        <p:spPr bwMode="auto">
          <a:xfrm>
            <a:off x="5867400" y="1844675"/>
            <a:ext cx="1728788" cy="822325"/>
          </a:xfrm>
          <a:prstGeom prst="rect">
            <a:avLst/>
          </a:prstGeom>
          <a:noFill/>
          <a:ln w="9525">
            <a:noFill/>
            <a:miter lim="800000"/>
            <a:headEnd/>
            <a:tailEnd/>
          </a:ln>
        </p:spPr>
        <p:txBody>
          <a:bodyPr>
            <a:spAutoFit/>
          </a:bodyPr>
          <a:lstStyle/>
          <a:p>
            <a:pPr algn="ctr"/>
            <a:r>
              <a:rPr lang="zh-CN" altLang="en-US" sz="2400"/>
              <a:t>带恒流源</a:t>
            </a:r>
          </a:p>
          <a:p>
            <a:pPr algn="ctr"/>
            <a:r>
              <a:rPr lang="zh-CN" altLang="en-US" sz="2400"/>
              <a:t>的差分</a:t>
            </a:r>
          </a:p>
        </p:txBody>
      </p:sp>
      <p:sp>
        <p:nvSpPr>
          <p:cNvPr id="60431" name="Line 14"/>
          <p:cNvSpPr>
            <a:spLocks noChangeShapeType="1"/>
          </p:cNvSpPr>
          <p:nvPr/>
        </p:nvSpPr>
        <p:spPr bwMode="auto">
          <a:xfrm>
            <a:off x="2700338" y="3043238"/>
            <a:ext cx="0" cy="504825"/>
          </a:xfrm>
          <a:prstGeom prst="line">
            <a:avLst/>
          </a:prstGeom>
          <a:noFill/>
          <a:ln w="38100">
            <a:solidFill>
              <a:srgbClr val="0033CC"/>
            </a:solidFill>
            <a:miter lim="800000"/>
            <a:headEnd/>
            <a:tailEnd type="triangle" w="med" len="med"/>
          </a:ln>
        </p:spPr>
        <p:txBody>
          <a:bodyPr wrap="none"/>
          <a:lstStyle/>
          <a:p>
            <a:endParaRPr lang="zh-CN" altLang="en-US"/>
          </a:p>
        </p:txBody>
      </p:sp>
      <p:sp>
        <p:nvSpPr>
          <p:cNvPr id="60432" name="Line 15"/>
          <p:cNvSpPr>
            <a:spLocks noChangeShapeType="1"/>
          </p:cNvSpPr>
          <p:nvPr/>
        </p:nvSpPr>
        <p:spPr bwMode="auto">
          <a:xfrm flipV="1">
            <a:off x="3348038" y="2708275"/>
            <a:ext cx="1079500" cy="144463"/>
          </a:xfrm>
          <a:prstGeom prst="line">
            <a:avLst/>
          </a:prstGeom>
          <a:noFill/>
          <a:ln w="38100">
            <a:solidFill>
              <a:srgbClr val="0033CC"/>
            </a:solidFill>
            <a:miter lim="800000"/>
            <a:headEnd/>
            <a:tailEnd type="triangle" w="med" len="med"/>
          </a:ln>
        </p:spPr>
        <p:txBody>
          <a:bodyPr wrap="none"/>
          <a:lstStyle/>
          <a:p>
            <a:endParaRPr lang="zh-CN" altLang="en-US"/>
          </a:p>
        </p:txBody>
      </p:sp>
      <p:sp>
        <p:nvSpPr>
          <p:cNvPr id="60433" name="Line 16"/>
          <p:cNvSpPr>
            <a:spLocks noChangeShapeType="1"/>
          </p:cNvSpPr>
          <p:nvPr/>
        </p:nvSpPr>
        <p:spPr bwMode="auto">
          <a:xfrm>
            <a:off x="2700338" y="4051300"/>
            <a:ext cx="0" cy="504825"/>
          </a:xfrm>
          <a:prstGeom prst="line">
            <a:avLst/>
          </a:prstGeom>
          <a:noFill/>
          <a:ln w="38100">
            <a:solidFill>
              <a:srgbClr val="0033CC"/>
            </a:solidFill>
            <a:miter lim="800000"/>
            <a:headEnd/>
            <a:tailEnd type="triangle" w="med" len="med"/>
          </a:ln>
        </p:spPr>
        <p:txBody>
          <a:bodyPr wrap="none"/>
          <a:lstStyle/>
          <a:p>
            <a:endParaRPr lang="zh-CN" altLang="en-US"/>
          </a:p>
        </p:txBody>
      </p:sp>
      <p:sp>
        <p:nvSpPr>
          <p:cNvPr id="60434" name="Line 17"/>
          <p:cNvSpPr>
            <a:spLocks noChangeShapeType="1"/>
          </p:cNvSpPr>
          <p:nvPr/>
        </p:nvSpPr>
        <p:spPr bwMode="auto">
          <a:xfrm flipH="1">
            <a:off x="1403350" y="2708275"/>
            <a:ext cx="792163" cy="0"/>
          </a:xfrm>
          <a:prstGeom prst="line">
            <a:avLst/>
          </a:prstGeom>
          <a:noFill/>
          <a:ln w="38100">
            <a:solidFill>
              <a:srgbClr val="0033CC"/>
            </a:solidFill>
            <a:miter lim="800000"/>
            <a:headEnd/>
            <a:tailEnd type="triangle" w="med" len="med"/>
          </a:ln>
        </p:spPr>
        <p:txBody>
          <a:bodyPr wrap="none"/>
          <a:lstStyle/>
          <a:p>
            <a:endParaRPr lang="zh-CN" altLang="en-US"/>
          </a:p>
        </p:txBody>
      </p:sp>
      <p:sp>
        <p:nvSpPr>
          <p:cNvPr id="60435" name="Line 18"/>
          <p:cNvSpPr>
            <a:spLocks noChangeShapeType="1"/>
          </p:cNvSpPr>
          <p:nvPr/>
        </p:nvSpPr>
        <p:spPr bwMode="auto">
          <a:xfrm flipH="1">
            <a:off x="1331913" y="3763963"/>
            <a:ext cx="792162" cy="0"/>
          </a:xfrm>
          <a:prstGeom prst="line">
            <a:avLst/>
          </a:prstGeom>
          <a:noFill/>
          <a:ln w="38100">
            <a:solidFill>
              <a:srgbClr val="0033CC"/>
            </a:solidFill>
            <a:miter lim="800000"/>
            <a:headEnd/>
            <a:tailEnd type="triangle" w="med" len="med"/>
          </a:ln>
        </p:spPr>
        <p:txBody>
          <a:bodyPr wrap="none"/>
          <a:lstStyle/>
          <a:p>
            <a:endParaRPr lang="zh-CN" altLang="en-US"/>
          </a:p>
        </p:txBody>
      </p:sp>
      <p:sp>
        <p:nvSpPr>
          <p:cNvPr id="60436" name="Line 19"/>
          <p:cNvSpPr>
            <a:spLocks noChangeShapeType="1"/>
          </p:cNvSpPr>
          <p:nvPr/>
        </p:nvSpPr>
        <p:spPr bwMode="auto">
          <a:xfrm flipV="1">
            <a:off x="3276600" y="1989138"/>
            <a:ext cx="1150938" cy="576262"/>
          </a:xfrm>
          <a:prstGeom prst="line">
            <a:avLst/>
          </a:prstGeom>
          <a:noFill/>
          <a:ln w="38100">
            <a:solidFill>
              <a:srgbClr val="0033CC"/>
            </a:solidFill>
            <a:miter lim="800000"/>
            <a:headEnd/>
            <a:tailEnd type="triangle" w="med" len="med"/>
          </a:ln>
        </p:spPr>
        <p:txBody>
          <a:bodyPr wrap="none"/>
          <a:lstStyle/>
          <a:p>
            <a:endParaRPr lang="zh-CN" altLang="en-US"/>
          </a:p>
        </p:txBody>
      </p:sp>
      <p:sp>
        <p:nvSpPr>
          <p:cNvPr id="60437" name="AutoShape 20"/>
          <p:cNvSpPr>
            <a:spLocks/>
          </p:cNvSpPr>
          <p:nvPr/>
        </p:nvSpPr>
        <p:spPr bwMode="auto">
          <a:xfrm>
            <a:off x="5724525" y="1844675"/>
            <a:ext cx="215900" cy="863600"/>
          </a:xfrm>
          <a:prstGeom prst="rightBrace">
            <a:avLst>
              <a:gd name="adj1" fmla="val 33333"/>
              <a:gd name="adj2" fmla="val 50000"/>
            </a:avLst>
          </a:prstGeom>
          <a:noFill/>
          <a:ln w="38100">
            <a:solidFill>
              <a:srgbClr val="0033CC"/>
            </a:solidFill>
            <a:miter lim="800000"/>
            <a:headEnd/>
            <a:tailEnd/>
          </a:ln>
        </p:spPr>
        <p:txBody>
          <a:bodyPr wrap="none" anchor="ctr"/>
          <a:lstStyle/>
          <a:p>
            <a:endParaRPr lang="zh-CN" altLang="en-US"/>
          </a:p>
        </p:txBody>
      </p:sp>
      <p:sp>
        <p:nvSpPr>
          <p:cNvPr id="60438" name="Line 21"/>
          <p:cNvSpPr>
            <a:spLocks noChangeShapeType="1"/>
          </p:cNvSpPr>
          <p:nvPr/>
        </p:nvSpPr>
        <p:spPr bwMode="auto">
          <a:xfrm>
            <a:off x="3348038" y="3763963"/>
            <a:ext cx="936625" cy="96837"/>
          </a:xfrm>
          <a:prstGeom prst="line">
            <a:avLst/>
          </a:prstGeom>
          <a:noFill/>
          <a:ln w="38100">
            <a:solidFill>
              <a:srgbClr val="0033CC"/>
            </a:solidFill>
            <a:miter lim="800000"/>
            <a:headEnd/>
            <a:tailEnd type="triangle" w="med" len="med"/>
          </a:ln>
        </p:spPr>
        <p:txBody>
          <a:bodyPr wrap="none"/>
          <a:lstStyle/>
          <a:p>
            <a:endParaRPr lang="zh-CN" altLang="en-US"/>
          </a:p>
        </p:txBody>
      </p:sp>
      <p:sp>
        <p:nvSpPr>
          <p:cNvPr id="60439" name="Text Box 22"/>
          <p:cNvSpPr txBox="1">
            <a:spLocks noChangeArrowheads="1"/>
          </p:cNvSpPr>
          <p:nvPr/>
        </p:nvSpPr>
        <p:spPr bwMode="auto">
          <a:xfrm>
            <a:off x="4356100" y="3573463"/>
            <a:ext cx="3024188" cy="457200"/>
          </a:xfrm>
          <a:prstGeom prst="rect">
            <a:avLst/>
          </a:prstGeom>
          <a:noFill/>
          <a:ln w="9525">
            <a:noFill/>
            <a:miter lim="800000"/>
            <a:headEnd/>
            <a:tailEnd/>
          </a:ln>
        </p:spPr>
        <p:txBody>
          <a:bodyPr>
            <a:spAutoFit/>
          </a:bodyPr>
          <a:lstStyle/>
          <a:p>
            <a:pPr algn="ctr">
              <a:spcBef>
                <a:spcPct val="50000"/>
              </a:spcBef>
            </a:pPr>
            <a:r>
              <a:rPr lang="zh-CN" altLang="en-US" sz="2400"/>
              <a:t>互补对称功放</a:t>
            </a:r>
            <a:r>
              <a:rPr lang="en-US" altLang="zh-CN" sz="2400"/>
              <a:t>(</a:t>
            </a:r>
            <a:r>
              <a:rPr lang="en-US" altLang="zh-CN" sz="2400" i="1"/>
              <a:t>A</a:t>
            </a:r>
            <a:r>
              <a:rPr lang="en-US" altLang="zh-CN" sz="2400" baseline="-25000"/>
              <a:t>V</a:t>
            </a:r>
            <a:r>
              <a:rPr lang="en-US" altLang="zh-CN" sz="2400"/>
              <a:t>=1)</a:t>
            </a:r>
          </a:p>
        </p:txBody>
      </p:sp>
      <p:sp>
        <p:nvSpPr>
          <p:cNvPr id="60440" name="Line 23"/>
          <p:cNvSpPr>
            <a:spLocks noChangeShapeType="1"/>
          </p:cNvSpPr>
          <p:nvPr/>
        </p:nvSpPr>
        <p:spPr bwMode="auto">
          <a:xfrm>
            <a:off x="3276600" y="3933825"/>
            <a:ext cx="1008063" cy="503238"/>
          </a:xfrm>
          <a:prstGeom prst="line">
            <a:avLst/>
          </a:prstGeom>
          <a:noFill/>
          <a:ln w="38100">
            <a:solidFill>
              <a:srgbClr val="0033CC"/>
            </a:solidFill>
            <a:miter lim="800000"/>
            <a:headEnd/>
            <a:tailEnd type="triangle" w="med" len="med"/>
          </a:ln>
        </p:spPr>
        <p:txBody>
          <a:bodyPr wrap="none"/>
          <a:lstStyle/>
          <a:p>
            <a:endParaRPr lang="zh-CN" altLang="en-US"/>
          </a:p>
        </p:txBody>
      </p:sp>
      <p:sp>
        <p:nvSpPr>
          <p:cNvPr id="60441" name="Text Box 24"/>
          <p:cNvSpPr txBox="1">
            <a:spLocks noChangeArrowheads="1"/>
          </p:cNvSpPr>
          <p:nvPr/>
        </p:nvSpPr>
        <p:spPr bwMode="auto">
          <a:xfrm>
            <a:off x="4067175" y="4267200"/>
            <a:ext cx="2879725" cy="457200"/>
          </a:xfrm>
          <a:prstGeom prst="rect">
            <a:avLst/>
          </a:prstGeom>
          <a:noFill/>
          <a:ln w="9525">
            <a:noFill/>
            <a:miter lim="800000"/>
            <a:headEnd/>
            <a:tailEnd/>
          </a:ln>
        </p:spPr>
        <p:txBody>
          <a:bodyPr>
            <a:spAutoFit/>
          </a:bodyPr>
          <a:lstStyle/>
          <a:p>
            <a:pPr algn="ctr">
              <a:spcBef>
                <a:spcPct val="50000"/>
              </a:spcBef>
            </a:pPr>
            <a:r>
              <a:rPr lang="zh-CN" altLang="en-US" sz="2400"/>
              <a:t>稳压电路调整管</a:t>
            </a:r>
          </a:p>
        </p:txBody>
      </p:sp>
      <p:sp>
        <p:nvSpPr>
          <p:cNvPr id="60442" name="AutoShape 25"/>
          <p:cNvSpPr>
            <a:spLocks/>
          </p:cNvSpPr>
          <p:nvPr/>
        </p:nvSpPr>
        <p:spPr bwMode="auto">
          <a:xfrm rot="-5400000">
            <a:off x="4110831" y="1802607"/>
            <a:ext cx="414337" cy="6692900"/>
          </a:xfrm>
          <a:prstGeom prst="leftBrace">
            <a:avLst>
              <a:gd name="adj1" fmla="val 134611"/>
              <a:gd name="adj2" fmla="val 50000"/>
            </a:avLst>
          </a:prstGeom>
          <a:noFill/>
          <a:ln w="38100">
            <a:solidFill>
              <a:srgbClr val="CC0000"/>
            </a:solidFill>
            <a:miter lim="800000"/>
            <a:headEnd/>
            <a:tailEnd/>
          </a:ln>
        </p:spPr>
        <p:txBody>
          <a:bodyPr wrap="none" anchor="ctr"/>
          <a:lstStyle/>
          <a:p>
            <a:endParaRPr lang="zh-CN" altLang="en-US"/>
          </a:p>
        </p:txBody>
      </p:sp>
      <p:sp>
        <p:nvSpPr>
          <p:cNvPr id="60443" name="Text Box 26"/>
          <p:cNvSpPr txBox="1">
            <a:spLocks noChangeArrowheads="1"/>
          </p:cNvSpPr>
          <p:nvPr/>
        </p:nvSpPr>
        <p:spPr bwMode="auto">
          <a:xfrm>
            <a:off x="4932363" y="6021388"/>
            <a:ext cx="3455987" cy="457200"/>
          </a:xfrm>
          <a:prstGeom prst="rect">
            <a:avLst/>
          </a:prstGeom>
          <a:noFill/>
          <a:ln w="9525">
            <a:noFill/>
            <a:miter lim="800000"/>
            <a:headEnd/>
            <a:tailEnd/>
          </a:ln>
        </p:spPr>
        <p:txBody>
          <a:bodyPr>
            <a:spAutoFit/>
          </a:bodyPr>
          <a:lstStyle/>
          <a:p>
            <a:pPr algn="ctr">
              <a:spcBef>
                <a:spcPct val="50000"/>
              </a:spcBef>
            </a:pPr>
            <a:r>
              <a:rPr lang="zh-CN" altLang="en-US" sz="2400">
                <a:latin typeface="楷体_GB2312" pitchFamily="49" charset="-122"/>
              </a:rPr>
              <a:t>第</a:t>
            </a:r>
            <a:r>
              <a:rPr lang="en-US" altLang="zh-CN" sz="2400"/>
              <a:t>6</a:t>
            </a:r>
            <a:r>
              <a:rPr lang="zh-CN" altLang="en-US" sz="2400"/>
              <a:t>章</a:t>
            </a:r>
            <a:r>
              <a:rPr lang="zh-CN" altLang="en-US" sz="2400">
                <a:solidFill>
                  <a:schemeClr val="hlink"/>
                </a:solidFill>
                <a:latin typeface="楷体_GB2312" pitchFamily="49" charset="-122"/>
              </a:rPr>
              <a:t>集成</a:t>
            </a:r>
            <a:r>
              <a:rPr lang="zh-CN" altLang="en-US" sz="2400">
                <a:latin typeface="楷体_GB2312" pitchFamily="49" charset="-122"/>
              </a:rPr>
              <a:t>运算放大器</a:t>
            </a:r>
          </a:p>
        </p:txBody>
      </p:sp>
      <p:sp>
        <p:nvSpPr>
          <p:cNvPr id="60444" name="Text Box 27"/>
          <p:cNvSpPr txBox="1">
            <a:spLocks noChangeArrowheads="1"/>
          </p:cNvSpPr>
          <p:nvPr/>
        </p:nvSpPr>
        <p:spPr bwMode="auto">
          <a:xfrm>
            <a:off x="2987675" y="5445125"/>
            <a:ext cx="2879725" cy="457200"/>
          </a:xfrm>
          <a:prstGeom prst="rect">
            <a:avLst/>
          </a:prstGeom>
          <a:noFill/>
          <a:ln w="9525">
            <a:noFill/>
            <a:miter lim="800000"/>
            <a:headEnd/>
            <a:tailEnd/>
          </a:ln>
        </p:spPr>
        <p:txBody>
          <a:bodyPr>
            <a:spAutoFit/>
          </a:bodyPr>
          <a:lstStyle/>
          <a:p>
            <a:pPr algn="ctr">
              <a:spcBef>
                <a:spcPct val="50000"/>
              </a:spcBef>
            </a:pPr>
            <a:r>
              <a:rPr lang="zh-CN" altLang="en-US" sz="2400"/>
              <a:t>多级放大电路</a:t>
            </a:r>
          </a:p>
        </p:txBody>
      </p:sp>
      <p:sp>
        <p:nvSpPr>
          <p:cNvPr id="60445" name="Text Box 28"/>
          <p:cNvSpPr txBox="1">
            <a:spLocks noChangeArrowheads="1"/>
          </p:cNvSpPr>
          <p:nvPr/>
        </p:nvSpPr>
        <p:spPr bwMode="auto">
          <a:xfrm>
            <a:off x="250825" y="5995988"/>
            <a:ext cx="3779838" cy="457200"/>
          </a:xfrm>
          <a:prstGeom prst="rect">
            <a:avLst/>
          </a:prstGeom>
          <a:noFill/>
          <a:ln w="9525">
            <a:noFill/>
            <a:miter lim="800000"/>
            <a:headEnd/>
            <a:tailEnd/>
          </a:ln>
        </p:spPr>
        <p:txBody>
          <a:bodyPr>
            <a:spAutoFit/>
          </a:bodyPr>
          <a:lstStyle/>
          <a:p>
            <a:pPr algn="ctr">
              <a:spcBef>
                <a:spcPct val="50000"/>
              </a:spcBef>
            </a:pPr>
            <a:r>
              <a:rPr lang="zh-CN" altLang="en-US" sz="2400"/>
              <a:t>差分＋复合管共射＋功放</a:t>
            </a:r>
          </a:p>
        </p:txBody>
      </p:sp>
      <p:sp>
        <p:nvSpPr>
          <p:cNvPr id="60446" name="Line 29"/>
          <p:cNvSpPr>
            <a:spLocks noChangeShapeType="1"/>
          </p:cNvSpPr>
          <p:nvPr/>
        </p:nvSpPr>
        <p:spPr bwMode="auto">
          <a:xfrm>
            <a:off x="4067175" y="6237288"/>
            <a:ext cx="792163" cy="0"/>
          </a:xfrm>
          <a:prstGeom prst="line">
            <a:avLst/>
          </a:prstGeom>
          <a:noFill/>
          <a:ln w="38100">
            <a:solidFill>
              <a:srgbClr val="0033CC"/>
            </a:solidFill>
            <a:miter lim="800000"/>
            <a:headEnd/>
            <a:tailEnd type="triangle" w="med" len="med"/>
          </a:ln>
        </p:spPr>
        <p:txBody>
          <a:bodyPr wrap="none"/>
          <a:lstStyle/>
          <a:p>
            <a:endParaRPr lang="zh-CN" altLang="en-US"/>
          </a:p>
        </p:txBody>
      </p:sp>
      <p:sp>
        <p:nvSpPr>
          <p:cNvPr id="60447" name="Text Box 30"/>
          <p:cNvSpPr txBox="1">
            <a:spLocks noChangeArrowheads="1"/>
          </p:cNvSpPr>
          <p:nvPr/>
        </p:nvSpPr>
        <p:spPr bwMode="auto">
          <a:xfrm>
            <a:off x="4429125" y="2997200"/>
            <a:ext cx="4464050" cy="457200"/>
          </a:xfrm>
          <a:prstGeom prst="rect">
            <a:avLst/>
          </a:prstGeom>
          <a:noFill/>
          <a:ln w="9525">
            <a:noFill/>
            <a:miter lim="800000"/>
            <a:headEnd/>
            <a:tailEnd/>
          </a:ln>
        </p:spPr>
        <p:txBody>
          <a:bodyPr>
            <a:spAutoFit/>
          </a:bodyPr>
          <a:lstStyle/>
          <a:p>
            <a:pPr>
              <a:spcBef>
                <a:spcPct val="50000"/>
              </a:spcBef>
            </a:pPr>
            <a:r>
              <a:rPr lang="zh-CN" altLang="en-US" sz="2400"/>
              <a:t>复合管（也可用于共射放大）</a:t>
            </a:r>
            <a:endParaRPr lang="en-US" altLang="zh-CN" sz="2400"/>
          </a:p>
        </p:txBody>
      </p:sp>
      <p:sp>
        <p:nvSpPr>
          <p:cNvPr id="60448" name="Line 31"/>
          <p:cNvSpPr>
            <a:spLocks noChangeShapeType="1"/>
          </p:cNvSpPr>
          <p:nvPr/>
        </p:nvSpPr>
        <p:spPr bwMode="auto">
          <a:xfrm flipV="1">
            <a:off x="3348038" y="3284538"/>
            <a:ext cx="1079500" cy="215900"/>
          </a:xfrm>
          <a:prstGeom prst="line">
            <a:avLst/>
          </a:prstGeom>
          <a:noFill/>
          <a:ln w="38100">
            <a:solidFill>
              <a:srgbClr val="0033CC"/>
            </a:solidFill>
            <a:miter lim="800000"/>
            <a:headEnd/>
            <a:tailEnd type="triangle" w="med" len="med"/>
          </a:ln>
        </p:spPr>
        <p:txBody>
          <a:bodyPr wrap="none"/>
          <a:lstStyle/>
          <a:p>
            <a:endParaRPr lang="zh-CN" altLang="en-US"/>
          </a:p>
        </p:txBody>
      </p:sp>
      <p:sp>
        <p:nvSpPr>
          <p:cNvPr id="60449" name="Arc 32"/>
          <p:cNvSpPr>
            <a:spLocks/>
          </p:cNvSpPr>
          <p:nvPr/>
        </p:nvSpPr>
        <p:spPr bwMode="auto">
          <a:xfrm flipV="1">
            <a:off x="1476375" y="2852738"/>
            <a:ext cx="3095625" cy="288925"/>
          </a:xfrm>
          <a:custGeom>
            <a:avLst/>
            <a:gdLst>
              <a:gd name="T0" fmla="*/ 0 w 41026"/>
              <a:gd name="T1" fmla="*/ 2147483647 h 21600"/>
              <a:gd name="T2" fmla="*/ 2147483647 w 41026"/>
              <a:gd name="T3" fmla="*/ 2147483647 h 21600"/>
              <a:gd name="T4" fmla="*/ 2147483647 w 41026"/>
              <a:gd name="T5" fmla="*/ 2147483647 h 21600"/>
              <a:gd name="T6" fmla="*/ 0 60000 65536"/>
              <a:gd name="T7" fmla="*/ 0 60000 65536"/>
              <a:gd name="T8" fmla="*/ 0 60000 65536"/>
              <a:gd name="T9" fmla="*/ 0 w 41026"/>
              <a:gd name="T10" fmla="*/ 0 h 21600"/>
              <a:gd name="T11" fmla="*/ 41026 w 41026"/>
              <a:gd name="T12" fmla="*/ 21600 h 21600"/>
            </a:gdLst>
            <a:ahLst/>
            <a:cxnLst>
              <a:cxn ang="T6">
                <a:pos x="T0" y="T1"/>
              </a:cxn>
              <a:cxn ang="T7">
                <a:pos x="T2" y="T3"/>
              </a:cxn>
              <a:cxn ang="T8">
                <a:pos x="T4" y="T5"/>
              </a:cxn>
            </a:cxnLst>
            <a:rect l="T9" t="T10" r="T11" b="T12"/>
            <a:pathLst>
              <a:path w="41026" h="21600" fill="none" extrusionOk="0">
                <a:moveTo>
                  <a:pt x="-1" y="18177"/>
                </a:moveTo>
                <a:cubicBezTo>
                  <a:pt x="1680" y="7703"/>
                  <a:pt x="10718" y="-1"/>
                  <a:pt x="21327" y="0"/>
                </a:cubicBezTo>
                <a:cubicBezTo>
                  <a:pt x="29828" y="0"/>
                  <a:pt x="37539" y="4986"/>
                  <a:pt x="41026" y="12739"/>
                </a:cubicBezTo>
              </a:path>
              <a:path w="41026" h="21600" stroke="0" extrusionOk="0">
                <a:moveTo>
                  <a:pt x="-1" y="18177"/>
                </a:moveTo>
                <a:cubicBezTo>
                  <a:pt x="1680" y="7703"/>
                  <a:pt x="10718" y="-1"/>
                  <a:pt x="21327" y="0"/>
                </a:cubicBezTo>
                <a:cubicBezTo>
                  <a:pt x="29828" y="0"/>
                  <a:pt x="37539" y="4986"/>
                  <a:pt x="41026" y="12739"/>
                </a:cubicBezTo>
                <a:lnTo>
                  <a:pt x="21327" y="21600"/>
                </a:lnTo>
                <a:close/>
              </a:path>
            </a:pathLst>
          </a:custGeom>
          <a:noFill/>
          <a:ln w="38100">
            <a:solidFill>
              <a:srgbClr val="006600"/>
            </a:solidFill>
            <a:round/>
            <a:headEnd type="triangle" w="med" len="med"/>
            <a:tailEnd type="triangle" w="med" len="med"/>
          </a:ln>
        </p:spPr>
        <p:txBody>
          <a:bodyPr anchor="ctr">
            <a:spAutoFit/>
          </a:bodyPr>
          <a:lstStyle/>
          <a:p>
            <a:endParaRPr lang="zh-CN" altLang="en-US"/>
          </a:p>
        </p:txBody>
      </p:sp>
    </p:spTree>
  </p:cSld>
  <p:clrMapOvr>
    <a:masterClrMapping/>
  </p:clrMapOvr>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1442" name="灯片编号占位符 4"/>
          <p:cNvSpPr>
            <a:spLocks noGrp="1"/>
          </p:cNvSpPr>
          <p:nvPr>
            <p:ph type="sldNum" sz="quarter" idx="12"/>
          </p:nvPr>
        </p:nvSpPr>
        <p:spPr>
          <a:noFill/>
        </p:spPr>
        <p:txBody>
          <a:bodyPr/>
          <a:lstStyle/>
          <a:p>
            <a:fld id="{9C7A1EB9-517D-436A-B33D-DFB254191FA5}" type="slidenum">
              <a:rPr lang="zh-CN" altLang="en-US" smtClean="0"/>
              <a:pPr/>
              <a:t>48</a:t>
            </a:fld>
            <a:endParaRPr lang="en-US" altLang="zh-CN" smtClean="0"/>
          </a:p>
        </p:txBody>
      </p:sp>
      <p:sp>
        <p:nvSpPr>
          <p:cNvPr id="61443" name="Rectangle 2"/>
          <p:cNvSpPr>
            <a:spLocks noGrp="1" noChangeArrowheads="1"/>
          </p:cNvSpPr>
          <p:nvPr>
            <p:ph type="title"/>
          </p:nvPr>
        </p:nvSpPr>
        <p:spPr>
          <a:xfrm>
            <a:off x="792163" y="404813"/>
            <a:ext cx="8351837" cy="774700"/>
          </a:xfrm>
        </p:spPr>
        <p:txBody>
          <a:bodyPr/>
          <a:lstStyle/>
          <a:p>
            <a:pPr eaLnBrk="1" hangingPunct="1"/>
            <a:r>
              <a:rPr lang="zh-CN" altLang="en-US" sz="3600" smtClean="0">
                <a:solidFill>
                  <a:schemeClr val="hlink"/>
                </a:solidFill>
              </a:rPr>
              <a:t>第</a:t>
            </a:r>
            <a:r>
              <a:rPr lang="en-US" altLang="zh-CN" sz="3600" smtClean="0">
                <a:solidFill>
                  <a:schemeClr val="hlink"/>
                </a:solidFill>
              </a:rPr>
              <a:t>4</a:t>
            </a:r>
            <a:r>
              <a:rPr lang="zh-CN" altLang="en-US" sz="3600" smtClean="0">
                <a:solidFill>
                  <a:schemeClr val="hlink"/>
                </a:solidFill>
              </a:rPr>
              <a:t>章  双极结型三极管及放大电路基础</a:t>
            </a:r>
          </a:p>
        </p:txBody>
      </p:sp>
      <p:sp>
        <p:nvSpPr>
          <p:cNvPr id="61444" name="Text Box 3">
            <a:hlinkClick r:id="rId2"/>
          </p:cNvPr>
          <p:cNvSpPr txBox="1">
            <a:spLocks noChangeArrowheads="1"/>
          </p:cNvSpPr>
          <p:nvPr/>
        </p:nvSpPr>
        <p:spPr bwMode="auto">
          <a:xfrm>
            <a:off x="106363" y="1371600"/>
            <a:ext cx="4144962" cy="304800"/>
          </a:xfrm>
          <a:prstGeom prst="rect">
            <a:avLst/>
          </a:prstGeom>
          <a:solidFill>
            <a:schemeClr val="bg1"/>
          </a:solidFill>
          <a:ln w="9525">
            <a:noFill/>
            <a:miter lim="800000"/>
            <a:headEnd/>
            <a:tailEnd/>
          </a:ln>
        </p:spPr>
        <p:txBody>
          <a:bodyPr lIns="0" tIns="0" rIns="0" bIns="0" anchor="ctr">
            <a:spAutoFit/>
          </a:bodyPr>
          <a:lstStyle/>
          <a:p>
            <a:pPr>
              <a:spcBef>
                <a:spcPct val="50000"/>
              </a:spcBef>
            </a:pPr>
            <a:r>
              <a:rPr lang="en-US" altLang="zh-CN">
                <a:solidFill>
                  <a:srgbClr val="0033CC"/>
                </a:solidFill>
              </a:rPr>
              <a:t>4.1  </a:t>
            </a:r>
            <a:r>
              <a:rPr lang="zh-CN" altLang="en-US">
                <a:solidFill>
                  <a:srgbClr val="0033CC"/>
                </a:solidFill>
              </a:rPr>
              <a:t>半导体三极管</a:t>
            </a:r>
          </a:p>
        </p:txBody>
      </p:sp>
      <p:sp>
        <p:nvSpPr>
          <p:cNvPr id="61445" name="Text Box 4">
            <a:hlinkClick r:id="rId3"/>
          </p:cNvPr>
          <p:cNvSpPr txBox="1">
            <a:spLocks noChangeArrowheads="1"/>
          </p:cNvSpPr>
          <p:nvPr/>
        </p:nvSpPr>
        <p:spPr bwMode="auto">
          <a:xfrm>
            <a:off x="106363" y="2216150"/>
            <a:ext cx="4406900" cy="304800"/>
          </a:xfrm>
          <a:prstGeom prst="rect">
            <a:avLst/>
          </a:prstGeom>
          <a:noFill/>
          <a:ln w="12700" cap="sq">
            <a:noFill/>
            <a:miter lim="800000"/>
            <a:headEnd type="none" w="sm" len="sm"/>
            <a:tailEnd type="none" w="sm" len="sm"/>
          </a:ln>
        </p:spPr>
        <p:txBody>
          <a:bodyPr lIns="0" tIns="0" rIns="0" bIns="0" anchor="ctr">
            <a:spAutoFit/>
          </a:bodyPr>
          <a:lstStyle/>
          <a:p>
            <a:pPr>
              <a:spcBef>
                <a:spcPct val="50000"/>
              </a:spcBef>
            </a:pPr>
            <a:r>
              <a:rPr lang="en-US" altLang="zh-CN">
                <a:solidFill>
                  <a:srgbClr val="0033CC"/>
                </a:solidFill>
              </a:rPr>
              <a:t>4.3  </a:t>
            </a:r>
            <a:r>
              <a:rPr lang="zh-CN" altLang="en-US">
                <a:solidFill>
                  <a:srgbClr val="0033CC"/>
                </a:solidFill>
              </a:rPr>
              <a:t>放大电路的分析方法</a:t>
            </a:r>
          </a:p>
        </p:txBody>
      </p:sp>
      <p:sp>
        <p:nvSpPr>
          <p:cNvPr id="61446" name="Text Box 5">
            <a:hlinkClick r:id="rId4"/>
          </p:cNvPr>
          <p:cNvSpPr txBox="1">
            <a:spLocks noChangeArrowheads="1"/>
          </p:cNvSpPr>
          <p:nvPr/>
        </p:nvSpPr>
        <p:spPr bwMode="auto">
          <a:xfrm>
            <a:off x="106363" y="2638425"/>
            <a:ext cx="5299075" cy="304800"/>
          </a:xfrm>
          <a:prstGeom prst="rect">
            <a:avLst/>
          </a:prstGeom>
          <a:noFill/>
          <a:ln w="12700" cap="sq">
            <a:noFill/>
            <a:miter lim="800000"/>
            <a:headEnd type="none" w="sm" len="sm"/>
            <a:tailEnd type="none" w="sm" len="sm"/>
          </a:ln>
        </p:spPr>
        <p:txBody>
          <a:bodyPr lIns="0" tIns="0" rIns="0" bIns="0" anchor="ctr">
            <a:spAutoFit/>
          </a:bodyPr>
          <a:lstStyle/>
          <a:p>
            <a:pPr>
              <a:spcBef>
                <a:spcPct val="50000"/>
              </a:spcBef>
            </a:pPr>
            <a:r>
              <a:rPr lang="en-US" altLang="zh-CN">
                <a:solidFill>
                  <a:srgbClr val="0033CC"/>
                </a:solidFill>
              </a:rPr>
              <a:t>4.4  </a:t>
            </a:r>
            <a:r>
              <a:rPr lang="zh-CN" altLang="en-US">
                <a:solidFill>
                  <a:srgbClr val="0033CC"/>
                </a:solidFill>
              </a:rPr>
              <a:t>放大电路静态工作点的稳定问题</a:t>
            </a:r>
          </a:p>
        </p:txBody>
      </p:sp>
      <p:sp>
        <p:nvSpPr>
          <p:cNvPr id="61447" name="Text Box 6">
            <a:hlinkClick r:id="rId5"/>
          </p:cNvPr>
          <p:cNvSpPr txBox="1">
            <a:spLocks noChangeArrowheads="1"/>
          </p:cNvSpPr>
          <p:nvPr/>
        </p:nvSpPr>
        <p:spPr bwMode="auto">
          <a:xfrm>
            <a:off x="106363" y="3060700"/>
            <a:ext cx="5246687" cy="304800"/>
          </a:xfrm>
          <a:prstGeom prst="rect">
            <a:avLst/>
          </a:prstGeom>
          <a:noFill/>
          <a:ln w="12700" cap="sq">
            <a:noFill/>
            <a:miter lim="800000"/>
            <a:headEnd type="none" w="sm" len="sm"/>
            <a:tailEnd type="none" w="sm" len="sm"/>
          </a:ln>
        </p:spPr>
        <p:txBody>
          <a:bodyPr lIns="0" tIns="0" rIns="0" bIns="0" anchor="ctr">
            <a:spAutoFit/>
          </a:bodyPr>
          <a:lstStyle/>
          <a:p>
            <a:pPr>
              <a:spcBef>
                <a:spcPct val="50000"/>
              </a:spcBef>
            </a:pPr>
            <a:r>
              <a:rPr lang="en-US" altLang="zh-CN">
                <a:solidFill>
                  <a:srgbClr val="0033CC"/>
                </a:solidFill>
              </a:rPr>
              <a:t>4.5  </a:t>
            </a:r>
            <a:r>
              <a:rPr lang="zh-CN" altLang="en-US">
                <a:solidFill>
                  <a:srgbClr val="FF0000"/>
                </a:solidFill>
              </a:rPr>
              <a:t>共集</a:t>
            </a:r>
            <a:r>
              <a:rPr lang="zh-CN" altLang="en-US">
                <a:solidFill>
                  <a:srgbClr val="0033CC"/>
                </a:solidFill>
              </a:rPr>
              <a:t>电极放大电路和</a:t>
            </a:r>
            <a:r>
              <a:rPr lang="zh-CN" altLang="en-US">
                <a:solidFill>
                  <a:srgbClr val="FF0000"/>
                </a:solidFill>
              </a:rPr>
              <a:t>共基极</a:t>
            </a:r>
            <a:r>
              <a:rPr lang="zh-CN" altLang="en-US">
                <a:solidFill>
                  <a:srgbClr val="0033CC"/>
                </a:solidFill>
              </a:rPr>
              <a:t>放大电路</a:t>
            </a:r>
          </a:p>
        </p:txBody>
      </p:sp>
      <p:sp>
        <p:nvSpPr>
          <p:cNvPr id="61448" name="Text Box 7">
            <a:hlinkClick r:id="rId6"/>
          </p:cNvPr>
          <p:cNvSpPr txBox="1">
            <a:spLocks noChangeArrowheads="1"/>
          </p:cNvSpPr>
          <p:nvPr/>
        </p:nvSpPr>
        <p:spPr bwMode="auto">
          <a:xfrm>
            <a:off x="106363" y="1793875"/>
            <a:ext cx="4826000" cy="304800"/>
          </a:xfrm>
          <a:prstGeom prst="rect">
            <a:avLst/>
          </a:prstGeom>
          <a:noFill/>
          <a:ln w="9525">
            <a:noFill/>
            <a:miter lim="800000"/>
            <a:headEnd/>
            <a:tailEnd/>
          </a:ln>
        </p:spPr>
        <p:txBody>
          <a:bodyPr lIns="0" tIns="0" rIns="0" bIns="0" anchor="ctr">
            <a:spAutoFit/>
          </a:bodyPr>
          <a:lstStyle/>
          <a:p>
            <a:pPr>
              <a:spcBef>
                <a:spcPct val="50000"/>
              </a:spcBef>
            </a:pPr>
            <a:r>
              <a:rPr lang="en-US" altLang="zh-CN">
                <a:solidFill>
                  <a:srgbClr val="0033CC"/>
                </a:solidFill>
              </a:rPr>
              <a:t>4.2  </a:t>
            </a:r>
            <a:r>
              <a:rPr lang="zh-CN" altLang="en-US">
                <a:solidFill>
                  <a:schemeClr val="hlink"/>
                </a:solidFill>
              </a:rPr>
              <a:t>共射</a:t>
            </a:r>
            <a:r>
              <a:rPr lang="zh-CN" altLang="en-US">
                <a:solidFill>
                  <a:srgbClr val="0033CC"/>
                </a:solidFill>
              </a:rPr>
              <a:t>极放大电路的工作原理</a:t>
            </a:r>
          </a:p>
        </p:txBody>
      </p:sp>
      <p:sp>
        <p:nvSpPr>
          <p:cNvPr id="61449" name="Text Box 8">
            <a:hlinkClick r:id="rId7"/>
          </p:cNvPr>
          <p:cNvSpPr txBox="1">
            <a:spLocks noChangeArrowheads="1"/>
          </p:cNvSpPr>
          <p:nvPr/>
        </p:nvSpPr>
        <p:spPr bwMode="auto">
          <a:xfrm>
            <a:off x="106363" y="3482975"/>
            <a:ext cx="5246687" cy="304800"/>
          </a:xfrm>
          <a:prstGeom prst="rect">
            <a:avLst/>
          </a:prstGeom>
          <a:noFill/>
          <a:ln w="12700" cap="sq" algn="ctr">
            <a:noFill/>
            <a:miter lim="800000"/>
            <a:headEnd type="none" w="sm" len="sm"/>
            <a:tailEnd type="none" w="sm" len="sm"/>
          </a:ln>
        </p:spPr>
        <p:txBody>
          <a:bodyPr lIns="0" tIns="0" rIns="0" bIns="0" anchor="ctr">
            <a:spAutoFit/>
          </a:bodyPr>
          <a:lstStyle/>
          <a:p>
            <a:pPr>
              <a:spcBef>
                <a:spcPct val="50000"/>
              </a:spcBef>
            </a:pPr>
            <a:r>
              <a:rPr lang="en-US" altLang="zh-CN">
                <a:solidFill>
                  <a:srgbClr val="0033CC"/>
                </a:solidFill>
              </a:rPr>
              <a:t>4.6  </a:t>
            </a:r>
            <a:r>
              <a:rPr lang="zh-CN" altLang="en-US">
                <a:solidFill>
                  <a:srgbClr val="0033CC"/>
                </a:solidFill>
              </a:rPr>
              <a:t>组合放大电路 </a:t>
            </a:r>
            <a:r>
              <a:rPr lang="en-US" altLang="zh-CN">
                <a:solidFill>
                  <a:srgbClr val="0033CC"/>
                </a:solidFill>
              </a:rPr>
              <a:t>— </a:t>
            </a:r>
            <a:r>
              <a:rPr lang="zh-CN" altLang="en-US">
                <a:solidFill>
                  <a:srgbClr val="0033CC"/>
                </a:solidFill>
              </a:rPr>
              <a:t>共射</a:t>
            </a:r>
            <a:r>
              <a:rPr lang="en-US" altLang="zh-CN">
                <a:solidFill>
                  <a:srgbClr val="0033CC"/>
                </a:solidFill>
              </a:rPr>
              <a:t>-</a:t>
            </a:r>
            <a:r>
              <a:rPr lang="zh-CN" altLang="en-US">
                <a:solidFill>
                  <a:srgbClr val="0033CC"/>
                </a:solidFill>
              </a:rPr>
              <a:t>共基，复合管</a:t>
            </a:r>
          </a:p>
        </p:txBody>
      </p:sp>
      <p:sp>
        <p:nvSpPr>
          <p:cNvPr id="61450" name="Text Box 9">
            <a:hlinkClick r:id="rId8"/>
          </p:cNvPr>
          <p:cNvSpPr txBox="1">
            <a:spLocks noChangeArrowheads="1"/>
          </p:cNvSpPr>
          <p:nvPr/>
        </p:nvSpPr>
        <p:spPr bwMode="auto">
          <a:xfrm>
            <a:off x="106363" y="3905250"/>
            <a:ext cx="5246687" cy="304800"/>
          </a:xfrm>
          <a:prstGeom prst="rect">
            <a:avLst/>
          </a:prstGeom>
          <a:noFill/>
          <a:ln w="12700" cap="sq" algn="ctr">
            <a:noFill/>
            <a:miter lim="800000"/>
            <a:headEnd type="none" w="sm" len="sm"/>
            <a:tailEnd type="none" w="sm" len="sm"/>
          </a:ln>
        </p:spPr>
        <p:txBody>
          <a:bodyPr lIns="0" tIns="0" rIns="0" bIns="0" anchor="ctr">
            <a:spAutoFit/>
          </a:bodyPr>
          <a:lstStyle/>
          <a:p>
            <a:pPr>
              <a:spcBef>
                <a:spcPct val="50000"/>
              </a:spcBef>
            </a:pPr>
            <a:r>
              <a:rPr lang="en-US" altLang="zh-CN">
                <a:solidFill>
                  <a:srgbClr val="0033CC"/>
                </a:solidFill>
              </a:rPr>
              <a:t>4.7  </a:t>
            </a:r>
            <a:r>
              <a:rPr lang="zh-CN" altLang="en-US">
                <a:solidFill>
                  <a:srgbClr val="0033CC"/>
                </a:solidFill>
              </a:rPr>
              <a:t>放大电路的频率响应</a:t>
            </a:r>
            <a:r>
              <a:rPr lang="en-US" altLang="zh-CN"/>
              <a:t>(</a:t>
            </a:r>
            <a:r>
              <a:rPr lang="zh-CN" altLang="en-US"/>
              <a:t>其他</a:t>
            </a:r>
            <a:r>
              <a:rPr lang="en-US" altLang="zh-CN"/>
              <a:t>)</a:t>
            </a:r>
          </a:p>
        </p:txBody>
      </p:sp>
      <p:sp>
        <p:nvSpPr>
          <p:cNvPr id="61451" name="Line 12"/>
          <p:cNvSpPr>
            <a:spLocks noChangeShapeType="1"/>
          </p:cNvSpPr>
          <p:nvPr/>
        </p:nvSpPr>
        <p:spPr bwMode="auto">
          <a:xfrm>
            <a:off x="34925" y="1773238"/>
            <a:ext cx="4356100" cy="0"/>
          </a:xfrm>
          <a:prstGeom prst="line">
            <a:avLst/>
          </a:prstGeom>
          <a:noFill/>
          <a:ln w="38100" cmpd="dbl">
            <a:solidFill>
              <a:srgbClr val="006600"/>
            </a:solidFill>
            <a:miter lim="800000"/>
            <a:headEnd/>
            <a:tailEnd/>
          </a:ln>
        </p:spPr>
        <p:txBody>
          <a:bodyPr wrap="none"/>
          <a:lstStyle/>
          <a:p>
            <a:endParaRPr lang="zh-CN" altLang="en-US"/>
          </a:p>
        </p:txBody>
      </p:sp>
      <p:sp>
        <p:nvSpPr>
          <p:cNvPr id="61452" name="Line 13"/>
          <p:cNvSpPr>
            <a:spLocks noChangeShapeType="1"/>
          </p:cNvSpPr>
          <p:nvPr/>
        </p:nvSpPr>
        <p:spPr bwMode="auto">
          <a:xfrm>
            <a:off x="34925" y="3860800"/>
            <a:ext cx="4356100" cy="0"/>
          </a:xfrm>
          <a:prstGeom prst="line">
            <a:avLst/>
          </a:prstGeom>
          <a:noFill/>
          <a:ln w="38100" cmpd="dbl">
            <a:solidFill>
              <a:srgbClr val="006600"/>
            </a:solidFill>
            <a:miter lim="800000"/>
            <a:headEnd/>
            <a:tailEnd/>
          </a:ln>
        </p:spPr>
        <p:txBody>
          <a:bodyPr wrap="none"/>
          <a:lstStyle/>
          <a:p>
            <a:endParaRPr lang="zh-CN" altLang="en-US"/>
          </a:p>
        </p:txBody>
      </p:sp>
      <p:sp>
        <p:nvSpPr>
          <p:cNvPr id="226318" name="Text Box 14"/>
          <p:cNvSpPr txBox="1">
            <a:spLocks noChangeArrowheads="1"/>
          </p:cNvSpPr>
          <p:nvPr/>
        </p:nvSpPr>
        <p:spPr bwMode="auto">
          <a:xfrm>
            <a:off x="4211638" y="1341438"/>
            <a:ext cx="4176712" cy="396875"/>
          </a:xfrm>
          <a:prstGeom prst="rect">
            <a:avLst/>
          </a:prstGeom>
          <a:noFill/>
          <a:ln w="9525">
            <a:noFill/>
            <a:miter lim="800000"/>
            <a:headEnd/>
            <a:tailEnd/>
          </a:ln>
        </p:spPr>
        <p:txBody>
          <a:bodyPr>
            <a:spAutoFit/>
          </a:bodyPr>
          <a:lstStyle/>
          <a:p>
            <a:pPr>
              <a:spcBef>
                <a:spcPct val="50000"/>
              </a:spcBef>
            </a:pPr>
            <a:r>
              <a:rPr lang="zh-CN" altLang="en-US"/>
              <a:t>一些概念和原理</a:t>
            </a:r>
            <a:r>
              <a:rPr lang="en-US" altLang="zh-CN"/>
              <a:t>(</a:t>
            </a:r>
            <a:r>
              <a:rPr lang="zh-CN" altLang="en-US"/>
              <a:t>要求同二极管</a:t>
            </a:r>
            <a:r>
              <a:rPr lang="en-US" altLang="zh-CN"/>
              <a:t>)</a:t>
            </a:r>
          </a:p>
        </p:txBody>
      </p:sp>
      <p:sp>
        <p:nvSpPr>
          <p:cNvPr id="61454" name="Line 15"/>
          <p:cNvSpPr>
            <a:spLocks noChangeShapeType="1"/>
          </p:cNvSpPr>
          <p:nvPr/>
        </p:nvSpPr>
        <p:spPr bwMode="auto">
          <a:xfrm>
            <a:off x="0" y="3429000"/>
            <a:ext cx="4356100" cy="0"/>
          </a:xfrm>
          <a:prstGeom prst="line">
            <a:avLst/>
          </a:prstGeom>
          <a:noFill/>
          <a:ln w="38100" cmpd="dbl">
            <a:solidFill>
              <a:srgbClr val="006600"/>
            </a:solidFill>
            <a:miter lim="800000"/>
            <a:headEnd/>
            <a:tailEnd/>
          </a:ln>
        </p:spPr>
        <p:txBody>
          <a:bodyPr wrap="none"/>
          <a:lstStyle/>
          <a:p>
            <a:endParaRPr lang="zh-CN" altLang="en-US"/>
          </a:p>
        </p:txBody>
      </p:sp>
      <p:sp>
        <p:nvSpPr>
          <p:cNvPr id="61455" name="Line 16"/>
          <p:cNvSpPr>
            <a:spLocks noChangeShapeType="1"/>
          </p:cNvSpPr>
          <p:nvPr/>
        </p:nvSpPr>
        <p:spPr bwMode="auto">
          <a:xfrm>
            <a:off x="0" y="2997200"/>
            <a:ext cx="4356100" cy="0"/>
          </a:xfrm>
          <a:prstGeom prst="line">
            <a:avLst/>
          </a:prstGeom>
          <a:noFill/>
          <a:ln w="38100" cmpd="dbl">
            <a:solidFill>
              <a:srgbClr val="006600"/>
            </a:solidFill>
            <a:miter lim="800000"/>
            <a:headEnd/>
            <a:tailEnd/>
          </a:ln>
        </p:spPr>
        <p:txBody>
          <a:bodyPr wrap="none"/>
          <a:lstStyle/>
          <a:p>
            <a:endParaRPr lang="zh-CN" altLang="en-US"/>
          </a:p>
        </p:txBody>
      </p:sp>
      <p:sp>
        <p:nvSpPr>
          <p:cNvPr id="226315" name="Rectangle 11"/>
          <p:cNvSpPr>
            <a:spLocks noChangeArrowheads="1"/>
          </p:cNvSpPr>
          <p:nvPr/>
        </p:nvSpPr>
        <p:spPr bwMode="auto">
          <a:xfrm>
            <a:off x="3495675" y="2781300"/>
            <a:ext cx="5648325" cy="4076700"/>
          </a:xfrm>
          <a:prstGeom prst="rect">
            <a:avLst/>
          </a:prstGeom>
          <a:solidFill>
            <a:schemeClr val="bg1"/>
          </a:solidFill>
          <a:ln w="9525">
            <a:noFill/>
            <a:miter lim="800000"/>
            <a:headEnd/>
            <a:tailEnd/>
          </a:ln>
        </p:spPr>
        <p:txBody>
          <a:bodyPr/>
          <a:lstStyle/>
          <a:p>
            <a:pPr marL="342900" indent="-342900">
              <a:lnSpc>
                <a:spcPct val="80000"/>
              </a:lnSpc>
              <a:spcBef>
                <a:spcPct val="20000"/>
              </a:spcBef>
              <a:buClr>
                <a:schemeClr val="folHlink"/>
              </a:buClr>
              <a:buSzPct val="60000"/>
              <a:buFont typeface="Wingdings" pitchFamily="2" charset="2"/>
              <a:buChar char="n"/>
            </a:pPr>
            <a:r>
              <a:rPr lang="zh-CN" altLang="en-US"/>
              <a:t>会看：电路的识别、定性分析</a:t>
            </a:r>
          </a:p>
          <a:p>
            <a:pPr marL="742950" lvl="1" indent="-285750">
              <a:lnSpc>
                <a:spcPct val="80000"/>
              </a:lnSpc>
              <a:spcBef>
                <a:spcPct val="20000"/>
              </a:spcBef>
              <a:buClr>
                <a:schemeClr val="hlink"/>
              </a:buClr>
              <a:buSzPct val="55000"/>
              <a:buFont typeface="Wingdings" pitchFamily="2" charset="2"/>
              <a:buChar char="n"/>
            </a:pPr>
            <a:r>
              <a:rPr lang="en-US" altLang="zh-CN"/>
              <a:t>3</a:t>
            </a:r>
            <a:r>
              <a:rPr lang="zh-CN" altLang="en-US"/>
              <a:t>种组态：共射、共集、共基</a:t>
            </a:r>
            <a:r>
              <a:rPr lang="en-US" altLang="zh-CN"/>
              <a:t>(</a:t>
            </a:r>
            <a:r>
              <a:rPr lang="zh-CN" altLang="en-US"/>
              <a:t>频带宽</a:t>
            </a:r>
            <a:r>
              <a:rPr lang="en-US" altLang="zh-CN"/>
              <a:t>)</a:t>
            </a:r>
            <a:r>
              <a:rPr lang="zh-CN" altLang="en-US"/>
              <a:t>；</a:t>
            </a:r>
          </a:p>
          <a:p>
            <a:pPr marL="742950" lvl="1" indent="-285750">
              <a:lnSpc>
                <a:spcPct val="80000"/>
              </a:lnSpc>
              <a:spcBef>
                <a:spcPct val="20000"/>
              </a:spcBef>
              <a:buClr>
                <a:schemeClr val="hlink"/>
              </a:buClr>
              <a:buSzPct val="55000"/>
              <a:buFont typeface="Wingdings" pitchFamily="2" charset="2"/>
              <a:buChar char="n"/>
            </a:pPr>
            <a:r>
              <a:rPr lang="en-US" altLang="zh-CN"/>
              <a:t>3</a:t>
            </a:r>
            <a:r>
              <a:rPr lang="zh-CN" altLang="en-US"/>
              <a:t>种偏置电路；直接耦合、阻容耦合</a:t>
            </a:r>
          </a:p>
          <a:p>
            <a:pPr marL="342900" indent="-342900">
              <a:lnSpc>
                <a:spcPct val="80000"/>
              </a:lnSpc>
              <a:spcBef>
                <a:spcPct val="20000"/>
              </a:spcBef>
              <a:buClr>
                <a:schemeClr val="folHlink"/>
              </a:buClr>
              <a:buSzPct val="60000"/>
              <a:buFont typeface="Wingdings" pitchFamily="2" charset="2"/>
              <a:buChar char="n"/>
            </a:pPr>
            <a:r>
              <a:rPr lang="zh-CN" altLang="en-US"/>
              <a:t>会算：电路的定量分析</a:t>
            </a:r>
          </a:p>
          <a:p>
            <a:pPr marL="742950" lvl="1" indent="-285750">
              <a:lnSpc>
                <a:spcPct val="80000"/>
              </a:lnSpc>
              <a:spcBef>
                <a:spcPct val="20000"/>
              </a:spcBef>
              <a:buClr>
                <a:schemeClr val="hlink"/>
              </a:buClr>
              <a:buSzPct val="55000"/>
              <a:buFont typeface="Wingdings" pitchFamily="2" charset="2"/>
              <a:buChar char="n"/>
            </a:pPr>
            <a:r>
              <a:rPr lang="zh-CN" altLang="en-US"/>
              <a:t>静态求</a:t>
            </a:r>
            <a:r>
              <a:rPr lang="en-US" altLang="zh-CN"/>
              <a:t>Q</a:t>
            </a:r>
            <a:r>
              <a:rPr lang="zh-CN" altLang="en-US"/>
              <a:t>：近似估算、图解</a:t>
            </a:r>
            <a:r>
              <a:rPr lang="en-US" altLang="zh-CN"/>
              <a:t>(</a:t>
            </a:r>
            <a:r>
              <a:rPr lang="zh-CN" altLang="en-US"/>
              <a:t>直流负载线</a:t>
            </a:r>
            <a:r>
              <a:rPr lang="en-US" altLang="zh-CN"/>
              <a:t>)</a:t>
            </a:r>
          </a:p>
          <a:p>
            <a:pPr marL="742950" lvl="1" indent="-285750">
              <a:lnSpc>
                <a:spcPct val="80000"/>
              </a:lnSpc>
              <a:spcBef>
                <a:spcPct val="20000"/>
              </a:spcBef>
              <a:buClr>
                <a:schemeClr val="hlink"/>
              </a:buClr>
              <a:buSzPct val="55000"/>
              <a:buFont typeface="Wingdings" pitchFamily="2" charset="2"/>
              <a:buChar char="n"/>
            </a:pPr>
            <a:r>
              <a:rPr lang="zh-CN" altLang="en-US"/>
              <a:t>动态求</a:t>
            </a:r>
            <a:r>
              <a:rPr lang="en-US" altLang="zh-CN" i="1"/>
              <a:t>A</a:t>
            </a:r>
            <a:r>
              <a:rPr lang="en-US" altLang="zh-CN" baseline="-25000"/>
              <a:t>v</a:t>
            </a:r>
            <a:r>
              <a:rPr lang="zh-CN" altLang="en-US"/>
              <a:t>、</a:t>
            </a:r>
            <a:r>
              <a:rPr lang="en-US" altLang="zh-CN" i="1"/>
              <a:t>R</a:t>
            </a:r>
            <a:r>
              <a:rPr lang="en-US" altLang="zh-CN" baseline="-25000"/>
              <a:t>i</a:t>
            </a:r>
            <a:r>
              <a:rPr lang="zh-CN" altLang="en-US"/>
              <a:t>、</a:t>
            </a:r>
            <a:r>
              <a:rPr lang="en-US" altLang="zh-CN" i="1"/>
              <a:t>R</a:t>
            </a:r>
            <a:r>
              <a:rPr lang="en-US" altLang="zh-CN" baseline="-25000"/>
              <a:t>o</a:t>
            </a:r>
            <a:r>
              <a:rPr lang="zh-CN" altLang="en-US"/>
              <a:t>：微变等效电路法</a:t>
            </a:r>
          </a:p>
          <a:p>
            <a:pPr marL="342900" indent="-342900">
              <a:lnSpc>
                <a:spcPct val="80000"/>
              </a:lnSpc>
              <a:spcBef>
                <a:spcPct val="20000"/>
              </a:spcBef>
              <a:buClr>
                <a:schemeClr val="folHlink"/>
              </a:buClr>
              <a:buSzPct val="60000"/>
              <a:buFont typeface="Wingdings" pitchFamily="2" charset="2"/>
              <a:buChar char="n"/>
            </a:pPr>
            <a:r>
              <a:rPr lang="zh-CN" altLang="en-US"/>
              <a:t>会选：根据需求选择电路及元器件</a:t>
            </a:r>
          </a:p>
          <a:p>
            <a:pPr marL="742950" lvl="1" indent="-285750">
              <a:lnSpc>
                <a:spcPct val="80000"/>
              </a:lnSpc>
              <a:spcBef>
                <a:spcPct val="20000"/>
              </a:spcBef>
              <a:buClr>
                <a:schemeClr val="hlink"/>
              </a:buClr>
              <a:buSzPct val="55000"/>
              <a:buFont typeface="Wingdings" pitchFamily="2" charset="2"/>
              <a:buChar char="n"/>
            </a:pPr>
            <a:r>
              <a:rPr lang="zh-CN" altLang="en-US"/>
              <a:t>根据要求选取三种组态之一</a:t>
            </a:r>
            <a:r>
              <a:rPr lang="en-US" altLang="zh-CN"/>
              <a:t>(</a:t>
            </a:r>
            <a:r>
              <a:rPr lang="zh-CN" altLang="en-US"/>
              <a:t>优缺点</a:t>
            </a:r>
            <a:r>
              <a:rPr lang="en-US" altLang="zh-CN"/>
              <a:t>)</a:t>
            </a:r>
          </a:p>
          <a:p>
            <a:pPr marL="342900" indent="-342900">
              <a:lnSpc>
                <a:spcPct val="80000"/>
              </a:lnSpc>
              <a:spcBef>
                <a:spcPct val="20000"/>
              </a:spcBef>
              <a:buClr>
                <a:schemeClr val="folHlink"/>
              </a:buClr>
              <a:buSzPct val="60000"/>
              <a:buFont typeface="Wingdings" pitchFamily="2" charset="2"/>
              <a:buChar char="n"/>
            </a:pPr>
            <a:r>
              <a:rPr lang="zh-CN" altLang="en-US"/>
              <a:t>会调：</a:t>
            </a:r>
            <a:r>
              <a:rPr lang="zh-CN" altLang="zh-CN"/>
              <a:t>调整性能指标</a:t>
            </a:r>
            <a:r>
              <a:rPr lang="zh-CN" altLang="en-US"/>
              <a:t>、</a:t>
            </a:r>
            <a:r>
              <a:rPr lang="zh-CN" altLang="zh-CN"/>
              <a:t>故障的判断</a:t>
            </a:r>
            <a:endParaRPr lang="zh-CN" altLang="en-US"/>
          </a:p>
          <a:p>
            <a:pPr marL="742950" lvl="1" indent="-285750">
              <a:lnSpc>
                <a:spcPct val="80000"/>
              </a:lnSpc>
              <a:spcBef>
                <a:spcPct val="20000"/>
              </a:spcBef>
              <a:buClr>
                <a:schemeClr val="hlink"/>
              </a:buClr>
              <a:buSzPct val="55000"/>
              <a:buFont typeface="Wingdings" pitchFamily="2" charset="2"/>
              <a:buChar char="n"/>
            </a:pPr>
            <a:r>
              <a:rPr lang="zh-CN" altLang="en-US"/>
              <a:t>饱和失真、截止失真和双向削波</a:t>
            </a:r>
          </a:p>
          <a:p>
            <a:pPr marL="742950" lvl="1" indent="-285750">
              <a:lnSpc>
                <a:spcPct val="80000"/>
              </a:lnSpc>
              <a:spcBef>
                <a:spcPct val="20000"/>
              </a:spcBef>
              <a:buClr>
                <a:schemeClr val="hlink"/>
              </a:buClr>
              <a:buSzPct val="55000"/>
              <a:buFont typeface="Wingdings" pitchFamily="2" charset="2"/>
              <a:buChar char="n"/>
            </a:pPr>
            <a:r>
              <a:rPr lang="zh-CN" altLang="en-US"/>
              <a:t>非线性失真与</a:t>
            </a:r>
            <a:r>
              <a:rPr lang="en-US" altLang="zh-CN"/>
              <a:t>Q</a:t>
            </a:r>
            <a:r>
              <a:rPr lang="zh-CN" altLang="en-US"/>
              <a:t>、输出幅值</a:t>
            </a:r>
            <a:r>
              <a:rPr lang="en-US" altLang="zh-CN"/>
              <a:t>(</a:t>
            </a:r>
            <a:r>
              <a:rPr lang="zh-CN" altLang="en-US"/>
              <a:t>动态图解</a:t>
            </a:r>
            <a:r>
              <a:rPr lang="en-US" altLang="zh-CN"/>
              <a:t>)</a:t>
            </a:r>
          </a:p>
          <a:p>
            <a:pPr marL="342900" indent="-342900">
              <a:lnSpc>
                <a:spcPct val="80000"/>
              </a:lnSpc>
              <a:spcBef>
                <a:spcPct val="20000"/>
              </a:spcBef>
              <a:buClr>
                <a:schemeClr val="folHlink"/>
              </a:buClr>
              <a:buSzPct val="60000"/>
              <a:buFont typeface="Wingdings" pitchFamily="2" charset="2"/>
              <a:buChar char="n"/>
            </a:pPr>
            <a:r>
              <a:rPr lang="zh-CN" altLang="en-US"/>
              <a:t>频率响应</a:t>
            </a:r>
          </a:p>
          <a:p>
            <a:pPr marL="742950" lvl="1" indent="-285750">
              <a:lnSpc>
                <a:spcPct val="80000"/>
              </a:lnSpc>
              <a:spcBef>
                <a:spcPct val="20000"/>
              </a:spcBef>
              <a:buClr>
                <a:schemeClr val="hlink"/>
              </a:buClr>
              <a:buSzPct val="55000"/>
              <a:buFont typeface="Wingdings" pitchFamily="2" charset="2"/>
              <a:buChar char="n"/>
            </a:pPr>
            <a:r>
              <a:rPr lang="en-US" altLang="zh-CN" i="1"/>
              <a:t>f</a:t>
            </a:r>
            <a:r>
              <a:rPr lang="en-US" altLang="zh-CN" baseline="-25000"/>
              <a:t>H</a:t>
            </a:r>
            <a:r>
              <a:rPr lang="zh-CN" altLang="en-US"/>
              <a:t>、 </a:t>
            </a:r>
            <a:r>
              <a:rPr lang="en-US" altLang="zh-CN" i="1"/>
              <a:t>f</a:t>
            </a:r>
            <a:r>
              <a:rPr lang="en-US" altLang="zh-CN" baseline="-25000"/>
              <a:t>L</a:t>
            </a:r>
            <a:r>
              <a:rPr lang="zh-CN" altLang="en-US"/>
              <a:t> 的近似结论，密勒电容、共基。</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5" fill="hold" grpId="0" nodeType="clickEffect">
                                  <p:stCondLst>
                                    <p:cond delay="0"/>
                                  </p:stCondLst>
                                  <p:childTnLst>
                                    <p:set>
                                      <p:cBhvr>
                                        <p:cTn id="6" dur="1" fill="hold">
                                          <p:stCondLst>
                                            <p:cond delay="0"/>
                                          </p:stCondLst>
                                        </p:cTn>
                                        <p:tgtEl>
                                          <p:spTgt spid="226315"/>
                                        </p:tgtEl>
                                        <p:attrNameLst>
                                          <p:attrName>style.visibility</p:attrName>
                                        </p:attrNameLst>
                                      </p:cBhvr>
                                      <p:to>
                                        <p:strVal val="visible"/>
                                      </p:to>
                                    </p:set>
                                    <p:animEffect transition="in" filter="blinds(vertical)">
                                      <p:cBhvr>
                                        <p:cTn id="7" dur="500"/>
                                        <p:tgtEl>
                                          <p:spTgt spid="22631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26318"/>
                                        </p:tgtEl>
                                        <p:attrNameLst>
                                          <p:attrName>style.visibility</p:attrName>
                                        </p:attrNameLst>
                                      </p:cBhvr>
                                      <p:to>
                                        <p:strVal val="visible"/>
                                      </p:to>
                                    </p:set>
                                    <p:animEffect transition="in" filter="wipe(left)">
                                      <p:cBhvr>
                                        <p:cTn id="12" dur="500"/>
                                        <p:tgtEl>
                                          <p:spTgt spid="2263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6318" grpId="0"/>
      <p:bldP spid="226315" grpId="0" animBg="1"/>
    </p:bldLst>
  </p:timing>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2466" name="灯片编号占位符 4"/>
          <p:cNvSpPr>
            <a:spLocks noGrp="1"/>
          </p:cNvSpPr>
          <p:nvPr>
            <p:ph type="sldNum" sz="quarter" idx="12"/>
          </p:nvPr>
        </p:nvSpPr>
        <p:spPr>
          <a:noFill/>
        </p:spPr>
        <p:txBody>
          <a:bodyPr/>
          <a:lstStyle/>
          <a:p>
            <a:fld id="{6D849666-0886-46DA-B7C1-67149CE46CB6}" type="slidenum">
              <a:rPr lang="zh-CN" altLang="en-US" smtClean="0"/>
              <a:pPr/>
              <a:t>49</a:t>
            </a:fld>
            <a:endParaRPr lang="en-US" altLang="zh-CN" smtClean="0"/>
          </a:p>
        </p:txBody>
      </p:sp>
      <p:sp>
        <p:nvSpPr>
          <p:cNvPr id="62467" name="Rectangle 2"/>
          <p:cNvSpPr>
            <a:spLocks noGrp="1" noChangeArrowheads="1"/>
          </p:cNvSpPr>
          <p:nvPr>
            <p:ph type="title"/>
          </p:nvPr>
        </p:nvSpPr>
        <p:spPr>
          <a:xfrm>
            <a:off x="1042988" y="404813"/>
            <a:ext cx="7793037" cy="838200"/>
          </a:xfrm>
        </p:spPr>
        <p:txBody>
          <a:bodyPr/>
          <a:lstStyle/>
          <a:p>
            <a:pPr eaLnBrk="1" hangingPunct="1"/>
            <a:r>
              <a:rPr lang="zh-CN" altLang="en-US" sz="4000" smtClean="0">
                <a:solidFill>
                  <a:srgbClr val="FF0000"/>
                </a:solidFill>
              </a:rPr>
              <a:t>第</a:t>
            </a:r>
            <a:r>
              <a:rPr lang="en-US" altLang="zh-CN" sz="4000" smtClean="0">
                <a:solidFill>
                  <a:srgbClr val="FF0000"/>
                </a:solidFill>
              </a:rPr>
              <a:t>5</a:t>
            </a:r>
            <a:r>
              <a:rPr lang="zh-CN" altLang="en-US" sz="4000" smtClean="0">
                <a:solidFill>
                  <a:srgbClr val="FF0000"/>
                </a:solidFill>
              </a:rPr>
              <a:t>章  场效应管放大电路</a:t>
            </a:r>
          </a:p>
        </p:txBody>
      </p:sp>
      <p:sp>
        <p:nvSpPr>
          <p:cNvPr id="62468" name="Text Box 3">
            <a:hlinkClick r:id="rId2"/>
          </p:cNvPr>
          <p:cNvSpPr txBox="1">
            <a:spLocks noChangeArrowheads="1"/>
          </p:cNvSpPr>
          <p:nvPr/>
        </p:nvSpPr>
        <p:spPr bwMode="auto">
          <a:xfrm>
            <a:off x="155575" y="1412875"/>
            <a:ext cx="5280025" cy="304800"/>
          </a:xfrm>
          <a:prstGeom prst="rect">
            <a:avLst/>
          </a:prstGeom>
          <a:noFill/>
          <a:ln w="9525">
            <a:noFill/>
            <a:miter lim="800000"/>
            <a:headEnd/>
            <a:tailEnd/>
          </a:ln>
        </p:spPr>
        <p:txBody>
          <a:bodyPr lIns="0" tIns="0" rIns="0" bIns="0" anchor="ctr">
            <a:spAutoFit/>
          </a:bodyPr>
          <a:lstStyle/>
          <a:p>
            <a:pPr>
              <a:spcBef>
                <a:spcPct val="50000"/>
              </a:spcBef>
            </a:pPr>
            <a:r>
              <a:rPr lang="en-US" altLang="zh-CN">
                <a:solidFill>
                  <a:srgbClr val="0033CC"/>
                </a:solidFill>
              </a:rPr>
              <a:t>5.1  </a:t>
            </a:r>
            <a:r>
              <a:rPr lang="zh-CN" altLang="en-US">
                <a:solidFill>
                  <a:srgbClr val="0033CC"/>
                </a:solidFill>
              </a:rPr>
              <a:t>金属</a:t>
            </a:r>
            <a:r>
              <a:rPr lang="en-US" altLang="zh-CN">
                <a:solidFill>
                  <a:srgbClr val="0033CC"/>
                </a:solidFill>
              </a:rPr>
              <a:t>-</a:t>
            </a:r>
            <a:r>
              <a:rPr lang="zh-CN" altLang="en-US">
                <a:solidFill>
                  <a:srgbClr val="0033CC"/>
                </a:solidFill>
              </a:rPr>
              <a:t>氧化物</a:t>
            </a:r>
            <a:r>
              <a:rPr lang="en-US" altLang="zh-CN">
                <a:solidFill>
                  <a:srgbClr val="0033CC"/>
                </a:solidFill>
              </a:rPr>
              <a:t>-</a:t>
            </a:r>
            <a:r>
              <a:rPr lang="zh-CN" altLang="en-US">
                <a:solidFill>
                  <a:srgbClr val="0033CC"/>
                </a:solidFill>
              </a:rPr>
              <a:t>半导体（</a:t>
            </a:r>
            <a:r>
              <a:rPr lang="en-US" altLang="zh-CN">
                <a:solidFill>
                  <a:srgbClr val="0033CC"/>
                </a:solidFill>
              </a:rPr>
              <a:t>MOS</a:t>
            </a:r>
            <a:r>
              <a:rPr lang="zh-CN" altLang="en-US">
                <a:solidFill>
                  <a:srgbClr val="0033CC"/>
                </a:solidFill>
              </a:rPr>
              <a:t>）场效应管</a:t>
            </a:r>
          </a:p>
        </p:txBody>
      </p:sp>
      <p:sp>
        <p:nvSpPr>
          <p:cNvPr id="62469" name="Text Box 4">
            <a:hlinkClick r:id="rId3"/>
          </p:cNvPr>
          <p:cNvSpPr txBox="1">
            <a:spLocks noChangeArrowheads="1"/>
          </p:cNvSpPr>
          <p:nvPr/>
        </p:nvSpPr>
        <p:spPr bwMode="auto">
          <a:xfrm>
            <a:off x="155575" y="2457450"/>
            <a:ext cx="4264025" cy="304800"/>
          </a:xfrm>
          <a:prstGeom prst="rect">
            <a:avLst/>
          </a:prstGeom>
          <a:noFill/>
          <a:ln w="12700" cap="sq">
            <a:noFill/>
            <a:miter lim="800000"/>
            <a:headEnd type="none" w="sm" len="sm"/>
            <a:tailEnd type="none" w="sm" len="sm"/>
          </a:ln>
        </p:spPr>
        <p:txBody>
          <a:bodyPr lIns="0" tIns="0" rIns="0" bIns="0" anchor="ctr">
            <a:spAutoFit/>
          </a:bodyPr>
          <a:lstStyle/>
          <a:p>
            <a:pPr>
              <a:spcBef>
                <a:spcPct val="50000"/>
              </a:spcBef>
            </a:pPr>
            <a:r>
              <a:rPr lang="en-US" altLang="zh-CN">
                <a:solidFill>
                  <a:srgbClr val="0033CC"/>
                </a:solidFill>
              </a:rPr>
              <a:t>5.3  </a:t>
            </a:r>
            <a:r>
              <a:rPr lang="zh-CN" altLang="en-US">
                <a:solidFill>
                  <a:srgbClr val="0033CC"/>
                </a:solidFill>
              </a:rPr>
              <a:t>结型场效应管（</a:t>
            </a:r>
            <a:r>
              <a:rPr lang="en-US" altLang="zh-CN">
                <a:solidFill>
                  <a:srgbClr val="0033CC"/>
                </a:solidFill>
              </a:rPr>
              <a:t>JFET</a:t>
            </a:r>
            <a:r>
              <a:rPr lang="zh-CN" altLang="en-US">
                <a:solidFill>
                  <a:srgbClr val="0033CC"/>
                </a:solidFill>
              </a:rPr>
              <a:t>）</a:t>
            </a:r>
            <a:r>
              <a:rPr lang="zh-CN" altLang="en-US">
                <a:solidFill>
                  <a:srgbClr val="FF0000"/>
                </a:solidFill>
              </a:rPr>
              <a:t>－</a:t>
            </a:r>
            <a:r>
              <a:rPr lang="en-US" altLang="zh-CN">
                <a:solidFill>
                  <a:srgbClr val="FF0000"/>
                </a:solidFill>
              </a:rPr>
              <a:t>5.3.3</a:t>
            </a:r>
          </a:p>
        </p:txBody>
      </p:sp>
      <p:sp>
        <p:nvSpPr>
          <p:cNvPr id="62470" name="Text Box 5">
            <a:hlinkClick r:id="rId4"/>
          </p:cNvPr>
          <p:cNvSpPr txBox="1">
            <a:spLocks noChangeArrowheads="1"/>
          </p:cNvSpPr>
          <p:nvPr/>
        </p:nvSpPr>
        <p:spPr bwMode="auto">
          <a:xfrm>
            <a:off x="0" y="3267075"/>
            <a:ext cx="5127625" cy="304800"/>
          </a:xfrm>
          <a:prstGeom prst="rect">
            <a:avLst/>
          </a:prstGeom>
          <a:noFill/>
          <a:ln w="12700" cap="sq">
            <a:noFill/>
            <a:miter lim="800000"/>
            <a:headEnd type="none" w="sm" len="sm"/>
            <a:tailEnd type="none" w="sm" len="sm"/>
          </a:ln>
        </p:spPr>
        <p:txBody>
          <a:bodyPr lIns="0" tIns="0" rIns="0" bIns="0" anchor="ctr">
            <a:spAutoFit/>
          </a:bodyPr>
          <a:lstStyle/>
          <a:p>
            <a:pPr>
              <a:spcBef>
                <a:spcPct val="50000"/>
              </a:spcBef>
            </a:pPr>
            <a:r>
              <a:rPr lang="zh-CN" altLang="en-US">
                <a:solidFill>
                  <a:srgbClr val="0033CC"/>
                </a:solidFill>
              </a:rPr>
              <a:t>*</a:t>
            </a:r>
            <a:r>
              <a:rPr lang="en-US" altLang="zh-CN">
                <a:solidFill>
                  <a:srgbClr val="0033CC"/>
                </a:solidFill>
              </a:rPr>
              <a:t>5.4  </a:t>
            </a:r>
            <a:r>
              <a:rPr lang="zh-CN" altLang="en-US">
                <a:solidFill>
                  <a:srgbClr val="0033CC"/>
                </a:solidFill>
              </a:rPr>
              <a:t>砷化镓金属</a:t>
            </a:r>
            <a:r>
              <a:rPr lang="en-US" altLang="zh-CN">
                <a:solidFill>
                  <a:srgbClr val="0033CC"/>
                </a:solidFill>
              </a:rPr>
              <a:t>-</a:t>
            </a:r>
            <a:r>
              <a:rPr lang="zh-CN" altLang="en-US">
                <a:solidFill>
                  <a:srgbClr val="0033CC"/>
                </a:solidFill>
              </a:rPr>
              <a:t>半导体场效应管</a:t>
            </a:r>
          </a:p>
        </p:txBody>
      </p:sp>
      <p:sp>
        <p:nvSpPr>
          <p:cNvPr id="62471" name="Text Box 6">
            <a:hlinkClick r:id="rId5"/>
          </p:cNvPr>
          <p:cNvSpPr txBox="1">
            <a:spLocks noChangeArrowheads="1"/>
          </p:cNvSpPr>
          <p:nvPr/>
        </p:nvSpPr>
        <p:spPr bwMode="auto">
          <a:xfrm>
            <a:off x="106363" y="3644900"/>
            <a:ext cx="5076825" cy="304800"/>
          </a:xfrm>
          <a:prstGeom prst="rect">
            <a:avLst/>
          </a:prstGeom>
          <a:noFill/>
          <a:ln w="12700" cap="sq">
            <a:noFill/>
            <a:miter lim="800000"/>
            <a:headEnd type="none" w="sm" len="sm"/>
            <a:tailEnd type="none" w="sm" len="sm"/>
          </a:ln>
        </p:spPr>
        <p:txBody>
          <a:bodyPr lIns="0" tIns="0" rIns="0" bIns="0" anchor="ctr">
            <a:spAutoFit/>
          </a:bodyPr>
          <a:lstStyle/>
          <a:p>
            <a:pPr>
              <a:spcBef>
                <a:spcPct val="50000"/>
              </a:spcBef>
            </a:pPr>
            <a:r>
              <a:rPr lang="en-US" altLang="zh-CN">
                <a:solidFill>
                  <a:srgbClr val="0033CC"/>
                </a:solidFill>
              </a:rPr>
              <a:t>5.5  </a:t>
            </a:r>
            <a:r>
              <a:rPr lang="zh-CN" altLang="en-US">
                <a:solidFill>
                  <a:srgbClr val="0033CC"/>
                </a:solidFill>
              </a:rPr>
              <a:t>各种放大器件电路性能比较</a:t>
            </a:r>
          </a:p>
        </p:txBody>
      </p:sp>
      <p:sp>
        <p:nvSpPr>
          <p:cNvPr id="62472" name="Text Box 7">
            <a:hlinkClick r:id="rId6"/>
          </p:cNvPr>
          <p:cNvSpPr txBox="1">
            <a:spLocks noChangeArrowheads="1"/>
          </p:cNvSpPr>
          <p:nvPr/>
        </p:nvSpPr>
        <p:spPr bwMode="auto">
          <a:xfrm>
            <a:off x="155575" y="1790700"/>
            <a:ext cx="4670425" cy="304800"/>
          </a:xfrm>
          <a:prstGeom prst="rect">
            <a:avLst/>
          </a:prstGeom>
          <a:noFill/>
          <a:ln w="9525">
            <a:noFill/>
            <a:miter lim="800000"/>
            <a:headEnd/>
            <a:tailEnd/>
          </a:ln>
        </p:spPr>
        <p:txBody>
          <a:bodyPr lIns="0" tIns="0" rIns="0" bIns="0" anchor="ctr">
            <a:spAutoFit/>
          </a:bodyPr>
          <a:lstStyle/>
          <a:p>
            <a:pPr>
              <a:spcBef>
                <a:spcPct val="50000"/>
              </a:spcBef>
            </a:pPr>
            <a:r>
              <a:rPr lang="en-US" altLang="zh-CN">
                <a:solidFill>
                  <a:srgbClr val="0033CC"/>
                </a:solidFill>
              </a:rPr>
              <a:t>5.2  MOSFET</a:t>
            </a:r>
            <a:r>
              <a:rPr lang="zh-CN" altLang="en-US">
                <a:solidFill>
                  <a:srgbClr val="0033CC"/>
                </a:solidFill>
              </a:rPr>
              <a:t>放大电路   </a:t>
            </a:r>
            <a:r>
              <a:rPr lang="zh-CN" altLang="en-US">
                <a:solidFill>
                  <a:srgbClr val="FF0000"/>
                </a:solidFill>
              </a:rPr>
              <a:t>－ </a:t>
            </a:r>
            <a:r>
              <a:rPr lang="en-US" altLang="zh-CN">
                <a:solidFill>
                  <a:srgbClr val="FF0000"/>
                </a:solidFill>
              </a:rPr>
              <a:t>5.2.1</a:t>
            </a:r>
          </a:p>
        </p:txBody>
      </p:sp>
      <p:sp>
        <p:nvSpPr>
          <p:cNvPr id="62473" name="Line 9"/>
          <p:cNvSpPr>
            <a:spLocks noChangeShapeType="1"/>
          </p:cNvSpPr>
          <p:nvPr/>
        </p:nvSpPr>
        <p:spPr bwMode="auto">
          <a:xfrm>
            <a:off x="0" y="3346450"/>
            <a:ext cx="4140200" cy="71438"/>
          </a:xfrm>
          <a:prstGeom prst="line">
            <a:avLst/>
          </a:prstGeom>
          <a:noFill/>
          <a:ln w="38100">
            <a:solidFill>
              <a:schemeClr val="tx1"/>
            </a:solidFill>
            <a:miter lim="800000"/>
            <a:headEnd/>
            <a:tailEnd/>
          </a:ln>
        </p:spPr>
        <p:txBody>
          <a:bodyPr wrap="none"/>
          <a:lstStyle/>
          <a:p>
            <a:endParaRPr lang="zh-CN" altLang="en-US"/>
          </a:p>
        </p:txBody>
      </p:sp>
      <p:sp>
        <p:nvSpPr>
          <p:cNvPr id="62474" name="Text Box 10"/>
          <p:cNvSpPr txBox="1">
            <a:spLocks noChangeArrowheads="1"/>
          </p:cNvSpPr>
          <p:nvPr/>
        </p:nvSpPr>
        <p:spPr bwMode="auto">
          <a:xfrm>
            <a:off x="5435600" y="1341438"/>
            <a:ext cx="2916238" cy="396875"/>
          </a:xfrm>
          <a:prstGeom prst="rect">
            <a:avLst/>
          </a:prstGeom>
          <a:noFill/>
          <a:ln w="9525">
            <a:noFill/>
            <a:miter lim="800000"/>
            <a:headEnd/>
            <a:tailEnd/>
          </a:ln>
        </p:spPr>
        <p:txBody>
          <a:bodyPr>
            <a:spAutoFit/>
          </a:bodyPr>
          <a:lstStyle/>
          <a:p>
            <a:pPr>
              <a:spcBef>
                <a:spcPct val="50000"/>
              </a:spcBef>
            </a:pPr>
            <a:r>
              <a:rPr lang="zh-CN" altLang="en-US"/>
              <a:t>其他均为概念问题。</a:t>
            </a:r>
          </a:p>
        </p:txBody>
      </p:sp>
      <p:sp>
        <p:nvSpPr>
          <p:cNvPr id="62475" name="Text Box 11"/>
          <p:cNvSpPr txBox="1">
            <a:spLocks noChangeArrowheads="1"/>
          </p:cNvSpPr>
          <p:nvPr/>
        </p:nvSpPr>
        <p:spPr bwMode="auto">
          <a:xfrm>
            <a:off x="3132138" y="3608388"/>
            <a:ext cx="3563937" cy="396875"/>
          </a:xfrm>
          <a:prstGeom prst="rect">
            <a:avLst/>
          </a:prstGeom>
          <a:noFill/>
          <a:ln w="9525">
            <a:noFill/>
            <a:miter lim="800000"/>
            <a:headEnd/>
            <a:tailEnd/>
          </a:ln>
        </p:spPr>
        <p:txBody>
          <a:bodyPr>
            <a:spAutoFit/>
          </a:bodyPr>
          <a:lstStyle/>
          <a:p>
            <a:pPr algn="ctr">
              <a:spcBef>
                <a:spcPct val="50000"/>
              </a:spcBef>
            </a:pPr>
            <a:r>
              <a:rPr lang="zh-CN" altLang="en-US">
                <a:solidFill>
                  <a:srgbClr val="CC0000"/>
                </a:solidFill>
                <a:latin typeface="楷体_GB2312" pitchFamily="49" charset="-122"/>
              </a:rPr>
              <a:t>自学（归纳、比较）</a:t>
            </a:r>
          </a:p>
        </p:txBody>
      </p:sp>
      <p:sp>
        <p:nvSpPr>
          <p:cNvPr id="62476" name="Text Box 12"/>
          <p:cNvSpPr txBox="1">
            <a:spLocks noChangeArrowheads="1"/>
          </p:cNvSpPr>
          <p:nvPr/>
        </p:nvSpPr>
        <p:spPr bwMode="auto">
          <a:xfrm>
            <a:off x="2771775" y="4652963"/>
            <a:ext cx="5905500" cy="701675"/>
          </a:xfrm>
          <a:prstGeom prst="rect">
            <a:avLst/>
          </a:prstGeom>
          <a:noFill/>
          <a:ln w="9525">
            <a:noFill/>
            <a:miter lim="800000"/>
            <a:headEnd/>
            <a:tailEnd/>
          </a:ln>
        </p:spPr>
        <p:txBody>
          <a:bodyPr>
            <a:spAutoFit/>
          </a:bodyPr>
          <a:lstStyle/>
          <a:p>
            <a:r>
              <a:rPr lang="en-US" altLang="zh-CN">
                <a:solidFill>
                  <a:schemeClr val="hlink"/>
                </a:solidFill>
                <a:sym typeface="Symbol" pitchFamily="18" charset="2"/>
              </a:rPr>
              <a:t> </a:t>
            </a:r>
            <a:r>
              <a:rPr lang="zh-CN" altLang="en-US">
                <a:solidFill>
                  <a:srgbClr val="000000"/>
                </a:solidFill>
              </a:rPr>
              <a:t>了解</a:t>
            </a:r>
            <a:r>
              <a:rPr lang="en-US" altLang="zh-CN">
                <a:solidFill>
                  <a:srgbClr val="000000"/>
                </a:solidFill>
              </a:rPr>
              <a:t>FET</a:t>
            </a:r>
            <a:r>
              <a:rPr lang="zh-CN" altLang="en-US">
                <a:solidFill>
                  <a:srgbClr val="000000"/>
                </a:solidFill>
              </a:rPr>
              <a:t>放大电路的静态偏置特点及求解思路</a:t>
            </a:r>
          </a:p>
          <a:p>
            <a:r>
              <a:rPr lang="en-US" altLang="zh-CN">
                <a:solidFill>
                  <a:schemeClr val="hlink"/>
                </a:solidFill>
                <a:sym typeface="Symbol" pitchFamily="18" charset="2"/>
              </a:rPr>
              <a:t> </a:t>
            </a:r>
            <a:r>
              <a:rPr lang="zh-CN" altLang="en-US">
                <a:solidFill>
                  <a:srgbClr val="000000"/>
                </a:solidFill>
              </a:rPr>
              <a:t>掌握用</a:t>
            </a:r>
            <a:r>
              <a:rPr lang="zh-CN" altLang="en-US">
                <a:solidFill>
                  <a:srgbClr val="FF0000"/>
                </a:solidFill>
              </a:rPr>
              <a:t>小信号模型分析法</a:t>
            </a:r>
            <a:r>
              <a:rPr lang="zh-CN" altLang="en-US">
                <a:solidFill>
                  <a:srgbClr val="000000"/>
                </a:solidFill>
              </a:rPr>
              <a:t>分析动态性能</a:t>
            </a:r>
          </a:p>
        </p:txBody>
      </p:sp>
      <p:sp>
        <p:nvSpPr>
          <p:cNvPr id="62477" name="Text Box 13"/>
          <p:cNvSpPr txBox="1">
            <a:spLocks noChangeArrowheads="1"/>
          </p:cNvSpPr>
          <p:nvPr/>
        </p:nvSpPr>
        <p:spPr bwMode="auto">
          <a:xfrm>
            <a:off x="2124075" y="4221163"/>
            <a:ext cx="2916238" cy="396875"/>
          </a:xfrm>
          <a:prstGeom prst="rect">
            <a:avLst/>
          </a:prstGeom>
          <a:noFill/>
          <a:ln w="9525">
            <a:noFill/>
            <a:miter lim="800000"/>
            <a:headEnd/>
            <a:tailEnd/>
          </a:ln>
        </p:spPr>
        <p:txBody>
          <a:bodyPr>
            <a:spAutoFit/>
          </a:bodyPr>
          <a:lstStyle/>
          <a:p>
            <a:pPr algn="ctr">
              <a:spcBef>
                <a:spcPct val="50000"/>
              </a:spcBef>
            </a:pPr>
            <a:r>
              <a:rPr lang="zh-CN" altLang="en-US">
                <a:solidFill>
                  <a:srgbClr val="CC0000"/>
                </a:solidFill>
                <a:latin typeface="楷体_GB2312" pitchFamily="49" charset="-122"/>
              </a:rPr>
              <a:t>计算同</a:t>
            </a:r>
            <a:r>
              <a:rPr lang="en-US" altLang="zh-CN">
                <a:solidFill>
                  <a:srgbClr val="CC0000"/>
                </a:solidFill>
              </a:rPr>
              <a:t>BJT</a:t>
            </a:r>
            <a:r>
              <a:rPr lang="zh-CN" altLang="en-US">
                <a:solidFill>
                  <a:srgbClr val="CC0000"/>
                </a:solidFill>
                <a:latin typeface="楷体_GB2312" pitchFamily="49" charset="-122"/>
              </a:rPr>
              <a:t>放大电路</a:t>
            </a:r>
          </a:p>
        </p:txBody>
      </p:sp>
      <p:sp>
        <p:nvSpPr>
          <p:cNvPr id="62478" name="Text Box 14"/>
          <p:cNvSpPr txBox="1">
            <a:spLocks noChangeArrowheads="1"/>
          </p:cNvSpPr>
          <p:nvPr/>
        </p:nvSpPr>
        <p:spPr bwMode="auto">
          <a:xfrm>
            <a:off x="6119813" y="1773238"/>
            <a:ext cx="2916237" cy="1006475"/>
          </a:xfrm>
          <a:prstGeom prst="rect">
            <a:avLst/>
          </a:prstGeom>
          <a:noFill/>
          <a:ln w="9525">
            <a:noFill/>
            <a:miter lim="800000"/>
            <a:headEnd/>
            <a:tailEnd/>
          </a:ln>
        </p:spPr>
        <p:txBody>
          <a:bodyPr>
            <a:spAutoFit/>
          </a:bodyPr>
          <a:lstStyle/>
          <a:p>
            <a:r>
              <a:rPr lang="zh-CN" altLang="en-US">
                <a:solidFill>
                  <a:srgbClr val="CC0000"/>
                </a:solidFill>
              </a:rPr>
              <a:t>掌握</a:t>
            </a:r>
            <a:r>
              <a:rPr lang="en-US" altLang="zh-CN">
                <a:solidFill>
                  <a:srgbClr val="CC0000"/>
                </a:solidFill>
              </a:rPr>
              <a:t>FET</a:t>
            </a:r>
            <a:r>
              <a:rPr lang="zh-CN" altLang="en-US">
                <a:solidFill>
                  <a:srgbClr val="CC0000"/>
                </a:solidFill>
              </a:rPr>
              <a:t>的工作原理</a:t>
            </a:r>
          </a:p>
          <a:p>
            <a:r>
              <a:rPr lang="zh-CN" altLang="en-US">
                <a:solidFill>
                  <a:srgbClr val="CC0000"/>
                </a:solidFill>
              </a:rPr>
              <a:t>注意与</a:t>
            </a:r>
            <a:r>
              <a:rPr lang="en-US" altLang="zh-CN">
                <a:solidFill>
                  <a:srgbClr val="CC0000"/>
                </a:solidFill>
              </a:rPr>
              <a:t>BJT</a:t>
            </a:r>
            <a:r>
              <a:rPr lang="zh-CN" altLang="en-US">
                <a:solidFill>
                  <a:srgbClr val="CC0000"/>
                </a:solidFill>
              </a:rPr>
              <a:t>的异同点</a:t>
            </a:r>
          </a:p>
          <a:p>
            <a:r>
              <a:rPr lang="zh-CN" altLang="en-US">
                <a:solidFill>
                  <a:srgbClr val="CC0000"/>
                </a:solidFill>
              </a:rPr>
              <a:t>要求等同“二极管”</a:t>
            </a:r>
          </a:p>
        </p:txBody>
      </p:sp>
      <p:sp>
        <p:nvSpPr>
          <p:cNvPr id="62479" name="Rectangle 15">
            <a:hlinkClick r:id="" action="ppaction://hlinkshowjump?jump=nextslide"/>
          </p:cNvPr>
          <p:cNvSpPr>
            <a:spLocks noChangeArrowheads="1"/>
          </p:cNvSpPr>
          <p:nvPr/>
        </p:nvSpPr>
        <p:spPr bwMode="auto">
          <a:xfrm>
            <a:off x="395288" y="2133600"/>
            <a:ext cx="6858000" cy="304800"/>
          </a:xfrm>
          <a:prstGeom prst="rect">
            <a:avLst/>
          </a:prstGeom>
          <a:noFill/>
          <a:ln w="9525" algn="ctr">
            <a:noFill/>
            <a:miter lim="800000"/>
            <a:headEnd/>
            <a:tailEnd/>
          </a:ln>
        </p:spPr>
        <p:txBody>
          <a:bodyPr lIns="0" tIns="0" rIns="0" bIns="0" anchor="ctr">
            <a:spAutoFit/>
          </a:bodyPr>
          <a:lstStyle/>
          <a:p>
            <a:pPr>
              <a:spcBef>
                <a:spcPct val="50000"/>
              </a:spcBef>
            </a:pPr>
            <a:r>
              <a:rPr lang="en-US" altLang="zh-CN">
                <a:solidFill>
                  <a:srgbClr val="000066"/>
                </a:solidFill>
              </a:rPr>
              <a:t>5.2.1  MOSFET</a:t>
            </a:r>
            <a:r>
              <a:rPr lang="zh-CN" altLang="en-US">
                <a:solidFill>
                  <a:srgbClr val="000066"/>
                </a:solidFill>
              </a:rPr>
              <a:t>放大电路</a:t>
            </a:r>
          </a:p>
        </p:txBody>
      </p:sp>
      <p:sp>
        <p:nvSpPr>
          <p:cNvPr id="62480" name="Rectangle 16"/>
          <p:cNvSpPr>
            <a:spLocks noChangeArrowheads="1"/>
          </p:cNvSpPr>
          <p:nvPr/>
        </p:nvSpPr>
        <p:spPr bwMode="auto">
          <a:xfrm>
            <a:off x="395288" y="2852738"/>
            <a:ext cx="5472112" cy="304800"/>
          </a:xfrm>
          <a:prstGeom prst="rect">
            <a:avLst/>
          </a:prstGeom>
          <a:noFill/>
          <a:ln w="9525" algn="ctr">
            <a:noFill/>
            <a:miter lim="800000"/>
            <a:headEnd/>
            <a:tailEnd/>
          </a:ln>
        </p:spPr>
        <p:txBody>
          <a:bodyPr lIns="0" tIns="0" rIns="0" bIns="0" anchor="ctr">
            <a:spAutoFit/>
          </a:bodyPr>
          <a:lstStyle/>
          <a:p>
            <a:pPr>
              <a:spcBef>
                <a:spcPct val="50000"/>
              </a:spcBef>
            </a:pPr>
            <a:r>
              <a:rPr lang="en-US" altLang="zh-CN"/>
              <a:t>5.3.3  JFET</a:t>
            </a:r>
            <a:r>
              <a:rPr lang="zh-CN" altLang="en-US"/>
              <a:t>放大电路的小信号模型分析法</a:t>
            </a:r>
          </a:p>
        </p:txBody>
      </p:sp>
      <p:sp>
        <p:nvSpPr>
          <p:cNvPr id="62481" name="Text Box 17"/>
          <p:cNvSpPr txBox="1">
            <a:spLocks noChangeArrowheads="1"/>
          </p:cNvSpPr>
          <p:nvPr/>
        </p:nvSpPr>
        <p:spPr bwMode="auto">
          <a:xfrm>
            <a:off x="2268538" y="5445125"/>
            <a:ext cx="4248150" cy="396875"/>
          </a:xfrm>
          <a:prstGeom prst="rect">
            <a:avLst/>
          </a:prstGeom>
          <a:noFill/>
          <a:ln w="9525">
            <a:noFill/>
            <a:miter lim="800000"/>
            <a:headEnd/>
            <a:tailEnd/>
          </a:ln>
        </p:spPr>
        <p:txBody>
          <a:bodyPr>
            <a:spAutoFit/>
          </a:bodyPr>
          <a:lstStyle/>
          <a:p>
            <a:pPr algn="ctr">
              <a:spcBef>
                <a:spcPct val="50000"/>
              </a:spcBef>
            </a:pPr>
            <a:r>
              <a:rPr lang="zh-CN" altLang="en-US">
                <a:solidFill>
                  <a:srgbClr val="CC0000"/>
                </a:solidFill>
              </a:rPr>
              <a:t>注意</a:t>
            </a:r>
            <a:r>
              <a:rPr lang="zh-CN" altLang="en-US"/>
              <a:t>转移特性方程和</a:t>
            </a:r>
            <a:r>
              <a:rPr lang="en-US" altLang="zh-CN"/>
              <a:t>g</a:t>
            </a:r>
            <a:r>
              <a:rPr lang="en-US" altLang="zh-CN" baseline="-25000"/>
              <a:t>m</a:t>
            </a:r>
            <a:r>
              <a:rPr lang="zh-CN" altLang="en-US"/>
              <a:t>的计算公式</a:t>
            </a:r>
          </a:p>
        </p:txBody>
      </p:sp>
    </p:spTree>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5058" name="灯片编号占位符 3"/>
          <p:cNvSpPr>
            <a:spLocks noGrp="1"/>
          </p:cNvSpPr>
          <p:nvPr>
            <p:ph type="sldNum" sz="quarter" idx="12"/>
          </p:nvPr>
        </p:nvSpPr>
        <p:spPr>
          <a:noFill/>
        </p:spPr>
        <p:txBody>
          <a:bodyPr/>
          <a:lstStyle/>
          <a:p>
            <a:fld id="{87F1568A-F128-418C-8A5C-538A5F4D3A90}" type="slidenum">
              <a:rPr lang="zh-CN" altLang="en-US" smtClean="0"/>
              <a:pPr/>
              <a:t>5</a:t>
            </a:fld>
            <a:endParaRPr lang="en-US" altLang="zh-CN" smtClean="0"/>
          </a:p>
        </p:txBody>
      </p:sp>
      <p:pic>
        <p:nvPicPr>
          <p:cNvPr id="45059" name="Picture 2"/>
          <p:cNvPicPr>
            <a:picLocks noChangeAspect="1" noChangeArrowheads="1"/>
          </p:cNvPicPr>
          <p:nvPr/>
        </p:nvPicPr>
        <p:blipFill>
          <a:blip r:embed="rId2" cstate="print"/>
          <a:srcRect/>
          <a:stretch>
            <a:fillRect/>
          </a:stretch>
        </p:blipFill>
        <p:spPr bwMode="auto">
          <a:xfrm>
            <a:off x="20638" y="0"/>
            <a:ext cx="5265737" cy="4500563"/>
          </a:xfrm>
          <a:prstGeom prst="rect">
            <a:avLst/>
          </a:prstGeom>
          <a:noFill/>
          <a:ln w="9525" algn="ctr">
            <a:noFill/>
            <a:miter lim="800000"/>
            <a:headEnd/>
            <a:tailEnd/>
          </a:ln>
        </p:spPr>
      </p:pic>
      <p:pic>
        <p:nvPicPr>
          <p:cNvPr id="45060" name="Picture 3"/>
          <p:cNvPicPr>
            <a:picLocks noChangeAspect="1" noChangeArrowheads="1"/>
          </p:cNvPicPr>
          <p:nvPr/>
        </p:nvPicPr>
        <p:blipFill>
          <a:blip r:embed="rId3" cstate="print"/>
          <a:srcRect/>
          <a:stretch>
            <a:fillRect/>
          </a:stretch>
        </p:blipFill>
        <p:spPr bwMode="auto">
          <a:xfrm>
            <a:off x="3541713" y="3357563"/>
            <a:ext cx="5459412" cy="3419475"/>
          </a:xfrm>
          <a:prstGeom prst="rect">
            <a:avLst/>
          </a:prstGeom>
          <a:noFill/>
          <a:ln w="9525" algn="ctr">
            <a:noFill/>
            <a:miter lim="800000"/>
            <a:headEnd/>
            <a:tailEnd/>
          </a:ln>
        </p:spPr>
      </p:pic>
      <p:sp>
        <p:nvSpPr>
          <p:cNvPr id="8" name="Rectangle 3"/>
          <p:cNvSpPr txBox="1">
            <a:spLocks noChangeArrowheads="1"/>
          </p:cNvSpPr>
          <p:nvPr/>
        </p:nvSpPr>
        <p:spPr>
          <a:xfrm>
            <a:off x="142875" y="4572000"/>
            <a:ext cx="4500563" cy="2000250"/>
          </a:xfrm>
          <a:prstGeom prst="rect">
            <a:avLst/>
          </a:prstGeom>
        </p:spPr>
        <p:txBody>
          <a:bodyPr/>
          <a:lstStyle/>
          <a:p>
            <a:pPr marL="342900" indent="-342900">
              <a:lnSpc>
                <a:spcPct val="90000"/>
              </a:lnSpc>
              <a:spcBef>
                <a:spcPct val="20000"/>
              </a:spcBef>
              <a:buClr>
                <a:schemeClr val="folHlink"/>
              </a:buClr>
              <a:buSzPct val="60000"/>
              <a:buFont typeface="Wingdings" pitchFamily="2" charset="2"/>
              <a:buChar char="n"/>
              <a:defRPr/>
            </a:pPr>
            <a:r>
              <a:rPr lang="zh-CN" altLang="en-US" kern="0" dirty="0">
                <a:latin typeface="+mn-lt"/>
                <a:ea typeface="+mn-ea"/>
              </a:rPr>
              <a:t>常见考题 </a:t>
            </a:r>
            <a:r>
              <a:rPr lang="en-US" altLang="zh-CN" sz="1800" kern="0" dirty="0">
                <a:latin typeface="+mn-lt"/>
                <a:ea typeface="+mn-ea"/>
              </a:rPr>
              <a:t>( 2~3 </a:t>
            </a:r>
            <a:r>
              <a:rPr lang="zh-CN" altLang="en-US" sz="1800" kern="0" dirty="0">
                <a:latin typeface="+mn-lt"/>
                <a:ea typeface="+mn-ea"/>
              </a:rPr>
              <a:t>题 </a:t>
            </a:r>
            <a:r>
              <a:rPr lang="en-US" altLang="zh-CN" sz="1800" kern="0" dirty="0">
                <a:latin typeface="+mn-lt"/>
                <a:ea typeface="+mn-ea"/>
              </a:rPr>
              <a:t>)</a:t>
            </a:r>
          </a:p>
          <a:p>
            <a:pPr marL="742950" lvl="1" indent="-285750">
              <a:lnSpc>
                <a:spcPct val="90000"/>
              </a:lnSpc>
              <a:spcBef>
                <a:spcPct val="20000"/>
              </a:spcBef>
              <a:buClr>
                <a:schemeClr val="hlink"/>
              </a:buClr>
              <a:buSzPct val="55000"/>
              <a:buFont typeface="Wingdings" pitchFamily="2" charset="2"/>
              <a:buChar char="n"/>
              <a:defRPr/>
            </a:pPr>
            <a:r>
              <a:rPr lang="zh-CN" altLang="en-US" sz="1800" kern="0" dirty="0">
                <a:latin typeface="+mn-lt"/>
                <a:ea typeface="+mn-ea"/>
              </a:rPr>
              <a:t>变化题</a:t>
            </a:r>
          </a:p>
          <a:p>
            <a:pPr marL="1143000" lvl="2" indent="-228600">
              <a:lnSpc>
                <a:spcPct val="90000"/>
              </a:lnSpc>
              <a:spcBef>
                <a:spcPct val="20000"/>
              </a:spcBef>
              <a:buClr>
                <a:schemeClr val="folHlink"/>
              </a:buClr>
              <a:buSzPct val="50000"/>
              <a:buFont typeface="Wingdings" pitchFamily="2" charset="2"/>
              <a:buChar char="n"/>
              <a:defRPr/>
            </a:pPr>
            <a:r>
              <a:rPr lang="en-US" altLang="zh-CN" sz="1600" kern="0" dirty="0">
                <a:latin typeface="+mn-lt"/>
                <a:ea typeface="+mn-ea"/>
              </a:rPr>
              <a:t>BJT</a:t>
            </a:r>
            <a:r>
              <a:rPr lang="zh-CN" altLang="en-US" sz="1600" kern="0" dirty="0">
                <a:latin typeface="+mn-lt"/>
                <a:ea typeface="+mn-ea"/>
              </a:rPr>
              <a:t>共射</a:t>
            </a:r>
          </a:p>
          <a:p>
            <a:pPr marL="1143000" lvl="2" indent="-228600">
              <a:lnSpc>
                <a:spcPct val="90000"/>
              </a:lnSpc>
              <a:spcBef>
                <a:spcPct val="20000"/>
              </a:spcBef>
              <a:buClr>
                <a:schemeClr val="folHlink"/>
              </a:buClr>
              <a:buSzPct val="50000"/>
              <a:buFont typeface="Wingdings" pitchFamily="2" charset="2"/>
              <a:buChar char="n"/>
              <a:defRPr/>
            </a:pPr>
            <a:r>
              <a:rPr lang="en-US" altLang="zh-CN" sz="1600" kern="0" dirty="0">
                <a:latin typeface="+mn-lt"/>
                <a:ea typeface="+mn-ea"/>
              </a:rPr>
              <a:t>MOS</a:t>
            </a:r>
            <a:r>
              <a:rPr lang="zh-CN" altLang="en-US" sz="1600" kern="0" dirty="0">
                <a:latin typeface="+mn-lt"/>
                <a:ea typeface="+mn-ea"/>
              </a:rPr>
              <a:t>差分</a:t>
            </a:r>
          </a:p>
          <a:p>
            <a:pPr marL="1143000" lvl="2" indent="-228600">
              <a:lnSpc>
                <a:spcPct val="90000"/>
              </a:lnSpc>
              <a:spcBef>
                <a:spcPct val="20000"/>
              </a:spcBef>
              <a:buClr>
                <a:schemeClr val="folHlink"/>
              </a:buClr>
              <a:buSzPct val="50000"/>
              <a:buFont typeface="Wingdings" pitchFamily="2" charset="2"/>
              <a:buChar char="n"/>
              <a:defRPr/>
            </a:pPr>
            <a:r>
              <a:rPr lang="en-US" altLang="zh-CN" sz="1600" kern="0" dirty="0">
                <a:latin typeface="+mn-lt"/>
                <a:ea typeface="+mn-ea"/>
              </a:rPr>
              <a:t>2</a:t>
            </a:r>
            <a:r>
              <a:rPr lang="zh-CN" altLang="en-US" sz="1600" kern="0" dirty="0">
                <a:latin typeface="+mn-lt"/>
                <a:ea typeface="+mn-ea"/>
              </a:rPr>
              <a:t>级放大电路</a:t>
            </a:r>
            <a:endParaRPr lang="en-US" altLang="zh-CN" sz="1600" kern="0" dirty="0">
              <a:latin typeface="+mn-lt"/>
              <a:ea typeface="+mn-ea"/>
            </a:endParaRPr>
          </a:p>
          <a:p>
            <a:pPr marL="1143000" lvl="2" indent="-228600">
              <a:lnSpc>
                <a:spcPct val="90000"/>
              </a:lnSpc>
              <a:spcBef>
                <a:spcPct val="20000"/>
              </a:spcBef>
              <a:buClr>
                <a:schemeClr val="folHlink"/>
              </a:buClr>
              <a:buSzPct val="50000"/>
              <a:buFont typeface="Wingdings" pitchFamily="2" charset="2"/>
              <a:buChar char="n"/>
              <a:defRPr/>
            </a:pPr>
            <a:r>
              <a:rPr lang="zh-CN" altLang="en-US" sz="1600" kern="0" dirty="0">
                <a:latin typeface="+mn-lt"/>
                <a:ea typeface="+mn-ea"/>
              </a:rPr>
              <a:t>判断能否放大，各元件的作用</a:t>
            </a:r>
            <a:endParaRPr lang="en-US" altLang="zh-CN" sz="1600" kern="0" dirty="0">
              <a:latin typeface="+mn-lt"/>
              <a:ea typeface="+mn-ea"/>
            </a:endParaRPr>
          </a:p>
          <a:p>
            <a:pPr marL="1143000" lvl="2" indent="-228600">
              <a:lnSpc>
                <a:spcPct val="90000"/>
              </a:lnSpc>
              <a:spcBef>
                <a:spcPct val="20000"/>
              </a:spcBef>
              <a:buClr>
                <a:schemeClr val="folHlink"/>
              </a:buClr>
              <a:buSzPct val="50000"/>
              <a:buFont typeface="Wingdings" pitchFamily="2" charset="2"/>
              <a:buChar char="n"/>
              <a:defRPr/>
            </a:pPr>
            <a:r>
              <a:rPr lang="zh-CN" altLang="en-US" sz="1600" kern="0" dirty="0">
                <a:latin typeface="+mn-lt"/>
                <a:ea typeface="+mn-ea"/>
              </a:rPr>
              <a:t>组态之间性能比较</a:t>
            </a:r>
          </a:p>
        </p:txBody>
      </p:sp>
      <p:sp>
        <p:nvSpPr>
          <p:cNvPr id="45062" name="TextBox 8"/>
          <p:cNvSpPr txBox="1">
            <a:spLocks noChangeArrowheads="1"/>
          </p:cNvSpPr>
          <p:nvPr/>
        </p:nvSpPr>
        <p:spPr bwMode="auto">
          <a:xfrm>
            <a:off x="4214813" y="2571750"/>
            <a:ext cx="4643437" cy="584200"/>
          </a:xfrm>
          <a:prstGeom prst="rect">
            <a:avLst/>
          </a:prstGeom>
          <a:noFill/>
          <a:ln w="9525">
            <a:noFill/>
            <a:miter lim="800000"/>
            <a:headEnd/>
            <a:tailEnd/>
          </a:ln>
        </p:spPr>
        <p:txBody>
          <a:bodyPr>
            <a:spAutoFit/>
          </a:bodyPr>
          <a:lstStyle/>
          <a:p>
            <a:r>
              <a:rPr lang="zh-CN" altLang="en-US" sz="1600"/>
              <a:t>设计</a:t>
            </a:r>
            <a:r>
              <a:rPr lang="en-US" altLang="zh-CN" sz="1600"/>
              <a:t>1</a:t>
            </a:r>
            <a:r>
              <a:rPr lang="zh-CN" altLang="en-US" sz="1600"/>
              <a:t>个共源放大电路，采用</a:t>
            </a:r>
            <a:r>
              <a:rPr lang="en-US" altLang="zh-CN" sz="1600"/>
              <a:t>P</a:t>
            </a:r>
            <a:r>
              <a:rPr lang="zh-CN" altLang="en-US" sz="1600"/>
              <a:t>沟道增强型</a:t>
            </a:r>
            <a:r>
              <a:rPr lang="en-US" altLang="zh-CN" sz="1600"/>
              <a:t>MOS，</a:t>
            </a:r>
            <a:r>
              <a:rPr lang="zh-CN" altLang="en-US" sz="1600"/>
              <a:t>请画出电路图。</a:t>
            </a:r>
          </a:p>
        </p:txBody>
      </p:sp>
      <p:grpSp>
        <p:nvGrpSpPr>
          <p:cNvPr id="45063" name="组合 60"/>
          <p:cNvGrpSpPr>
            <a:grpSpLocks/>
          </p:cNvGrpSpPr>
          <p:nvPr/>
        </p:nvGrpSpPr>
        <p:grpSpPr bwMode="auto">
          <a:xfrm>
            <a:off x="1357313" y="66675"/>
            <a:ext cx="714375" cy="361950"/>
            <a:chOff x="3929058" y="5929330"/>
            <a:chExt cx="714380" cy="362367"/>
          </a:xfrm>
        </p:grpSpPr>
        <p:sp>
          <p:nvSpPr>
            <p:cNvPr id="45069" name="Oval 16"/>
            <p:cNvSpPr>
              <a:spLocks noChangeArrowheads="1"/>
            </p:cNvSpPr>
            <p:nvPr/>
          </p:nvSpPr>
          <p:spPr bwMode="auto">
            <a:xfrm>
              <a:off x="3929058" y="5929330"/>
              <a:ext cx="714380" cy="357190"/>
            </a:xfrm>
            <a:prstGeom prst="ellipse">
              <a:avLst/>
            </a:prstGeom>
            <a:solidFill>
              <a:schemeClr val="accent1"/>
            </a:solidFill>
            <a:ln w="38100">
              <a:solidFill>
                <a:schemeClr val="hlink"/>
              </a:solidFill>
              <a:miter lim="800000"/>
              <a:headEnd/>
              <a:tailEnd/>
            </a:ln>
          </p:spPr>
          <p:txBody>
            <a:bodyPr wrap="none" anchor="ctr"/>
            <a:lstStyle/>
            <a:p>
              <a:endParaRPr lang="zh-CN" altLang="en-US" sz="1600"/>
            </a:p>
          </p:txBody>
        </p:sp>
        <p:sp>
          <p:nvSpPr>
            <p:cNvPr id="45070" name="Text Box 17"/>
            <p:cNvSpPr txBox="1">
              <a:spLocks noChangeArrowheads="1"/>
            </p:cNvSpPr>
            <p:nvPr/>
          </p:nvSpPr>
          <p:spPr bwMode="auto">
            <a:xfrm>
              <a:off x="4000496" y="5953143"/>
              <a:ext cx="614360" cy="338554"/>
            </a:xfrm>
            <a:prstGeom prst="rect">
              <a:avLst/>
            </a:prstGeom>
            <a:noFill/>
            <a:ln w="9525">
              <a:noFill/>
              <a:miter lim="800000"/>
              <a:headEnd/>
              <a:tailEnd/>
            </a:ln>
          </p:spPr>
          <p:txBody>
            <a:bodyPr>
              <a:spAutoFit/>
            </a:bodyPr>
            <a:lstStyle/>
            <a:p>
              <a:pPr algn="ctr">
                <a:spcBef>
                  <a:spcPct val="50000"/>
                </a:spcBef>
              </a:pPr>
              <a:r>
                <a:rPr lang="en-US" altLang="zh-CN" sz="1600"/>
                <a:t>1</a:t>
              </a:r>
              <a:r>
                <a:rPr lang="zh-CN" altLang="en-US" sz="1600"/>
                <a:t>题</a:t>
              </a:r>
            </a:p>
          </p:txBody>
        </p:sp>
      </p:grpSp>
      <p:grpSp>
        <p:nvGrpSpPr>
          <p:cNvPr id="45064" name="组合 78"/>
          <p:cNvGrpSpPr>
            <a:grpSpLocks/>
          </p:cNvGrpSpPr>
          <p:nvPr/>
        </p:nvGrpSpPr>
        <p:grpSpPr bwMode="auto">
          <a:xfrm>
            <a:off x="71438" y="5214938"/>
            <a:ext cx="928687" cy="338137"/>
            <a:chOff x="4679157" y="5857892"/>
            <a:chExt cx="928694" cy="338554"/>
          </a:xfrm>
        </p:grpSpPr>
        <p:sp>
          <p:nvSpPr>
            <p:cNvPr id="45067" name="Oval 40"/>
            <p:cNvSpPr>
              <a:spLocks noChangeArrowheads="1"/>
            </p:cNvSpPr>
            <p:nvPr/>
          </p:nvSpPr>
          <p:spPr bwMode="auto">
            <a:xfrm>
              <a:off x="4750595" y="5884107"/>
              <a:ext cx="785818" cy="285752"/>
            </a:xfrm>
            <a:prstGeom prst="ellipse">
              <a:avLst/>
            </a:prstGeom>
            <a:noFill/>
            <a:ln w="38100">
              <a:solidFill>
                <a:srgbClr val="333399"/>
              </a:solidFill>
              <a:miter lim="800000"/>
              <a:headEnd/>
              <a:tailEnd/>
            </a:ln>
          </p:spPr>
          <p:txBody>
            <a:bodyPr wrap="none" anchor="ctr"/>
            <a:lstStyle/>
            <a:p>
              <a:endParaRPr lang="zh-CN" altLang="en-US" sz="1600"/>
            </a:p>
          </p:txBody>
        </p:sp>
        <p:sp>
          <p:nvSpPr>
            <p:cNvPr id="45068" name="Text Box 41"/>
            <p:cNvSpPr txBox="1">
              <a:spLocks noChangeArrowheads="1"/>
            </p:cNvSpPr>
            <p:nvPr/>
          </p:nvSpPr>
          <p:spPr bwMode="auto">
            <a:xfrm>
              <a:off x="4679157" y="5857892"/>
              <a:ext cx="928694" cy="338554"/>
            </a:xfrm>
            <a:prstGeom prst="rect">
              <a:avLst/>
            </a:prstGeom>
            <a:noFill/>
            <a:ln w="9525">
              <a:noFill/>
              <a:miter lim="800000"/>
              <a:headEnd/>
              <a:tailEnd/>
            </a:ln>
          </p:spPr>
          <p:txBody>
            <a:bodyPr>
              <a:spAutoFit/>
            </a:bodyPr>
            <a:lstStyle/>
            <a:p>
              <a:pPr algn="ctr">
                <a:spcBef>
                  <a:spcPct val="50000"/>
                </a:spcBef>
              </a:pPr>
              <a:r>
                <a:rPr lang="en-US" altLang="zh-CN" sz="1600"/>
                <a:t>1-2</a:t>
              </a:r>
              <a:r>
                <a:rPr lang="zh-CN" altLang="en-US" sz="1600"/>
                <a:t>题</a:t>
              </a:r>
            </a:p>
          </p:txBody>
        </p:sp>
      </p:grpSp>
      <p:sp>
        <p:nvSpPr>
          <p:cNvPr id="45065" name="椭圆 17"/>
          <p:cNvSpPr>
            <a:spLocks noChangeArrowheads="1"/>
          </p:cNvSpPr>
          <p:nvPr/>
        </p:nvSpPr>
        <p:spPr bwMode="auto">
          <a:xfrm>
            <a:off x="1214438" y="5072063"/>
            <a:ext cx="1071562" cy="433387"/>
          </a:xfrm>
          <a:prstGeom prst="ellipse">
            <a:avLst/>
          </a:prstGeom>
          <a:noFill/>
          <a:ln w="38100" algn="ctr">
            <a:solidFill>
              <a:srgbClr val="006600"/>
            </a:solidFill>
            <a:round/>
            <a:headEnd/>
            <a:tailEnd/>
          </a:ln>
        </p:spPr>
        <p:txBody>
          <a:bodyPr lIns="0" tIns="0" rIns="0" bIns="0">
            <a:spAutoFit/>
          </a:bodyPr>
          <a:lstStyle/>
          <a:p>
            <a:pPr marL="457200"/>
            <a:endParaRPr lang="zh-CN" altLang="en-US"/>
          </a:p>
        </p:txBody>
      </p:sp>
      <p:pic>
        <p:nvPicPr>
          <p:cNvPr id="45066" name="Picture 8"/>
          <p:cNvPicPr>
            <a:picLocks noChangeAspect="1" noChangeArrowheads="1"/>
          </p:cNvPicPr>
          <p:nvPr/>
        </p:nvPicPr>
        <p:blipFill>
          <a:blip r:embed="rId4" cstate="print"/>
          <a:srcRect/>
          <a:stretch>
            <a:fillRect/>
          </a:stretch>
        </p:blipFill>
        <p:spPr bwMode="auto">
          <a:xfrm>
            <a:off x="5711825" y="0"/>
            <a:ext cx="3146425" cy="25209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3490" name="灯片编号占位符 4"/>
          <p:cNvSpPr>
            <a:spLocks noGrp="1"/>
          </p:cNvSpPr>
          <p:nvPr>
            <p:ph type="sldNum" sz="quarter" idx="12"/>
          </p:nvPr>
        </p:nvSpPr>
        <p:spPr>
          <a:noFill/>
        </p:spPr>
        <p:txBody>
          <a:bodyPr/>
          <a:lstStyle/>
          <a:p>
            <a:fld id="{E0563804-28EA-4A1D-B1A9-7286384C8181}" type="slidenum">
              <a:rPr lang="zh-CN" altLang="en-US" smtClean="0"/>
              <a:pPr/>
              <a:t>50</a:t>
            </a:fld>
            <a:endParaRPr lang="en-US" altLang="zh-CN" smtClean="0"/>
          </a:p>
        </p:txBody>
      </p:sp>
      <p:sp>
        <p:nvSpPr>
          <p:cNvPr id="63491" name="Rectangle 2"/>
          <p:cNvSpPr>
            <a:spLocks noGrp="1" noChangeArrowheads="1"/>
          </p:cNvSpPr>
          <p:nvPr>
            <p:ph type="title"/>
          </p:nvPr>
        </p:nvSpPr>
        <p:spPr>
          <a:xfrm>
            <a:off x="900113" y="333375"/>
            <a:ext cx="7793037" cy="838200"/>
          </a:xfrm>
        </p:spPr>
        <p:txBody>
          <a:bodyPr/>
          <a:lstStyle/>
          <a:p>
            <a:pPr eaLnBrk="1" hangingPunct="1"/>
            <a:r>
              <a:rPr lang="zh-CN" altLang="en-US" sz="4000" smtClean="0">
                <a:solidFill>
                  <a:srgbClr val="FF0000"/>
                </a:solidFill>
              </a:rPr>
              <a:t>第</a:t>
            </a:r>
            <a:r>
              <a:rPr lang="en-US" altLang="zh-CN" sz="4000" smtClean="0">
                <a:solidFill>
                  <a:srgbClr val="FF0000"/>
                </a:solidFill>
              </a:rPr>
              <a:t>7</a:t>
            </a:r>
            <a:r>
              <a:rPr lang="zh-CN" altLang="en-US" sz="4000" smtClean="0">
                <a:solidFill>
                  <a:srgbClr val="FF0000"/>
                </a:solidFill>
              </a:rPr>
              <a:t>章  模拟集成电路</a:t>
            </a:r>
          </a:p>
        </p:txBody>
      </p:sp>
      <p:sp>
        <p:nvSpPr>
          <p:cNvPr id="63492" name="Text Box 4">
            <a:hlinkClick r:id="rId2"/>
          </p:cNvPr>
          <p:cNvSpPr txBox="1">
            <a:spLocks noChangeArrowheads="1"/>
          </p:cNvSpPr>
          <p:nvPr/>
        </p:nvSpPr>
        <p:spPr bwMode="auto">
          <a:xfrm>
            <a:off x="214313" y="1484313"/>
            <a:ext cx="7924800" cy="304800"/>
          </a:xfrm>
          <a:prstGeom prst="rect">
            <a:avLst/>
          </a:prstGeom>
          <a:noFill/>
          <a:ln w="9525">
            <a:noFill/>
            <a:miter lim="800000"/>
            <a:headEnd/>
            <a:tailEnd/>
          </a:ln>
        </p:spPr>
        <p:txBody>
          <a:bodyPr lIns="0" tIns="0" rIns="0" bIns="0" anchor="ctr">
            <a:spAutoFit/>
          </a:bodyPr>
          <a:lstStyle/>
          <a:p>
            <a:pPr>
              <a:spcBef>
                <a:spcPct val="50000"/>
              </a:spcBef>
            </a:pPr>
            <a:r>
              <a:rPr lang="en-US" altLang="zh-CN">
                <a:solidFill>
                  <a:srgbClr val="0033CC"/>
                </a:solidFill>
              </a:rPr>
              <a:t>6.1  </a:t>
            </a:r>
            <a:r>
              <a:rPr lang="zh-CN" altLang="en-US">
                <a:solidFill>
                  <a:srgbClr val="0033CC"/>
                </a:solidFill>
              </a:rPr>
              <a:t>模拟集成电路中的直流偏置技术  －只要</a:t>
            </a:r>
            <a:r>
              <a:rPr lang="en-US" altLang="zh-CN">
                <a:solidFill>
                  <a:srgbClr val="0033CC"/>
                </a:solidFill>
              </a:rPr>
              <a:t>BJT</a:t>
            </a:r>
          </a:p>
        </p:txBody>
      </p:sp>
      <p:sp>
        <p:nvSpPr>
          <p:cNvPr id="63493" name="Text Box 5">
            <a:hlinkClick r:id="rId3"/>
          </p:cNvPr>
          <p:cNvSpPr txBox="1">
            <a:spLocks noChangeArrowheads="1"/>
          </p:cNvSpPr>
          <p:nvPr/>
        </p:nvSpPr>
        <p:spPr bwMode="auto">
          <a:xfrm>
            <a:off x="214313" y="2384425"/>
            <a:ext cx="6400800" cy="304800"/>
          </a:xfrm>
          <a:prstGeom prst="rect">
            <a:avLst/>
          </a:prstGeom>
          <a:noFill/>
          <a:ln w="12700" cap="sq">
            <a:noFill/>
            <a:miter lim="800000"/>
            <a:headEnd type="none" w="sm" len="sm"/>
            <a:tailEnd type="none" w="sm" len="sm"/>
          </a:ln>
        </p:spPr>
        <p:txBody>
          <a:bodyPr lIns="0" tIns="0" rIns="0" bIns="0" anchor="ctr">
            <a:spAutoFit/>
          </a:bodyPr>
          <a:lstStyle/>
          <a:p>
            <a:pPr>
              <a:spcBef>
                <a:spcPct val="50000"/>
              </a:spcBef>
            </a:pPr>
            <a:r>
              <a:rPr lang="en-US" altLang="zh-CN">
                <a:solidFill>
                  <a:srgbClr val="0033CC"/>
                </a:solidFill>
              </a:rPr>
              <a:t>6.3  </a:t>
            </a:r>
            <a:r>
              <a:rPr lang="zh-CN" altLang="en-US">
                <a:solidFill>
                  <a:srgbClr val="0033CC"/>
                </a:solidFill>
              </a:rPr>
              <a:t>差分式放大电路的传输特性</a:t>
            </a:r>
          </a:p>
        </p:txBody>
      </p:sp>
      <p:sp>
        <p:nvSpPr>
          <p:cNvPr id="63494" name="Text Box 6">
            <a:hlinkClick r:id="rId4"/>
          </p:cNvPr>
          <p:cNvSpPr txBox="1">
            <a:spLocks noChangeArrowheads="1"/>
          </p:cNvSpPr>
          <p:nvPr/>
        </p:nvSpPr>
        <p:spPr bwMode="auto">
          <a:xfrm>
            <a:off x="214313" y="2833688"/>
            <a:ext cx="7696200" cy="304800"/>
          </a:xfrm>
          <a:prstGeom prst="rect">
            <a:avLst/>
          </a:prstGeom>
          <a:noFill/>
          <a:ln w="12700" cap="sq">
            <a:noFill/>
            <a:miter lim="800000"/>
            <a:headEnd type="none" w="sm" len="sm"/>
            <a:tailEnd type="none" w="sm" len="sm"/>
          </a:ln>
        </p:spPr>
        <p:txBody>
          <a:bodyPr lIns="0" tIns="0" rIns="0" bIns="0" anchor="ctr">
            <a:spAutoFit/>
          </a:bodyPr>
          <a:lstStyle/>
          <a:p>
            <a:pPr>
              <a:spcBef>
                <a:spcPct val="50000"/>
              </a:spcBef>
            </a:pPr>
            <a:r>
              <a:rPr lang="en-US" altLang="zh-CN">
                <a:solidFill>
                  <a:srgbClr val="0033CC"/>
                </a:solidFill>
              </a:rPr>
              <a:t>6.4  </a:t>
            </a:r>
            <a:r>
              <a:rPr lang="zh-CN" altLang="en-US">
                <a:solidFill>
                  <a:srgbClr val="0033CC"/>
                </a:solidFill>
              </a:rPr>
              <a:t>集成电路运算放大器</a:t>
            </a:r>
          </a:p>
        </p:txBody>
      </p:sp>
      <p:sp>
        <p:nvSpPr>
          <p:cNvPr id="63495" name="Text Box 7">
            <a:hlinkClick r:id="rId5"/>
          </p:cNvPr>
          <p:cNvSpPr txBox="1">
            <a:spLocks noChangeArrowheads="1"/>
          </p:cNvSpPr>
          <p:nvPr/>
        </p:nvSpPr>
        <p:spPr bwMode="auto">
          <a:xfrm>
            <a:off x="214313" y="3284538"/>
            <a:ext cx="8534400" cy="304800"/>
          </a:xfrm>
          <a:prstGeom prst="rect">
            <a:avLst/>
          </a:prstGeom>
          <a:noFill/>
          <a:ln w="12700" cap="sq">
            <a:noFill/>
            <a:miter lim="800000"/>
            <a:headEnd type="none" w="sm" len="sm"/>
            <a:tailEnd type="none" w="sm" len="sm"/>
          </a:ln>
        </p:spPr>
        <p:txBody>
          <a:bodyPr lIns="0" tIns="0" rIns="0" bIns="0" anchor="ctr">
            <a:spAutoFit/>
          </a:bodyPr>
          <a:lstStyle/>
          <a:p>
            <a:pPr>
              <a:spcBef>
                <a:spcPct val="50000"/>
              </a:spcBef>
            </a:pPr>
            <a:r>
              <a:rPr lang="en-US" altLang="zh-CN">
                <a:solidFill>
                  <a:srgbClr val="0033CC"/>
                </a:solidFill>
              </a:rPr>
              <a:t>6.5  </a:t>
            </a:r>
            <a:r>
              <a:rPr lang="zh-CN" altLang="en-US">
                <a:solidFill>
                  <a:srgbClr val="0033CC"/>
                </a:solidFill>
              </a:rPr>
              <a:t>实际集成运算放大器的主要参数和对应用电路的影响</a:t>
            </a:r>
          </a:p>
        </p:txBody>
      </p:sp>
      <p:sp>
        <p:nvSpPr>
          <p:cNvPr id="63496" name="Text Box 8">
            <a:hlinkClick r:id="rId6"/>
          </p:cNvPr>
          <p:cNvSpPr txBox="1">
            <a:spLocks noChangeArrowheads="1"/>
          </p:cNvSpPr>
          <p:nvPr/>
        </p:nvSpPr>
        <p:spPr bwMode="auto">
          <a:xfrm>
            <a:off x="214313" y="1933575"/>
            <a:ext cx="7010400" cy="304800"/>
          </a:xfrm>
          <a:prstGeom prst="rect">
            <a:avLst/>
          </a:prstGeom>
          <a:noFill/>
          <a:ln w="9525">
            <a:noFill/>
            <a:miter lim="800000"/>
            <a:headEnd/>
            <a:tailEnd/>
          </a:ln>
        </p:spPr>
        <p:txBody>
          <a:bodyPr lIns="0" tIns="0" rIns="0" bIns="0" anchor="ctr">
            <a:spAutoFit/>
          </a:bodyPr>
          <a:lstStyle/>
          <a:p>
            <a:pPr>
              <a:spcBef>
                <a:spcPct val="50000"/>
              </a:spcBef>
            </a:pPr>
            <a:r>
              <a:rPr lang="en-US" altLang="zh-CN">
                <a:solidFill>
                  <a:schemeClr val="hlink"/>
                </a:solidFill>
              </a:rPr>
              <a:t>6.2  </a:t>
            </a:r>
            <a:r>
              <a:rPr lang="zh-CN" altLang="en-US">
                <a:solidFill>
                  <a:schemeClr val="hlink"/>
                </a:solidFill>
              </a:rPr>
              <a:t>差分式放大电路</a:t>
            </a:r>
          </a:p>
        </p:txBody>
      </p:sp>
      <p:sp>
        <p:nvSpPr>
          <p:cNvPr id="63497" name="Text Box 9">
            <a:hlinkClick r:id="rId7"/>
          </p:cNvPr>
          <p:cNvSpPr txBox="1">
            <a:spLocks noChangeArrowheads="1"/>
          </p:cNvSpPr>
          <p:nvPr/>
        </p:nvSpPr>
        <p:spPr bwMode="auto">
          <a:xfrm>
            <a:off x="214313" y="3735388"/>
            <a:ext cx="7696200" cy="304800"/>
          </a:xfrm>
          <a:prstGeom prst="rect">
            <a:avLst/>
          </a:prstGeom>
          <a:noFill/>
          <a:ln w="12700" cap="sq">
            <a:noFill/>
            <a:miter lim="800000"/>
            <a:headEnd type="none" w="sm" len="sm"/>
            <a:tailEnd type="none" w="sm" len="sm"/>
          </a:ln>
        </p:spPr>
        <p:txBody>
          <a:bodyPr lIns="0" tIns="0" rIns="0" bIns="0" anchor="ctr">
            <a:spAutoFit/>
          </a:bodyPr>
          <a:lstStyle/>
          <a:p>
            <a:pPr>
              <a:spcBef>
                <a:spcPct val="50000"/>
              </a:spcBef>
            </a:pPr>
            <a:r>
              <a:rPr lang="en-US" altLang="zh-CN">
                <a:solidFill>
                  <a:srgbClr val="0033CC"/>
                </a:solidFill>
              </a:rPr>
              <a:t>6.6  </a:t>
            </a:r>
            <a:r>
              <a:rPr lang="zh-CN" altLang="en-US">
                <a:solidFill>
                  <a:srgbClr val="0033CC"/>
                </a:solidFill>
              </a:rPr>
              <a:t>变跨导式模拟乘法器</a:t>
            </a:r>
          </a:p>
        </p:txBody>
      </p:sp>
      <p:sp>
        <p:nvSpPr>
          <p:cNvPr id="63498" name="Line 10"/>
          <p:cNvSpPr>
            <a:spLocks noChangeShapeType="1"/>
          </p:cNvSpPr>
          <p:nvPr/>
        </p:nvSpPr>
        <p:spPr bwMode="auto">
          <a:xfrm>
            <a:off x="73025" y="3873500"/>
            <a:ext cx="3598863" cy="71438"/>
          </a:xfrm>
          <a:prstGeom prst="line">
            <a:avLst/>
          </a:prstGeom>
          <a:noFill/>
          <a:ln w="38100">
            <a:solidFill>
              <a:schemeClr val="tx1"/>
            </a:solidFill>
            <a:miter lim="800000"/>
            <a:headEnd/>
            <a:tailEnd/>
          </a:ln>
        </p:spPr>
        <p:txBody>
          <a:bodyPr wrap="none"/>
          <a:lstStyle/>
          <a:p>
            <a:endParaRPr lang="zh-CN" altLang="en-US"/>
          </a:p>
        </p:txBody>
      </p:sp>
      <p:sp>
        <p:nvSpPr>
          <p:cNvPr id="63499" name="Line 11"/>
          <p:cNvSpPr>
            <a:spLocks noChangeShapeType="1"/>
          </p:cNvSpPr>
          <p:nvPr/>
        </p:nvSpPr>
        <p:spPr bwMode="auto">
          <a:xfrm>
            <a:off x="144463" y="2503488"/>
            <a:ext cx="4464050" cy="144462"/>
          </a:xfrm>
          <a:prstGeom prst="line">
            <a:avLst/>
          </a:prstGeom>
          <a:noFill/>
          <a:ln w="38100">
            <a:solidFill>
              <a:schemeClr val="tx1"/>
            </a:solidFill>
            <a:miter lim="800000"/>
            <a:headEnd/>
            <a:tailEnd/>
          </a:ln>
        </p:spPr>
        <p:txBody>
          <a:bodyPr wrap="none"/>
          <a:lstStyle/>
          <a:p>
            <a:endParaRPr lang="zh-CN" altLang="en-US"/>
          </a:p>
        </p:txBody>
      </p:sp>
      <p:sp>
        <p:nvSpPr>
          <p:cNvPr id="63500" name="Line 12"/>
          <p:cNvSpPr>
            <a:spLocks noChangeShapeType="1"/>
          </p:cNvSpPr>
          <p:nvPr/>
        </p:nvSpPr>
        <p:spPr bwMode="auto">
          <a:xfrm>
            <a:off x="144463" y="2936875"/>
            <a:ext cx="4464050" cy="144463"/>
          </a:xfrm>
          <a:prstGeom prst="line">
            <a:avLst/>
          </a:prstGeom>
          <a:noFill/>
          <a:ln w="38100">
            <a:solidFill>
              <a:schemeClr val="tx1"/>
            </a:solidFill>
            <a:miter lim="800000"/>
            <a:headEnd/>
            <a:tailEnd/>
          </a:ln>
        </p:spPr>
        <p:txBody>
          <a:bodyPr wrap="none"/>
          <a:lstStyle/>
          <a:p>
            <a:endParaRPr lang="zh-CN" altLang="en-US"/>
          </a:p>
        </p:txBody>
      </p:sp>
      <p:sp>
        <p:nvSpPr>
          <p:cNvPr id="63501" name="Line 13"/>
          <p:cNvSpPr>
            <a:spLocks noChangeShapeType="1"/>
          </p:cNvSpPr>
          <p:nvPr/>
        </p:nvSpPr>
        <p:spPr bwMode="auto">
          <a:xfrm>
            <a:off x="4392613" y="3368675"/>
            <a:ext cx="2160587" cy="215900"/>
          </a:xfrm>
          <a:prstGeom prst="line">
            <a:avLst/>
          </a:prstGeom>
          <a:noFill/>
          <a:ln w="38100">
            <a:solidFill>
              <a:schemeClr val="tx1"/>
            </a:solidFill>
            <a:miter lim="800000"/>
            <a:headEnd/>
            <a:tailEnd/>
          </a:ln>
        </p:spPr>
        <p:txBody>
          <a:bodyPr wrap="none"/>
          <a:lstStyle/>
          <a:p>
            <a:endParaRPr lang="zh-CN" altLang="en-US"/>
          </a:p>
        </p:txBody>
      </p:sp>
      <p:sp>
        <p:nvSpPr>
          <p:cNvPr id="63502" name="Text Box 14"/>
          <p:cNvSpPr txBox="1">
            <a:spLocks noChangeArrowheads="1"/>
          </p:cNvSpPr>
          <p:nvPr/>
        </p:nvSpPr>
        <p:spPr bwMode="auto">
          <a:xfrm>
            <a:off x="755650" y="5589588"/>
            <a:ext cx="7632700" cy="701675"/>
          </a:xfrm>
          <a:prstGeom prst="rect">
            <a:avLst/>
          </a:prstGeom>
          <a:noFill/>
          <a:ln w="9525">
            <a:noFill/>
            <a:miter lim="800000"/>
            <a:headEnd/>
            <a:tailEnd/>
          </a:ln>
        </p:spPr>
        <p:txBody>
          <a:bodyPr>
            <a:spAutoFit/>
          </a:bodyPr>
          <a:lstStyle/>
          <a:p>
            <a:r>
              <a:rPr lang="zh-CN" altLang="en-US"/>
              <a:t>会辨认电流源；会计算镜像电流源、比例电流源的电流</a:t>
            </a:r>
          </a:p>
          <a:p>
            <a:r>
              <a:rPr lang="zh-CN" altLang="en-US"/>
              <a:t>               （</a:t>
            </a:r>
            <a:r>
              <a:rPr lang="zh-CN" altLang="en-US">
                <a:solidFill>
                  <a:schemeClr val="hlink"/>
                </a:solidFill>
              </a:rPr>
              <a:t>归结为共射电路</a:t>
            </a:r>
            <a:r>
              <a:rPr lang="en-US" altLang="zh-CN">
                <a:solidFill>
                  <a:schemeClr val="hlink"/>
                </a:solidFill>
              </a:rPr>
              <a:t>Q</a:t>
            </a:r>
            <a:r>
              <a:rPr lang="zh-CN" altLang="en-US">
                <a:solidFill>
                  <a:schemeClr val="hlink"/>
                </a:solidFill>
              </a:rPr>
              <a:t>求解</a:t>
            </a:r>
            <a:r>
              <a:rPr lang="zh-CN" altLang="en-US"/>
              <a:t>）</a:t>
            </a:r>
          </a:p>
        </p:txBody>
      </p:sp>
      <p:sp>
        <p:nvSpPr>
          <p:cNvPr id="63503" name="Text Box 15"/>
          <p:cNvSpPr txBox="1">
            <a:spLocks noChangeArrowheads="1"/>
          </p:cNvSpPr>
          <p:nvPr/>
        </p:nvSpPr>
        <p:spPr bwMode="auto">
          <a:xfrm>
            <a:off x="323850" y="4221163"/>
            <a:ext cx="8496300" cy="1219200"/>
          </a:xfrm>
          <a:prstGeom prst="rect">
            <a:avLst/>
          </a:prstGeom>
          <a:noFill/>
          <a:ln w="9525" algn="ctr">
            <a:noFill/>
            <a:miter lim="800000"/>
            <a:headEnd/>
            <a:tailEnd/>
          </a:ln>
        </p:spPr>
        <p:txBody>
          <a:bodyPr lIns="0" tIns="0" rIns="0" bIns="0">
            <a:spAutoFit/>
          </a:bodyPr>
          <a:lstStyle/>
          <a:p>
            <a:pPr lvl="1"/>
            <a:r>
              <a:rPr lang="zh-CN" altLang="en-US">
                <a:solidFill>
                  <a:schemeClr val="hlink"/>
                </a:solidFill>
              </a:rPr>
              <a:t>差分</a:t>
            </a:r>
            <a:r>
              <a:rPr lang="zh-CN" altLang="en-US"/>
              <a:t>基本概念：</a:t>
            </a:r>
          </a:p>
          <a:p>
            <a:pPr lvl="1"/>
            <a:r>
              <a:rPr lang="zh-CN" altLang="en-US"/>
              <a:t>        差模与共模、抑制共模（零漂）的原理；如何提高差分性能指标</a:t>
            </a:r>
          </a:p>
          <a:p>
            <a:pPr lvl="1"/>
            <a:r>
              <a:rPr lang="zh-CN" altLang="en-US">
                <a:solidFill>
                  <a:schemeClr val="hlink"/>
                </a:solidFill>
              </a:rPr>
              <a:t>差分</a:t>
            </a:r>
            <a:r>
              <a:rPr lang="zh-CN" altLang="en-US"/>
              <a:t>基本分析方法：</a:t>
            </a:r>
          </a:p>
          <a:p>
            <a:pPr lvl="1"/>
            <a:r>
              <a:rPr lang="zh-CN" altLang="en-US"/>
              <a:t>        </a:t>
            </a:r>
            <a:r>
              <a:rPr lang="zh-CN" altLang="en-US">
                <a:solidFill>
                  <a:schemeClr val="hlink"/>
                </a:solidFill>
              </a:rPr>
              <a:t>如何转换为单边电路</a:t>
            </a:r>
            <a:r>
              <a:rPr lang="zh-CN" altLang="en-US"/>
              <a:t>；</a:t>
            </a:r>
            <a:r>
              <a:rPr lang="en-US" altLang="zh-CN"/>
              <a:t>Re</a:t>
            </a:r>
            <a:r>
              <a:rPr lang="zh-CN" altLang="en-US"/>
              <a:t>的等效，</a:t>
            </a:r>
            <a:r>
              <a:rPr lang="en-US" altLang="zh-CN"/>
              <a:t>R</a:t>
            </a:r>
            <a:r>
              <a:rPr lang="en-US" altLang="zh-CN" baseline="-25000"/>
              <a:t>L</a:t>
            </a:r>
            <a:r>
              <a:rPr lang="zh-CN" altLang="en-US"/>
              <a:t>的折算</a:t>
            </a:r>
          </a:p>
        </p:txBody>
      </p:sp>
      <p:sp>
        <p:nvSpPr>
          <p:cNvPr id="63504" name="Text Box 16"/>
          <p:cNvSpPr txBox="1">
            <a:spLocks noChangeArrowheads="1"/>
          </p:cNvSpPr>
          <p:nvPr/>
        </p:nvSpPr>
        <p:spPr bwMode="auto">
          <a:xfrm>
            <a:off x="5435600" y="3573463"/>
            <a:ext cx="3563938" cy="457200"/>
          </a:xfrm>
          <a:prstGeom prst="rect">
            <a:avLst/>
          </a:prstGeom>
          <a:noFill/>
          <a:ln w="9525">
            <a:noFill/>
            <a:miter lim="800000"/>
            <a:headEnd/>
            <a:tailEnd/>
          </a:ln>
        </p:spPr>
        <p:txBody>
          <a:bodyPr>
            <a:spAutoFit/>
          </a:bodyPr>
          <a:lstStyle/>
          <a:p>
            <a:pPr algn="ctr">
              <a:spcBef>
                <a:spcPct val="50000"/>
              </a:spcBef>
            </a:pPr>
            <a:r>
              <a:rPr lang="zh-CN" altLang="en-US" sz="2400">
                <a:solidFill>
                  <a:srgbClr val="CC0000"/>
                </a:solidFill>
              </a:rPr>
              <a:t>平衡电阻 </a:t>
            </a:r>
            <a:r>
              <a:rPr lang="en-US" altLang="zh-CN" sz="2400" i="1"/>
              <a:t>R</a:t>
            </a:r>
            <a:r>
              <a:rPr lang="en-US" altLang="zh-CN" sz="2400" baseline="-25000"/>
              <a:t>p</a:t>
            </a:r>
            <a:r>
              <a:rPr lang="en-US" altLang="zh-CN" sz="2400"/>
              <a:t>=</a:t>
            </a:r>
            <a:r>
              <a:rPr lang="en-US" altLang="zh-CN" sz="2400" i="1"/>
              <a:t>R</a:t>
            </a:r>
            <a:r>
              <a:rPr lang="en-US" altLang="zh-CN" sz="2400" baseline="-25000"/>
              <a:t>n</a:t>
            </a:r>
          </a:p>
        </p:txBody>
      </p:sp>
      <p:sp>
        <p:nvSpPr>
          <p:cNvPr id="63505" name="Text Box 17"/>
          <p:cNvSpPr txBox="1">
            <a:spLocks noChangeArrowheads="1"/>
          </p:cNvSpPr>
          <p:nvPr/>
        </p:nvSpPr>
        <p:spPr bwMode="auto">
          <a:xfrm>
            <a:off x="4859338" y="1773238"/>
            <a:ext cx="3563937" cy="396875"/>
          </a:xfrm>
          <a:prstGeom prst="rect">
            <a:avLst/>
          </a:prstGeom>
          <a:noFill/>
          <a:ln w="9525">
            <a:noFill/>
            <a:miter lim="800000"/>
            <a:headEnd/>
            <a:tailEnd/>
          </a:ln>
        </p:spPr>
        <p:txBody>
          <a:bodyPr>
            <a:spAutoFit/>
          </a:bodyPr>
          <a:lstStyle/>
          <a:p>
            <a:pPr algn="ctr">
              <a:spcBef>
                <a:spcPct val="50000"/>
              </a:spcBef>
            </a:pPr>
            <a:r>
              <a:rPr lang="zh-CN" altLang="en-US"/>
              <a:t>注意：</a:t>
            </a:r>
            <a:r>
              <a:rPr lang="en-US" altLang="zh-CN"/>
              <a:t>MOS</a:t>
            </a:r>
            <a:r>
              <a:rPr lang="zh-CN" altLang="en-US"/>
              <a:t>差分</a:t>
            </a:r>
          </a:p>
        </p:txBody>
      </p:sp>
    </p:spTree>
  </p:cSld>
  <p:clrMapOvr>
    <a:masterClrMapping/>
  </p:clrMapOvr>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4514" name="灯片编号占位符 4"/>
          <p:cNvSpPr>
            <a:spLocks noGrp="1"/>
          </p:cNvSpPr>
          <p:nvPr>
            <p:ph type="sldNum" sz="quarter" idx="12"/>
          </p:nvPr>
        </p:nvSpPr>
        <p:spPr>
          <a:noFill/>
        </p:spPr>
        <p:txBody>
          <a:bodyPr/>
          <a:lstStyle/>
          <a:p>
            <a:fld id="{95857947-4DCC-4ECB-B377-6F9BC2547288}" type="slidenum">
              <a:rPr lang="zh-CN" altLang="en-US" smtClean="0"/>
              <a:pPr/>
              <a:t>51</a:t>
            </a:fld>
            <a:endParaRPr lang="en-US" altLang="zh-CN" smtClean="0"/>
          </a:p>
        </p:txBody>
      </p:sp>
      <p:sp>
        <p:nvSpPr>
          <p:cNvPr id="64515" name="Rectangle 2"/>
          <p:cNvSpPr>
            <a:spLocks noGrp="1" noChangeArrowheads="1"/>
          </p:cNvSpPr>
          <p:nvPr>
            <p:ph type="title"/>
          </p:nvPr>
        </p:nvSpPr>
        <p:spPr>
          <a:xfrm>
            <a:off x="827088" y="476250"/>
            <a:ext cx="7793037" cy="731838"/>
          </a:xfrm>
        </p:spPr>
        <p:txBody>
          <a:bodyPr/>
          <a:lstStyle/>
          <a:p>
            <a:pPr eaLnBrk="1" hangingPunct="1"/>
            <a:r>
              <a:rPr lang="zh-CN" altLang="en-US" sz="4000" smtClean="0">
                <a:solidFill>
                  <a:schemeClr val="hlink"/>
                </a:solidFill>
              </a:rPr>
              <a:t>第</a:t>
            </a:r>
            <a:r>
              <a:rPr lang="en-US" altLang="zh-CN" sz="4000" smtClean="0">
                <a:solidFill>
                  <a:schemeClr val="hlink"/>
                </a:solidFill>
              </a:rPr>
              <a:t>3</a:t>
            </a:r>
            <a:r>
              <a:rPr lang="zh-CN" altLang="en-US" sz="4000" smtClean="0">
                <a:solidFill>
                  <a:schemeClr val="hlink"/>
                </a:solidFill>
              </a:rPr>
              <a:t>章  二极管及其应用电路</a:t>
            </a:r>
          </a:p>
        </p:txBody>
      </p:sp>
      <p:sp>
        <p:nvSpPr>
          <p:cNvPr id="64516" name="Text Box 4">
            <a:hlinkClick r:id="rId2" action="ppaction://hlinkpres?slideindex=1&amp;slidetitle=PowerPoint 演示文稿"/>
          </p:cNvPr>
          <p:cNvSpPr txBox="1">
            <a:spLocks noChangeArrowheads="1"/>
          </p:cNvSpPr>
          <p:nvPr/>
        </p:nvSpPr>
        <p:spPr bwMode="auto">
          <a:xfrm>
            <a:off x="358775" y="1411288"/>
            <a:ext cx="6019800" cy="427037"/>
          </a:xfrm>
          <a:prstGeom prst="rect">
            <a:avLst/>
          </a:prstGeom>
          <a:noFill/>
          <a:ln w="9525">
            <a:noFill/>
            <a:miter lim="800000"/>
            <a:headEnd/>
            <a:tailEnd/>
          </a:ln>
        </p:spPr>
        <p:txBody>
          <a:bodyPr lIns="0" tIns="0" rIns="0" bIns="0" anchor="ctr">
            <a:spAutoFit/>
          </a:bodyPr>
          <a:lstStyle/>
          <a:p>
            <a:pPr>
              <a:spcBef>
                <a:spcPct val="50000"/>
              </a:spcBef>
            </a:pPr>
            <a:r>
              <a:rPr lang="en-US" altLang="zh-CN" sz="2800">
                <a:solidFill>
                  <a:srgbClr val="0033CC"/>
                </a:solidFill>
              </a:rPr>
              <a:t>3.1  </a:t>
            </a:r>
            <a:r>
              <a:rPr lang="zh-CN" altLang="en-US" sz="2800">
                <a:solidFill>
                  <a:srgbClr val="0033CC"/>
                </a:solidFill>
              </a:rPr>
              <a:t>半导体的基本知识</a:t>
            </a:r>
          </a:p>
        </p:txBody>
      </p:sp>
      <p:sp>
        <p:nvSpPr>
          <p:cNvPr id="64517" name="Text Box 5">
            <a:hlinkClick r:id="rId3" action="ppaction://hlinkpres?slideindex=1&amp;slidetitle=PowerPoint 演示文稿"/>
          </p:cNvPr>
          <p:cNvSpPr txBox="1">
            <a:spLocks noChangeArrowheads="1"/>
          </p:cNvSpPr>
          <p:nvPr/>
        </p:nvSpPr>
        <p:spPr bwMode="auto">
          <a:xfrm>
            <a:off x="358775" y="2419350"/>
            <a:ext cx="4495800" cy="427038"/>
          </a:xfrm>
          <a:prstGeom prst="rect">
            <a:avLst/>
          </a:prstGeom>
          <a:noFill/>
          <a:ln w="12700" cap="sq">
            <a:noFill/>
            <a:miter lim="800000"/>
            <a:headEnd type="none" w="sm" len="sm"/>
            <a:tailEnd type="none" w="sm" len="sm"/>
          </a:ln>
        </p:spPr>
        <p:txBody>
          <a:bodyPr lIns="0" tIns="0" rIns="0" bIns="0" anchor="ctr">
            <a:spAutoFit/>
          </a:bodyPr>
          <a:lstStyle/>
          <a:p>
            <a:pPr>
              <a:spcBef>
                <a:spcPct val="50000"/>
              </a:spcBef>
            </a:pPr>
            <a:r>
              <a:rPr lang="en-US" altLang="zh-CN" sz="2800">
                <a:solidFill>
                  <a:srgbClr val="0033CC"/>
                </a:solidFill>
              </a:rPr>
              <a:t>3.3  </a:t>
            </a:r>
            <a:r>
              <a:rPr lang="zh-CN" altLang="en-US" sz="2800">
                <a:solidFill>
                  <a:srgbClr val="0033CC"/>
                </a:solidFill>
              </a:rPr>
              <a:t>半导体二极管</a:t>
            </a:r>
          </a:p>
        </p:txBody>
      </p:sp>
      <p:sp>
        <p:nvSpPr>
          <p:cNvPr id="64518" name="Text Box 6">
            <a:hlinkClick r:id="rId4" action="ppaction://hlinkpres?slideindex=1&amp;slidetitle=PowerPoint 演示文稿"/>
          </p:cNvPr>
          <p:cNvSpPr txBox="1">
            <a:spLocks noChangeArrowheads="1"/>
          </p:cNvSpPr>
          <p:nvPr/>
        </p:nvSpPr>
        <p:spPr bwMode="auto">
          <a:xfrm>
            <a:off x="358775" y="2924175"/>
            <a:ext cx="7391400" cy="427038"/>
          </a:xfrm>
          <a:prstGeom prst="rect">
            <a:avLst/>
          </a:prstGeom>
          <a:noFill/>
          <a:ln w="12700" cap="sq">
            <a:noFill/>
            <a:miter lim="800000"/>
            <a:headEnd type="none" w="sm" len="sm"/>
            <a:tailEnd type="none" w="sm" len="sm"/>
          </a:ln>
        </p:spPr>
        <p:txBody>
          <a:bodyPr lIns="0" tIns="0" rIns="0" bIns="0" anchor="ctr">
            <a:spAutoFit/>
          </a:bodyPr>
          <a:lstStyle/>
          <a:p>
            <a:pPr>
              <a:spcBef>
                <a:spcPct val="50000"/>
              </a:spcBef>
            </a:pPr>
            <a:r>
              <a:rPr lang="en-US" altLang="zh-CN" sz="2800">
                <a:solidFill>
                  <a:srgbClr val="FF0000"/>
                </a:solidFill>
              </a:rPr>
              <a:t>3.4  </a:t>
            </a:r>
            <a:r>
              <a:rPr lang="zh-CN" altLang="en-US" sz="2800">
                <a:solidFill>
                  <a:srgbClr val="FF0000"/>
                </a:solidFill>
              </a:rPr>
              <a:t>二极管基本电路及其分析方法</a:t>
            </a:r>
          </a:p>
        </p:txBody>
      </p:sp>
      <p:sp>
        <p:nvSpPr>
          <p:cNvPr id="64519" name="Text Box 7">
            <a:hlinkClick r:id="rId5" action="ppaction://hlinkpres?slideindex=1&amp;slidetitle=PowerPoint 演示文稿"/>
          </p:cNvPr>
          <p:cNvSpPr txBox="1">
            <a:spLocks noChangeArrowheads="1"/>
          </p:cNvSpPr>
          <p:nvPr/>
        </p:nvSpPr>
        <p:spPr bwMode="auto">
          <a:xfrm>
            <a:off x="358775" y="3429000"/>
            <a:ext cx="6938963" cy="427038"/>
          </a:xfrm>
          <a:prstGeom prst="rect">
            <a:avLst/>
          </a:prstGeom>
          <a:noFill/>
          <a:ln w="12700" cap="sq">
            <a:noFill/>
            <a:miter lim="800000"/>
            <a:headEnd type="none" w="sm" len="sm"/>
            <a:tailEnd type="none" w="sm" len="sm"/>
          </a:ln>
        </p:spPr>
        <p:txBody>
          <a:bodyPr lIns="0" tIns="0" rIns="0" bIns="0" anchor="ctr">
            <a:spAutoFit/>
          </a:bodyPr>
          <a:lstStyle/>
          <a:p>
            <a:pPr>
              <a:spcBef>
                <a:spcPct val="50000"/>
              </a:spcBef>
            </a:pPr>
            <a:r>
              <a:rPr lang="en-US" altLang="zh-CN" sz="2800">
                <a:solidFill>
                  <a:srgbClr val="0033CC"/>
                </a:solidFill>
              </a:rPr>
              <a:t>3.5  </a:t>
            </a:r>
            <a:r>
              <a:rPr lang="zh-CN" altLang="en-US" sz="2800">
                <a:solidFill>
                  <a:srgbClr val="0033CC"/>
                </a:solidFill>
              </a:rPr>
              <a:t>特殊二极管   </a:t>
            </a:r>
            <a:r>
              <a:rPr lang="en-US" altLang="zh-CN" sz="2800"/>
              <a:t>—  </a:t>
            </a:r>
            <a:r>
              <a:rPr lang="zh-CN" altLang="en-US" sz="2400"/>
              <a:t>只看齐纳</a:t>
            </a:r>
            <a:r>
              <a:rPr lang="en-US" altLang="zh-CN" sz="2400"/>
              <a:t>(</a:t>
            </a:r>
            <a:r>
              <a:rPr lang="zh-CN" altLang="en-US" sz="2400"/>
              <a:t>稳压 </a:t>
            </a:r>
            <a:r>
              <a:rPr lang="en-US" altLang="zh-CN" sz="2400"/>
              <a:t>or </a:t>
            </a:r>
            <a:r>
              <a:rPr lang="zh-CN" altLang="en-US" sz="2400"/>
              <a:t>限幅</a:t>
            </a:r>
            <a:r>
              <a:rPr lang="en-US" altLang="zh-CN" sz="2400"/>
              <a:t>)</a:t>
            </a:r>
          </a:p>
        </p:txBody>
      </p:sp>
      <p:sp>
        <p:nvSpPr>
          <p:cNvPr id="64520" name="Text Box 8">
            <a:hlinkClick r:id="rId6" action="ppaction://hlinkpres?slideindex=1&amp;slidetitle=PowerPoint 演示文稿"/>
          </p:cNvPr>
          <p:cNvSpPr txBox="1">
            <a:spLocks noChangeArrowheads="1"/>
          </p:cNvSpPr>
          <p:nvPr/>
        </p:nvSpPr>
        <p:spPr bwMode="auto">
          <a:xfrm>
            <a:off x="358775" y="1914525"/>
            <a:ext cx="6019800" cy="427038"/>
          </a:xfrm>
          <a:prstGeom prst="rect">
            <a:avLst/>
          </a:prstGeom>
          <a:noFill/>
          <a:ln w="9525">
            <a:noFill/>
            <a:miter lim="800000"/>
            <a:headEnd/>
            <a:tailEnd/>
          </a:ln>
        </p:spPr>
        <p:txBody>
          <a:bodyPr lIns="0" tIns="0" rIns="0" bIns="0" anchor="ctr">
            <a:spAutoFit/>
          </a:bodyPr>
          <a:lstStyle/>
          <a:p>
            <a:pPr>
              <a:spcBef>
                <a:spcPct val="50000"/>
              </a:spcBef>
            </a:pPr>
            <a:r>
              <a:rPr lang="en-US" altLang="zh-CN" sz="2800">
                <a:solidFill>
                  <a:srgbClr val="0033CC"/>
                </a:solidFill>
              </a:rPr>
              <a:t>3.2   PN</a:t>
            </a:r>
            <a:r>
              <a:rPr lang="zh-CN" altLang="zh-CN" sz="2800">
                <a:solidFill>
                  <a:srgbClr val="0033CC"/>
                </a:solidFill>
              </a:rPr>
              <a:t>结的形成及特性</a:t>
            </a:r>
            <a:endParaRPr lang="zh-CN" altLang="en-US" sz="2800">
              <a:solidFill>
                <a:srgbClr val="0033CC"/>
              </a:solidFill>
            </a:endParaRPr>
          </a:p>
        </p:txBody>
      </p:sp>
      <p:sp>
        <p:nvSpPr>
          <p:cNvPr id="64521" name="AutoShape 9"/>
          <p:cNvSpPr>
            <a:spLocks/>
          </p:cNvSpPr>
          <p:nvPr/>
        </p:nvSpPr>
        <p:spPr bwMode="auto">
          <a:xfrm>
            <a:off x="4418013" y="1628775"/>
            <a:ext cx="215900" cy="1079500"/>
          </a:xfrm>
          <a:prstGeom prst="rightBrace">
            <a:avLst>
              <a:gd name="adj1" fmla="val 41667"/>
              <a:gd name="adj2" fmla="val 50000"/>
            </a:avLst>
          </a:prstGeom>
          <a:noFill/>
          <a:ln w="28575">
            <a:solidFill>
              <a:schemeClr val="tx1"/>
            </a:solidFill>
            <a:miter lim="800000"/>
            <a:headEnd/>
            <a:tailEnd/>
          </a:ln>
        </p:spPr>
        <p:txBody>
          <a:bodyPr wrap="none" anchor="ctr"/>
          <a:lstStyle/>
          <a:p>
            <a:endParaRPr lang="zh-CN" altLang="en-US"/>
          </a:p>
        </p:txBody>
      </p:sp>
      <p:sp>
        <p:nvSpPr>
          <p:cNvPr id="64522" name="Text Box 10"/>
          <p:cNvSpPr txBox="1">
            <a:spLocks noChangeArrowheads="1"/>
          </p:cNvSpPr>
          <p:nvPr/>
        </p:nvSpPr>
        <p:spPr bwMode="auto">
          <a:xfrm>
            <a:off x="4705350" y="1890713"/>
            <a:ext cx="3563938" cy="457200"/>
          </a:xfrm>
          <a:prstGeom prst="rect">
            <a:avLst/>
          </a:prstGeom>
          <a:noFill/>
          <a:ln w="9525">
            <a:noFill/>
            <a:miter lim="800000"/>
            <a:headEnd/>
            <a:tailEnd/>
          </a:ln>
        </p:spPr>
        <p:txBody>
          <a:bodyPr>
            <a:spAutoFit/>
          </a:bodyPr>
          <a:lstStyle/>
          <a:p>
            <a:pPr>
              <a:spcBef>
                <a:spcPct val="50000"/>
              </a:spcBef>
            </a:pPr>
            <a:r>
              <a:rPr lang="zh-CN" altLang="en-US" sz="2400"/>
              <a:t>概念。</a:t>
            </a:r>
            <a:r>
              <a:rPr lang="zh-CN" altLang="en-US"/>
              <a:t>能解释</a:t>
            </a:r>
            <a:r>
              <a:rPr lang="en-US" altLang="zh-CN"/>
              <a:t>PN</a:t>
            </a:r>
            <a:r>
              <a:rPr lang="zh-CN" altLang="en-US"/>
              <a:t>结特性</a:t>
            </a:r>
          </a:p>
        </p:txBody>
      </p:sp>
      <p:sp>
        <p:nvSpPr>
          <p:cNvPr id="64523" name="Text Box 11"/>
          <p:cNvSpPr txBox="1">
            <a:spLocks noChangeArrowheads="1"/>
          </p:cNvSpPr>
          <p:nvPr/>
        </p:nvSpPr>
        <p:spPr bwMode="auto">
          <a:xfrm>
            <a:off x="601663" y="3933825"/>
            <a:ext cx="7200900" cy="1552575"/>
          </a:xfrm>
          <a:prstGeom prst="rect">
            <a:avLst/>
          </a:prstGeom>
          <a:noFill/>
          <a:ln w="9525">
            <a:noFill/>
            <a:miter lim="800000"/>
            <a:headEnd/>
            <a:tailEnd/>
          </a:ln>
        </p:spPr>
        <p:txBody>
          <a:bodyPr>
            <a:spAutoFit/>
          </a:bodyPr>
          <a:lstStyle/>
          <a:p>
            <a:r>
              <a:rPr lang="zh-CN" altLang="en-US" sz="2400">
                <a:solidFill>
                  <a:srgbClr val="CC0000"/>
                </a:solidFill>
                <a:sym typeface="Symbol" pitchFamily="18" charset="2"/>
              </a:rPr>
              <a:t></a:t>
            </a:r>
            <a:r>
              <a:rPr lang="zh-CN" altLang="en-US" sz="2400">
                <a:sym typeface="Symbol" pitchFamily="18" charset="2"/>
              </a:rPr>
              <a:t>  </a:t>
            </a:r>
            <a:r>
              <a:rPr lang="zh-CN" altLang="en-US" sz="2400"/>
              <a:t>二极管导通、截止状态的判断；</a:t>
            </a:r>
          </a:p>
          <a:p>
            <a:r>
              <a:rPr lang="zh-CN" altLang="en-US" sz="2400">
                <a:solidFill>
                  <a:srgbClr val="CC0000"/>
                </a:solidFill>
                <a:sym typeface="Symbol" pitchFamily="18" charset="2"/>
              </a:rPr>
              <a:t>  </a:t>
            </a:r>
            <a:r>
              <a:rPr lang="zh-CN" altLang="en-US" sz="2400"/>
              <a:t>二极管的模型（恒压降）；</a:t>
            </a:r>
          </a:p>
          <a:p>
            <a:r>
              <a:rPr lang="zh-CN" altLang="en-US" sz="2400">
                <a:solidFill>
                  <a:srgbClr val="CC0000"/>
                </a:solidFill>
                <a:sym typeface="Symbol" pitchFamily="18" charset="2"/>
              </a:rPr>
              <a:t>  </a:t>
            </a:r>
            <a:r>
              <a:rPr lang="zh-CN" altLang="en-US" sz="2400"/>
              <a:t>二极管应用电路：整流、限幅、与门、或门</a:t>
            </a:r>
          </a:p>
          <a:p>
            <a:r>
              <a:rPr lang="zh-CN" altLang="en-US" sz="2400"/>
              <a:t>			钳位</a:t>
            </a:r>
            <a:r>
              <a:rPr lang="en-US" altLang="zh-CN" sz="2400"/>
              <a:t>(</a:t>
            </a:r>
            <a:r>
              <a:rPr lang="zh-CN" altLang="en-US" sz="2400"/>
              <a:t>倍压</a:t>
            </a:r>
            <a:r>
              <a:rPr lang="en-US" altLang="zh-CN" sz="2400"/>
              <a:t>)</a:t>
            </a:r>
          </a:p>
        </p:txBody>
      </p:sp>
      <p:sp>
        <p:nvSpPr>
          <p:cNvPr id="64524" name="Text Box 12"/>
          <p:cNvSpPr txBox="1">
            <a:spLocks noChangeArrowheads="1"/>
          </p:cNvSpPr>
          <p:nvPr/>
        </p:nvSpPr>
        <p:spPr bwMode="auto">
          <a:xfrm>
            <a:off x="1114425" y="5734050"/>
            <a:ext cx="6913563" cy="457200"/>
          </a:xfrm>
          <a:prstGeom prst="rect">
            <a:avLst/>
          </a:prstGeom>
          <a:noFill/>
          <a:ln w="9525">
            <a:noFill/>
            <a:miter lim="800000"/>
            <a:headEnd/>
            <a:tailEnd/>
          </a:ln>
        </p:spPr>
        <p:txBody>
          <a:bodyPr>
            <a:spAutoFit/>
          </a:bodyPr>
          <a:lstStyle/>
          <a:p>
            <a:pPr>
              <a:spcBef>
                <a:spcPct val="50000"/>
              </a:spcBef>
            </a:pPr>
            <a:r>
              <a:rPr lang="en-US" altLang="zh-CN" sz="2400">
                <a:solidFill>
                  <a:srgbClr val="000066"/>
                </a:solidFill>
              </a:rPr>
              <a:t>10.1  </a:t>
            </a:r>
            <a:r>
              <a:rPr lang="zh-CN" altLang="en-US" sz="2400">
                <a:solidFill>
                  <a:srgbClr val="000066"/>
                </a:solidFill>
              </a:rPr>
              <a:t>小功率整流滤波电路</a:t>
            </a:r>
          </a:p>
        </p:txBody>
      </p:sp>
    </p:spTree>
  </p:cSld>
  <p:clrMapOvr>
    <a:masterClrMapping/>
  </p:clrMapOvr>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5538" name="灯片编号占位符 4"/>
          <p:cNvSpPr>
            <a:spLocks noGrp="1"/>
          </p:cNvSpPr>
          <p:nvPr>
            <p:ph type="sldNum" sz="quarter" idx="12"/>
          </p:nvPr>
        </p:nvSpPr>
        <p:spPr>
          <a:noFill/>
        </p:spPr>
        <p:txBody>
          <a:bodyPr/>
          <a:lstStyle/>
          <a:p>
            <a:fld id="{C70068CE-7BD4-4931-9B7F-3E5B32AA0CD9}" type="slidenum">
              <a:rPr lang="zh-CN" altLang="en-US" smtClean="0"/>
              <a:pPr/>
              <a:t>52</a:t>
            </a:fld>
            <a:endParaRPr lang="en-US" altLang="zh-CN" smtClean="0"/>
          </a:p>
        </p:txBody>
      </p:sp>
      <p:sp>
        <p:nvSpPr>
          <p:cNvPr id="65539" name="Rectangle 2"/>
          <p:cNvSpPr>
            <a:spLocks noGrp="1" noChangeArrowheads="1"/>
          </p:cNvSpPr>
          <p:nvPr>
            <p:ph type="title"/>
          </p:nvPr>
        </p:nvSpPr>
        <p:spPr>
          <a:xfrm>
            <a:off x="287338" y="260350"/>
            <a:ext cx="8569325" cy="766763"/>
          </a:xfrm>
        </p:spPr>
        <p:txBody>
          <a:bodyPr/>
          <a:lstStyle/>
          <a:p>
            <a:pPr algn="ctr" eaLnBrk="1" hangingPunct="1"/>
            <a:r>
              <a:rPr lang="en-US" altLang="zh-CN" sz="4800" smtClean="0">
                <a:solidFill>
                  <a:schemeClr val="hlink"/>
                </a:solidFill>
              </a:rPr>
              <a:t>9  </a:t>
            </a:r>
            <a:r>
              <a:rPr lang="zh-CN" altLang="en-US" sz="4800" smtClean="0">
                <a:solidFill>
                  <a:schemeClr val="hlink"/>
                </a:solidFill>
              </a:rPr>
              <a:t>信号处理与信号产生电路</a:t>
            </a:r>
          </a:p>
        </p:txBody>
      </p:sp>
      <p:sp>
        <p:nvSpPr>
          <p:cNvPr id="65540" name="Line 3"/>
          <p:cNvSpPr>
            <a:spLocks noChangeShapeType="1"/>
          </p:cNvSpPr>
          <p:nvPr/>
        </p:nvSpPr>
        <p:spPr bwMode="auto">
          <a:xfrm>
            <a:off x="685800" y="1089025"/>
            <a:ext cx="7696200" cy="0"/>
          </a:xfrm>
          <a:prstGeom prst="line">
            <a:avLst/>
          </a:prstGeom>
          <a:noFill/>
          <a:ln w="88900" cap="sq" cmpd="tri">
            <a:solidFill>
              <a:srgbClr val="008000"/>
            </a:solidFill>
            <a:round/>
            <a:headEnd type="none" w="sm" len="sm"/>
            <a:tailEnd type="none" w="sm" len="sm"/>
          </a:ln>
        </p:spPr>
        <p:txBody>
          <a:bodyPr wrap="none" anchor="ctr"/>
          <a:lstStyle/>
          <a:p>
            <a:endParaRPr lang="zh-CN" altLang="en-US"/>
          </a:p>
        </p:txBody>
      </p:sp>
      <p:sp>
        <p:nvSpPr>
          <p:cNvPr id="65541" name="Text Box 4">
            <a:hlinkClick r:id="rId2" action="ppaction://hlinksldjump"/>
          </p:cNvPr>
          <p:cNvSpPr txBox="1">
            <a:spLocks noChangeArrowheads="1"/>
          </p:cNvSpPr>
          <p:nvPr/>
        </p:nvSpPr>
        <p:spPr bwMode="auto">
          <a:xfrm>
            <a:off x="711200" y="3649663"/>
            <a:ext cx="5580063" cy="427037"/>
          </a:xfrm>
          <a:prstGeom prst="rect">
            <a:avLst/>
          </a:prstGeom>
          <a:noFill/>
          <a:ln w="9525">
            <a:noFill/>
            <a:miter lim="800000"/>
            <a:headEnd/>
            <a:tailEnd/>
          </a:ln>
        </p:spPr>
        <p:txBody>
          <a:bodyPr lIns="0" tIns="0" rIns="0" bIns="0" anchor="ctr">
            <a:spAutoFit/>
          </a:bodyPr>
          <a:lstStyle/>
          <a:p>
            <a:pPr>
              <a:spcBef>
                <a:spcPct val="50000"/>
              </a:spcBef>
            </a:pPr>
            <a:r>
              <a:rPr lang="en-US" altLang="zh-CN" sz="2800">
                <a:solidFill>
                  <a:srgbClr val="000066"/>
                </a:solidFill>
              </a:rPr>
              <a:t>9.1  </a:t>
            </a:r>
            <a:r>
              <a:rPr lang="zh-CN" altLang="en-US" sz="2800">
                <a:solidFill>
                  <a:srgbClr val="000066"/>
                </a:solidFill>
              </a:rPr>
              <a:t>滤波电路的基本概念与分类</a:t>
            </a:r>
          </a:p>
        </p:txBody>
      </p:sp>
      <p:sp>
        <p:nvSpPr>
          <p:cNvPr id="65542" name="Text Box 5">
            <a:hlinkClick r:id="rId2" action="ppaction://hlinksldjump"/>
          </p:cNvPr>
          <p:cNvSpPr txBox="1">
            <a:spLocks noChangeArrowheads="1"/>
          </p:cNvSpPr>
          <p:nvPr/>
        </p:nvSpPr>
        <p:spPr bwMode="auto">
          <a:xfrm>
            <a:off x="719138" y="4813300"/>
            <a:ext cx="5241925" cy="427038"/>
          </a:xfrm>
          <a:prstGeom prst="rect">
            <a:avLst/>
          </a:prstGeom>
          <a:noFill/>
          <a:ln w="12700" cap="sq">
            <a:noFill/>
            <a:miter lim="800000"/>
            <a:headEnd type="none" w="sm" len="sm"/>
            <a:tailEnd type="none" w="sm" len="sm"/>
          </a:ln>
        </p:spPr>
        <p:txBody>
          <a:bodyPr lIns="0" tIns="0" rIns="0" bIns="0" anchor="ctr">
            <a:spAutoFit/>
          </a:bodyPr>
          <a:lstStyle/>
          <a:p>
            <a:pPr>
              <a:spcBef>
                <a:spcPct val="50000"/>
              </a:spcBef>
            </a:pPr>
            <a:r>
              <a:rPr lang="en-US" altLang="zh-CN" sz="2800">
                <a:solidFill>
                  <a:srgbClr val="000066"/>
                </a:solidFill>
              </a:rPr>
              <a:t>9.3  </a:t>
            </a:r>
            <a:r>
              <a:rPr lang="zh-CN" altLang="en-US" sz="2800">
                <a:solidFill>
                  <a:srgbClr val="000066"/>
                </a:solidFill>
              </a:rPr>
              <a:t>高阶有源滤波电路</a:t>
            </a:r>
          </a:p>
        </p:txBody>
      </p:sp>
      <p:sp>
        <p:nvSpPr>
          <p:cNvPr id="65543" name="Text Box 6"/>
          <p:cNvSpPr txBox="1">
            <a:spLocks noChangeArrowheads="1"/>
          </p:cNvSpPr>
          <p:nvPr/>
        </p:nvSpPr>
        <p:spPr bwMode="auto">
          <a:xfrm>
            <a:off x="719138" y="5400675"/>
            <a:ext cx="5400675" cy="427038"/>
          </a:xfrm>
          <a:prstGeom prst="rect">
            <a:avLst/>
          </a:prstGeom>
          <a:noFill/>
          <a:ln w="12700" cap="sq">
            <a:noFill/>
            <a:miter lim="800000"/>
            <a:headEnd type="none" w="sm" len="sm"/>
            <a:tailEnd type="none" w="sm" len="sm"/>
          </a:ln>
        </p:spPr>
        <p:txBody>
          <a:bodyPr lIns="0" tIns="0" rIns="0" bIns="0" anchor="ctr">
            <a:spAutoFit/>
          </a:bodyPr>
          <a:lstStyle/>
          <a:p>
            <a:pPr>
              <a:spcBef>
                <a:spcPct val="50000"/>
              </a:spcBef>
            </a:pPr>
            <a:r>
              <a:rPr lang="zh-CN" altLang="en-US" sz="2800">
                <a:solidFill>
                  <a:srgbClr val="000066"/>
                </a:solidFill>
              </a:rPr>
              <a:t>*</a:t>
            </a:r>
            <a:r>
              <a:rPr lang="en-US" altLang="zh-CN" sz="2800">
                <a:solidFill>
                  <a:srgbClr val="000066"/>
                </a:solidFill>
              </a:rPr>
              <a:t>9.4  </a:t>
            </a:r>
            <a:r>
              <a:rPr lang="zh-CN" altLang="en-US" sz="2800">
                <a:solidFill>
                  <a:srgbClr val="000066"/>
                </a:solidFill>
              </a:rPr>
              <a:t>开关电容滤波器</a:t>
            </a:r>
          </a:p>
        </p:txBody>
      </p:sp>
      <p:sp>
        <p:nvSpPr>
          <p:cNvPr id="65544" name="Text Box 7">
            <a:hlinkClick r:id="rId3" action="ppaction://hlinksldjump"/>
          </p:cNvPr>
          <p:cNvSpPr txBox="1">
            <a:spLocks noChangeArrowheads="1"/>
          </p:cNvSpPr>
          <p:nvPr/>
        </p:nvSpPr>
        <p:spPr bwMode="auto">
          <a:xfrm>
            <a:off x="719138" y="1295400"/>
            <a:ext cx="5561012" cy="427038"/>
          </a:xfrm>
          <a:prstGeom prst="rect">
            <a:avLst/>
          </a:prstGeom>
          <a:noFill/>
          <a:ln w="12700" cap="sq">
            <a:noFill/>
            <a:miter lim="800000"/>
            <a:headEnd type="none" w="sm" len="sm"/>
            <a:tailEnd type="none" w="sm" len="sm"/>
          </a:ln>
        </p:spPr>
        <p:txBody>
          <a:bodyPr lIns="0" tIns="0" rIns="0" bIns="0" anchor="ctr">
            <a:spAutoFit/>
          </a:bodyPr>
          <a:lstStyle/>
          <a:p>
            <a:pPr>
              <a:spcBef>
                <a:spcPct val="50000"/>
              </a:spcBef>
            </a:pPr>
            <a:r>
              <a:rPr lang="en-US" altLang="zh-CN" sz="2800">
                <a:solidFill>
                  <a:srgbClr val="000066"/>
                </a:solidFill>
              </a:rPr>
              <a:t>9.5  </a:t>
            </a:r>
            <a:r>
              <a:rPr lang="zh-CN" altLang="en-US" sz="2800">
                <a:solidFill>
                  <a:srgbClr val="000066"/>
                </a:solidFill>
              </a:rPr>
              <a:t>正弦波振荡电路的振荡条件</a:t>
            </a:r>
          </a:p>
        </p:txBody>
      </p:sp>
      <p:sp>
        <p:nvSpPr>
          <p:cNvPr id="65545" name="Text Box 8">
            <a:hlinkClick r:id="rId2" action="ppaction://hlinksldjump"/>
          </p:cNvPr>
          <p:cNvSpPr txBox="1">
            <a:spLocks noChangeArrowheads="1"/>
          </p:cNvSpPr>
          <p:nvPr/>
        </p:nvSpPr>
        <p:spPr bwMode="auto">
          <a:xfrm>
            <a:off x="711200" y="4237038"/>
            <a:ext cx="5580063" cy="427037"/>
          </a:xfrm>
          <a:prstGeom prst="rect">
            <a:avLst/>
          </a:prstGeom>
          <a:noFill/>
          <a:ln w="9525">
            <a:noFill/>
            <a:miter lim="800000"/>
            <a:headEnd/>
            <a:tailEnd/>
          </a:ln>
        </p:spPr>
        <p:txBody>
          <a:bodyPr lIns="0" tIns="0" rIns="0" bIns="0" anchor="ctr">
            <a:spAutoFit/>
          </a:bodyPr>
          <a:lstStyle/>
          <a:p>
            <a:pPr>
              <a:spcBef>
                <a:spcPct val="50000"/>
              </a:spcBef>
            </a:pPr>
            <a:r>
              <a:rPr lang="en-US" altLang="zh-CN" sz="2800">
                <a:solidFill>
                  <a:srgbClr val="000066"/>
                </a:solidFill>
              </a:rPr>
              <a:t>9.2  </a:t>
            </a:r>
            <a:r>
              <a:rPr lang="zh-CN" altLang="en-US" sz="2800">
                <a:solidFill>
                  <a:srgbClr val="000066"/>
                </a:solidFill>
              </a:rPr>
              <a:t>一阶有源滤波电路</a:t>
            </a:r>
          </a:p>
        </p:txBody>
      </p:sp>
      <p:sp>
        <p:nvSpPr>
          <p:cNvPr id="65546" name="Text Box 9">
            <a:hlinkClick r:id="rId4" action="ppaction://hlinksldjump"/>
          </p:cNvPr>
          <p:cNvSpPr txBox="1">
            <a:spLocks noChangeArrowheads="1"/>
          </p:cNvSpPr>
          <p:nvPr/>
        </p:nvSpPr>
        <p:spPr bwMode="auto">
          <a:xfrm>
            <a:off x="719138" y="1881188"/>
            <a:ext cx="5400675" cy="427037"/>
          </a:xfrm>
          <a:prstGeom prst="rect">
            <a:avLst/>
          </a:prstGeom>
          <a:noFill/>
          <a:ln w="12700" cap="sq">
            <a:noFill/>
            <a:miter lim="800000"/>
            <a:headEnd type="none" w="sm" len="sm"/>
            <a:tailEnd type="none" w="sm" len="sm"/>
          </a:ln>
        </p:spPr>
        <p:txBody>
          <a:bodyPr lIns="0" tIns="0" rIns="0" bIns="0" anchor="ctr">
            <a:spAutoFit/>
          </a:bodyPr>
          <a:lstStyle/>
          <a:p>
            <a:pPr>
              <a:spcBef>
                <a:spcPct val="50000"/>
              </a:spcBef>
            </a:pPr>
            <a:r>
              <a:rPr lang="en-US" altLang="zh-CN" sz="2800">
                <a:solidFill>
                  <a:srgbClr val="000066"/>
                </a:solidFill>
              </a:rPr>
              <a:t>9.6  RC</a:t>
            </a:r>
            <a:r>
              <a:rPr lang="zh-CN" altLang="en-US" sz="2800">
                <a:solidFill>
                  <a:srgbClr val="000066"/>
                </a:solidFill>
              </a:rPr>
              <a:t>正弦波振荡电路</a:t>
            </a:r>
          </a:p>
        </p:txBody>
      </p:sp>
      <p:sp>
        <p:nvSpPr>
          <p:cNvPr id="65547" name="Text Box 10"/>
          <p:cNvSpPr txBox="1">
            <a:spLocks noChangeArrowheads="1"/>
          </p:cNvSpPr>
          <p:nvPr/>
        </p:nvSpPr>
        <p:spPr bwMode="auto">
          <a:xfrm>
            <a:off x="719138" y="2466975"/>
            <a:ext cx="5561012" cy="427038"/>
          </a:xfrm>
          <a:prstGeom prst="rect">
            <a:avLst/>
          </a:prstGeom>
          <a:noFill/>
          <a:ln w="12700" cap="sq">
            <a:noFill/>
            <a:miter lim="800000"/>
            <a:headEnd type="none" w="sm" len="sm"/>
            <a:tailEnd type="none" w="sm" len="sm"/>
          </a:ln>
        </p:spPr>
        <p:txBody>
          <a:bodyPr lIns="0" tIns="0" rIns="0" bIns="0" anchor="ctr">
            <a:spAutoFit/>
          </a:bodyPr>
          <a:lstStyle/>
          <a:p>
            <a:pPr>
              <a:spcBef>
                <a:spcPct val="50000"/>
              </a:spcBef>
            </a:pPr>
            <a:r>
              <a:rPr lang="en-US" altLang="zh-CN" sz="2800">
                <a:solidFill>
                  <a:srgbClr val="000066"/>
                </a:solidFill>
              </a:rPr>
              <a:t>9.7  LC</a:t>
            </a:r>
            <a:r>
              <a:rPr lang="zh-CN" altLang="en-US" sz="2800">
                <a:solidFill>
                  <a:srgbClr val="000066"/>
                </a:solidFill>
              </a:rPr>
              <a:t>正弦波振荡电路</a:t>
            </a:r>
          </a:p>
        </p:txBody>
      </p:sp>
      <p:sp>
        <p:nvSpPr>
          <p:cNvPr id="65548" name="Text Box 11">
            <a:hlinkClick r:id="rId5" action="ppaction://hlinksldjump"/>
          </p:cNvPr>
          <p:cNvSpPr txBox="1">
            <a:spLocks noChangeArrowheads="1"/>
          </p:cNvSpPr>
          <p:nvPr/>
        </p:nvSpPr>
        <p:spPr bwMode="auto">
          <a:xfrm>
            <a:off x="719138" y="3054350"/>
            <a:ext cx="5400675" cy="427038"/>
          </a:xfrm>
          <a:prstGeom prst="rect">
            <a:avLst/>
          </a:prstGeom>
          <a:noFill/>
          <a:ln w="12700" cap="sq">
            <a:noFill/>
            <a:miter lim="800000"/>
            <a:headEnd type="none" w="sm" len="sm"/>
            <a:tailEnd type="none" w="sm" len="sm"/>
          </a:ln>
        </p:spPr>
        <p:txBody>
          <a:bodyPr lIns="0" tIns="0" rIns="0" bIns="0" anchor="ctr">
            <a:spAutoFit/>
          </a:bodyPr>
          <a:lstStyle/>
          <a:p>
            <a:pPr>
              <a:spcBef>
                <a:spcPct val="50000"/>
              </a:spcBef>
            </a:pPr>
            <a:r>
              <a:rPr lang="en-US" altLang="zh-CN" sz="2800">
                <a:solidFill>
                  <a:srgbClr val="000066"/>
                </a:solidFill>
              </a:rPr>
              <a:t>9.8  </a:t>
            </a:r>
            <a:r>
              <a:rPr lang="zh-CN" altLang="en-US" sz="2800">
                <a:solidFill>
                  <a:srgbClr val="000066"/>
                </a:solidFill>
              </a:rPr>
              <a:t>非正弦信号产生电路</a:t>
            </a:r>
          </a:p>
        </p:txBody>
      </p:sp>
      <p:sp>
        <p:nvSpPr>
          <p:cNvPr id="65549" name="Line 12"/>
          <p:cNvSpPr>
            <a:spLocks noChangeShapeType="1"/>
          </p:cNvSpPr>
          <p:nvPr/>
        </p:nvSpPr>
        <p:spPr bwMode="auto">
          <a:xfrm>
            <a:off x="684213" y="2528888"/>
            <a:ext cx="3887787" cy="179387"/>
          </a:xfrm>
          <a:prstGeom prst="line">
            <a:avLst/>
          </a:prstGeom>
          <a:noFill/>
          <a:ln w="28575">
            <a:solidFill>
              <a:schemeClr val="hlink"/>
            </a:solidFill>
            <a:round/>
            <a:headEnd/>
            <a:tailEnd/>
          </a:ln>
        </p:spPr>
        <p:txBody>
          <a:bodyPr/>
          <a:lstStyle/>
          <a:p>
            <a:endParaRPr lang="zh-CN" altLang="en-US"/>
          </a:p>
        </p:txBody>
      </p:sp>
      <p:sp>
        <p:nvSpPr>
          <p:cNvPr id="65550" name="Line 13"/>
          <p:cNvSpPr>
            <a:spLocks noChangeShapeType="1"/>
          </p:cNvSpPr>
          <p:nvPr/>
        </p:nvSpPr>
        <p:spPr bwMode="auto">
          <a:xfrm>
            <a:off x="684213" y="5516563"/>
            <a:ext cx="3887787" cy="179387"/>
          </a:xfrm>
          <a:prstGeom prst="line">
            <a:avLst/>
          </a:prstGeom>
          <a:noFill/>
          <a:ln w="28575">
            <a:solidFill>
              <a:schemeClr val="hlink"/>
            </a:solidFill>
            <a:round/>
            <a:headEnd/>
            <a:tailEnd/>
          </a:ln>
        </p:spPr>
        <p:txBody>
          <a:bodyPr/>
          <a:lstStyle/>
          <a:p>
            <a:endParaRPr lang="zh-CN" altLang="en-US"/>
          </a:p>
        </p:txBody>
      </p:sp>
      <p:sp>
        <p:nvSpPr>
          <p:cNvPr id="65551" name="Line 14"/>
          <p:cNvSpPr>
            <a:spLocks noChangeShapeType="1"/>
          </p:cNvSpPr>
          <p:nvPr/>
        </p:nvSpPr>
        <p:spPr bwMode="auto">
          <a:xfrm>
            <a:off x="612775" y="2960688"/>
            <a:ext cx="5111750" cy="0"/>
          </a:xfrm>
          <a:prstGeom prst="line">
            <a:avLst/>
          </a:prstGeom>
          <a:noFill/>
          <a:ln w="38100" cmpd="dbl">
            <a:solidFill>
              <a:srgbClr val="008000"/>
            </a:solidFill>
            <a:round/>
            <a:headEnd/>
            <a:tailEnd/>
          </a:ln>
        </p:spPr>
        <p:txBody>
          <a:bodyPr/>
          <a:lstStyle/>
          <a:p>
            <a:endParaRPr lang="zh-CN" altLang="en-US"/>
          </a:p>
        </p:txBody>
      </p:sp>
      <p:sp>
        <p:nvSpPr>
          <p:cNvPr id="65552" name="Line 15"/>
          <p:cNvSpPr>
            <a:spLocks noChangeShapeType="1"/>
          </p:cNvSpPr>
          <p:nvPr/>
        </p:nvSpPr>
        <p:spPr bwMode="auto">
          <a:xfrm>
            <a:off x="612775" y="3573463"/>
            <a:ext cx="5111750" cy="0"/>
          </a:xfrm>
          <a:prstGeom prst="line">
            <a:avLst/>
          </a:prstGeom>
          <a:noFill/>
          <a:ln w="38100" cmpd="dbl">
            <a:solidFill>
              <a:srgbClr val="008000"/>
            </a:solidFill>
            <a:round/>
            <a:headEnd/>
            <a:tailEnd/>
          </a:ln>
        </p:spPr>
        <p:txBody>
          <a:bodyPr/>
          <a:lstStyle/>
          <a:p>
            <a:endParaRPr lang="zh-CN" altLang="en-US"/>
          </a:p>
        </p:txBody>
      </p:sp>
      <p:sp>
        <p:nvSpPr>
          <p:cNvPr id="65553" name="Line 16"/>
          <p:cNvSpPr>
            <a:spLocks noChangeShapeType="1"/>
          </p:cNvSpPr>
          <p:nvPr/>
        </p:nvSpPr>
        <p:spPr bwMode="auto">
          <a:xfrm>
            <a:off x="612775" y="5876925"/>
            <a:ext cx="5111750" cy="0"/>
          </a:xfrm>
          <a:prstGeom prst="line">
            <a:avLst/>
          </a:prstGeom>
          <a:noFill/>
          <a:ln w="38100" cmpd="dbl">
            <a:solidFill>
              <a:srgbClr val="008000"/>
            </a:solidFill>
            <a:round/>
            <a:headEnd/>
            <a:tailEnd/>
          </a:ln>
        </p:spPr>
        <p:txBody>
          <a:bodyPr/>
          <a:lstStyle/>
          <a:p>
            <a:endParaRPr lang="zh-CN" altLang="en-US"/>
          </a:p>
        </p:txBody>
      </p:sp>
      <p:sp>
        <p:nvSpPr>
          <p:cNvPr id="65554" name="AutoShape 17"/>
          <p:cNvSpPr>
            <a:spLocks/>
          </p:cNvSpPr>
          <p:nvPr/>
        </p:nvSpPr>
        <p:spPr bwMode="auto">
          <a:xfrm>
            <a:off x="5724525" y="1484313"/>
            <a:ext cx="71438" cy="649287"/>
          </a:xfrm>
          <a:prstGeom prst="rightBrace">
            <a:avLst>
              <a:gd name="adj1" fmla="val 75740"/>
              <a:gd name="adj2" fmla="val 50000"/>
            </a:avLst>
          </a:prstGeom>
          <a:noFill/>
          <a:ln w="38100">
            <a:solidFill>
              <a:schemeClr val="tx1"/>
            </a:solidFill>
            <a:round/>
            <a:headEnd/>
            <a:tailEnd/>
          </a:ln>
        </p:spPr>
        <p:txBody>
          <a:bodyPr wrap="none" anchor="ctr"/>
          <a:lstStyle/>
          <a:p>
            <a:endParaRPr lang="zh-CN" altLang="en-US"/>
          </a:p>
        </p:txBody>
      </p:sp>
      <p:sp>
        <p:nvSpPr>
          <p:cNvPr id="65555" name="Text Box 18"/>
          <p:cNvSpPr txBox="1">
            <a:spLocks noChangeArrowheads="1"/>
          </p:cNvSpPr>
          <p:nvPr/>
        </p:nvSpPr>
        <p:spPr bwMode="auto">
          <a:xfrm>
            <a:off x="5832475" y="1254125"/>
            <a:ext cx="3133725" cy="1311275"/>
          </a:xfrm>
          <a:prstGeom prst="rect">
            <a:avLst/>
          </a:prstGeom>
          <a:noFill/>
          <a:ln w="9525">
            <a:noFill/>
            <a:miter lim="800000"/>
            <a:headEnd/>
            <a:tailEnd/>
          </a:ln>
        </p:spPr>
        <p:txBody>
          <a:bodyPr>
            <a:spAutoFit/>
          </a:bodyPr>
          <a:lstStyle/>
          <a:p>
            <a:r>
              <a:rPr kumimoji="0" lang="zh-CN" altLang="en-US"/>
              <a:t>只有</a:t>
            </a:r>
            <a:r>
              <a:rPr kumimoji="0" lang="en-US" altLang="zh-CN"/>
              <a:t>1</a:t>
            </a:r>
            <a:r>
              <a:rPr kumimoji="0" lang="zh-CN" altLang="en-US"/>
              <a:t>个电路：</a:t>
            </a:r>
          </a:p>
          <a:p>
            <a:r>
              <a:rPr kumimoji="0" lang="zh-CN" altLang="en-US"/>
              <a:t>     </a:t>
            </a:r>
            <a:r>
              <a:rPr kumimoji="0" lang="en-US" altLang="zh-CN"/>
              <a:t>RC</a:t>
            </a:r>
            <a:r>
              <a:rPr kumimoji="0" lang="zh-CN" altLang="en-US"/>
              <a:t>串并联网络</a:t>
            </a:r>
          </a:p>
          <a:p>
            <a:r>
              <a:rPr kumimoji="0" lang="zh-CN" altLang="en-US"/>
              <a:t>＋同相比例放大电路</a:t>
            </a:r>
          </a:p>
          <a:p>
            <a:r>
              <a:rPr kumimoji="0" lang="zh-CN" altLang="en-US"/>
              <a:t>＋正反馈</a:t>
            </a:r>
          </a:p>
        </p:txBody>
      </p:sp>
      <p:sp>
        <p:nvSpPr>
          <p:cNvPr id="65556" name="Text Box 19"/>
          <p:cNvSpPr txBox="1">
            <a:spLocks noChangeArrowheads="1"/>
          </p:cNvSpPr>
          <p:nvPr/>
        </p:nvSpPr>
        <p:spPr bwMode="auto">
          <a:xfrm>
            <a:off x="4608513" y="4760913"/>
            <a:ext cx="3133725" cy="1006475"/>
          </a:xfrm>
          <a:prstGeom prst="rect">
            <a:avLst/>
          </a:prstGeom>
          <a:noFill/>
          <a:ln w="9525">
            <a:noFill/>
            <a:miter lim="800000"/>
            <a:headEnd/>
            <a:tailEnd/>
          </a:ln>
        </p:spPr>
        <p:txBody>
          <a:bodyPr>
            <a:spAutoFit/>
          </a:bodyPr>
          <a:lstStyle/>
          <a:p>
            <a:r>
              <a:rPr kumimoji="0" lang="zh-CN" altLang="en-US"/>
              <a:t>电路结构：</a:t>
            </a:r>
          </a:p>
          <a:p>
            <a:r>
              <a:rPr kumimoji="0" lang="zh-CN" altLang="en-US"/>
              <a:t>     </a:t>
            </a:r>
            <a:r>
              <a:rPr kumimoji="0" lang="en-US" altLang="zh-CN"/>
              <a:t>RC</a:t>
            </a:r>
            <a:r>
              <a:rPr kumimoji="0" lang="zh-CN" altLang="en-US"/>
              <a:t>低通、</a:t>
            </a:r>
            <a:r>
              <a:rPr kumimoji="0" lang="en-US" altLang="zh-CN"/>
              <a:t>RC</a:t>
            </a:r>
            <a:r>
              <a:rPr kumimoji="0" lang="zh-CN" altLang="en-US"/>
              <a:t>高通</a:t>
            </a:r>
          </a:p>
          <a:p>
            <a:r>
              <a:rPr kumimoji="0" lang="zh-CN" altLang="en-US"/>
              <a:t>＋运放同相比例电路</a:t>
            </a:r>
          </a:p>
        </p:txBody>
      </p:sp>
      <p:sp>
        <p:nvSpPr>
          <p:cNvPr id="65557" name="Text Box 20"/>
          <p:cNvSpPr txBox="1">
            <a:spLocks noChangeArrowheads="1"/>
          </p:cNvSpPr>
          <p:nvPr/>
        </p:nvSpPr>
        <p:spPr bwMode="auto">
          <a:xfrm>
            <a:off x="6156325" y="2803525"/>
            <a:ext cx="2952750" cy="1920875"/>
          </a:xfrm>
          <a:prstGeom prst="rect">
            <a:avLst/>
          </a:prstGeom>
          <a:noFill/>
          <a:ln w="9525">
            <a:noFill/>
            <a:miter lim="800000"/>
            <a:headEnd/>
            <a:tailEnd/>
          </a:ln>
        </p:spPr>
        <p:txBody>
          <a:bodyPr>
            <a:spAutoFit/>
          </a:bodyPr>
          <a:lstStyle/>
          <a:p>
            <a:r>
              <a:rPr kumimoji="0" lang="zh-CN" altLang="en-US"/>
              <a:t>比较器电路结构：</a:t>
            </a:r>
          </a:p>
          <a:p>
            <a:r>
              <a:rPr kumimoji="0" lang="zh-CN" altLang="en-US"/>
              <a:t>     单门限－运放开环；</a:t>
            </a:r>
          </a:p>
          <a:p>
            <a:r>
              <a:rPr kumimoji="0" lang="zh-CN" altLang="en-US"/>
              <a:t>     迟滞－正反馈。</a:t>
            </a:r>
          </a:p>
          <a:p>
            <a:r>
              <a:rPr kumimoji="0" lang="zh-CN" altLang="en-US"/>
              <a:t>信号产生电路结构：</a:t>
            </a:r>
          </a:p>
          <a:p>
            <a:r>
              <a:rPr kumimoji="0" lang="zh-CN" altLang="en-US"/>
              <a:t>     </a:t>
            </a:r>
            <a:r>
              <a:rPr kumimoji="0" lang="en-US" altLang="zh-CN"/>
              <a:t>RC</a:t>
            </a:r>
            <a:r>
              <a:rPr kumimoji="0" lang="zh-CN" altLang="en-US"/>
              <a:t>低通 </a:t>
            </a:r>
            <a:r>
              <a:rPr kumimoji="0" lang="en-US" altLang="zh-CN"/>
              <a:t>or </a:t>
            </a:r>
            <a:r>
              <a:rPr kumimoji="0" lang="zh-CN" altLang="en-US"/>
              <a:t>运放积分</a:t>
            </a:r>
          </a:p>
          <a:p>
            <a:r>
              <a:rPr kumimoji="0" lang="zh-CN" altLang="en-US"/>
              <a:t>＋运放迟滞比较器</a:t>
            </a:r>
          </a:p>
        </p:txBody>
      </p:sp>
      <p:pic>
        <p:nvPicPr>
          <p:cNvPr id="65558" name="Picture 21" descr="0032">
            <a:hlinkClick r:id="" action="ppaction://hlinkshowjump?jump=firstslide" highlightClick="1"/>
          </p:cNvPr>
          <p:cNvPicPr>
            <a:picLocks noChangeAspect="1" noChangeArrowheads="1"/>
          </p:cNvPicPr>
          <p:nvPr/>
        </p:nvPicPr>
        <p:blipFill>
          <a:blip r:embed="rId6" cstate="print"/>
          <a:srcRect/>
          <a:stretch>
            <a:fillRect/>
          </a:stretch>
        </p:blipFill>
        <p:spPr bwMode="auto">
          <a:xfrm>
            <a:off x="179388" y="6308725"/>
            <a:ext cx="377825" cy="3683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6562" name="灯片编号占位符 4"/>
          <p:cNvSpPr>
            <a:spLocks noGrp="1"/>
          </p:cNvSpPr>
          <p:nvPr>
            <p:ph type="sldNum" sz="quarter" idx="12"/>
          </p:nvPr>
        </p:nvSpPr>
        <p:spPr>
          <a:noFill/>
        </p:spPr>
        <p:txBody>
          <a:bodyPr/>
          <a:lstStyle/>
          <a:p>
            <a:fld id="{792C187C-11E7-46EC-B3DC-91ECAA3229BE}" type="slidenum">
              <a:rPr lang="zh-CN" altLang="en-US" smtClean="0"/>
              <a:pPr/>
              <a:t>53</a:t>
            </a:fld>
            <a:endParaRPr lang="en-US" altLang="zh-CN" smtClean="0"/>
          </a:p>
        </p:txBody>
      </p:sp>
      <p:sp>
        <p:nvSpPr>
          <p:cNvPr id="66563" name="Rectangle 2"/>
          <p:cNvSpPr>
            <a:spLocks noGrp="1" noChangeArrowheads="1"/>
          </p:cNvSpPr>
          <p:nvPr>
            <p:ph type="title"/>
          </p:nvPr>
        </p:nvSpPr>
        <p:spPr>
          <a:xfrm>
            <a:off x="666750" y="250825"/>
            <a:ext cx="7793038" cy="838200"/>
          </a:xfrm>
        </p:spPr>
        <p:txBody>
          <a:bodyPr/>
          <a:lstStyle/>
          <a:p>
            <a:pPr eaLnBrk="1" hangingPunct="1"/>
            <a:r>
              <a:rPr lang="zh-CN" altLang="en-US" sz="4000" smtClean="0">
                <a:solidFill>
                  <a:srgbClr val="FF0000"/>
                </a:solidFill>
              </a:rPr>
              <a:t>第</a:t>
            </a:r>
            <a:r>
              <a:rPr lang="en-US" altLang="zh-CN" sz="4000" smtClean="0">
                <a:solidFill>
                  <a:srgbClr val="FF0000"/>
                </a:solidFill>
              </a:rPr>
              <a:t>10</a:t>
            </a:r>
            <a:r>
              <a:rPr lang="zh-CN" altLang="en-US" sz="4000" smtClean="0">
                <a:solidFill>
                  <a:srgbClr val="FF0000"/>
                </a:solidFill>
              </a:rPr>
              <a:t>章  直流稳压电源</a:t>
            </a:r>
          </a:p>
        </p:txBody>
      </p:sp>
      <p:sp>
        <p:nvSpPr>
          <p:cNvPr id="66564" name="Line 3"/>
          <p:cNvSpPr>
            <a:spLocks noChangeShapeType="1"/>
          </p:cNvSpPr>
          <p:nvPr/>
        </p:nvSpPr>
        <p:spPr bwMode="auto">
          <a:xfrm>
            <a:off x="685800" y="1341438"/>
            <a:ext cx="7696200" cy="0"/>
          </a:xfrm>
          <a:prstGeom prst="line">
            <a:avLst/>
          </a:prstGeom>
          <a:noFill/>
          <a:ln w="88900" cap="sq" cmpd="tri">
            <a:solidFill>
              <a:srgbClr val="006600"/>
            </a:solidFill>
            <a:round/>
            <a:headEnd type="none" w="sm" len="sm"/>
            <a:tailEnd type="none" w="sm" len="sm"/>
          </a:ln>
        </p:spPr>
        <p:txBody>
          <a:bodyPr wrap="none" anchor="ctr"/>
          <a:lstStyle/>
          <a:p>
            <a:endParaRPr lang="zh-CN" altLang="en-US"/>
          </a:p>
        </p:txBody>
      </p:sp>
      <p:sp>
        <p:nvSpPr>
          <p:cNvPr id="66565" name="Text Box 4">
            <a:hlinkClick r:id="rId2"/>
          </p:cNvPr>
          <p:cNvSpPr txBox="1">
            <a:spLocks noChangeArrowheads="1"/>
          </p:cNvSpPr>
          <p:nvPr/>
        </p:nvSpPr>
        <p:spPr bwMode="auto">
          <a:xfrm>
            <a:off x="985838" y="2092325"/>
            <a:ext cx="6176962" cy="430213"/>
          </a:xfrm>
          <a:prstGeom prst="rect">
            <a:avLst/>
          </a:prstGeom>
          <a:noFill/>
          <a:ln w="9525">
            <a:noFill/>
            <a:miter lim="800000"/>
            <a:headEnd/>
            <a:tailEnd/>
          </a:ln>
        </p:spPr>
        <p:txBody>
          <a:bodyPr lIns="0" tIns="0" rIns="0" anchor="ctr">
            <a:spAutoFit/>
          </a:bodyPr>
          <a:lstStyle/>
          <a:p>
            <a:pPr>
              <a:lnSpc>
                <a:spcPct val="90000"/>
              </a:lnSpc>
              <a:spcBef>
                <a:spcPct val="50000"/>
              </a:spcBef>
            </a:pPr>
            <a:r>
              <a:rPr lang="zh-CN" altLang="en-US" sz="2800">
                <a:solidFill>
                  <a:srgbClr val="0033CC"/>
                </a:solidFill>
              </a:rPr>
              <a:t>  </a:t>
            </a:r>
            <a:r>
              <a:rPr lang="en-US" altLang="zh-CN" sz="2800">
                <a:solidFill>
                  <a:srgbClr val="0033CC"/>
                </a:solidFill>
              </a:rPr>
              <a:t>10.1  </a:t>
            </a:r>
            <a:r>
              <a:rPr lang="zh-CN" altLang="en-US" sz="2800">
                <a:solidFill>
                  <a:srgbClr val="0033CC"/>
                </a:solidFill>
              </a:rPr>
              <a:t>小功率整流滤波电路</a:t>
            </a:r>
          </a:p>
        </p:txBody>
      </p:sp>
      <p:sp>
        <p:nvSpPr>
          <p:cNvPr id="66566" name="Text Box 5">
            <a:hlinkClick r:id="rId3"/>
          </p:cNvPr>
          <p:cNvSpPr txBox="1">
            <a:spLocks noChangeArrowheads="1"/>
          </p:cNvSpPr>
          <p:nvPr/>
        </p:nvSpPr>
        <p:spPr bwMode="auto">
          <a:xfrm>
            <a:off x="985838" y="2701925"/>
            <a:ext cx="6176962" cy="427038"/>
          </a:xfrm>
          <a:prstGeom prst="rect">
            <a:avLst/>
          </a:prstGeom>
          <a:noFill/>
          <a:ln w="12700" cap="sq">
            <a:noFill/>
            <a:miter lim="800000"/>
            <a:headEnd type="none" w="sm" len="sm"/>
            <a:tailEnd type="none" w="sm" len="sm"/>
          </a:ln>
        </p:spPr>
        <p:txBody>
          <a:bodyPr lIns="0" tIns="0" rIns="0" bIns="0" anchor="ctr">
            <a:spAutoFit/>
          </a:bodyPr>
          <a:lstStyle/>
          <a:p>
            <a:r>
              <a:rPr lang="zh-CN" altLang="en-US" sz="2800">
                <a:solidFill>
                  <a:srgbClr val="0033CC"/>
                </a:solidFill>
              </a:rPr>
              <a:t>  </a:t>
            </a:r>
            <a:r>
              <a:rPr lang="en-US" altLang="zh-CN" sz="2800">
                <a:solidFill>
                  <a:srgbClr val="0033CC"/>
                </a:solidFill>
              </a:rPr>
              <a:t>10.2  </a:t>
            </a:r>
            <a:r>
              <a:rPr lang="zh-CN" altLang="en-US" sz="2800">
                <a:solidFill>
                  <a:srgbClr val="0033CC"/>
                </a:solidFill>
              </a:rPr>
              <a:t>串联反馈式稳压电路</a:t>
            </a:r>
          </a:p>
        </p:txBody>
      </p:sp>
      <p:sp>
        <p:nvSpPr>
          <p:cNvPr id="66567" name="Text Box 6">
            <a:hlinkClick r:id="" action="ppaction://hlinkshowjump?jump=nextslide"/>
          </p:cNvPr>
          <p:cNvSpPr txBox="1">
            <a:spLocks noChangeArrowheads="1"/>
          </p:cNvSpPr>
          <p:nvPr/>
        </p:nvSpPr>
        <p:spPr bwMode="auto">
          <a:xfrm>
            <a:off x="990600" y="1484313"/>
            <a:ext cx="3581400" cy="430212"/>
          </a:xfrm>
          <a:prstGeom prst="rect">
            <a:avLst/>
          </a:prstGeom>
          <a:noFill/>
          <a:ln w="9525">
            <a:noFill/>
            <a:miter lim="800000"/>
            <a:headEnd/>
            <a:tailEnd/>
          </a:ln>
        </p:spPr>
        <p:txBody>
          <a:bodyPr lIns="0" tIns="0" rIns="0" anchor="ctr">
            <a:spAutoFit/>
          </a:bodyPr>
          <a:lstStyle/>
          <a:p>
            <a:pPr>
              <a:lnSpc>
                <a:spcPct val="90000"/>
              </a:lnSpc>
              <a:spcBef>
                <a:spcPct val="50000"/>
              </a:spcBef>
            </a:pPr>
            <a:r>
              <a:rPr lang="zh-CN" altLang="en-US" sz="2800">
                <a:solidFill>
                  <a:srgbClr val="0033CC"/>
                </a:solidFill>
              </a:rPr>
              <a:t>  </a:t>
            </a:r>
            <a:r>
              <a:rPr lang="en-US" altLang="zh-CN" sz="2800">
                <a:solidFill>
                  <a:srgbClr val="0033CC"/>
                </a:solidFill>
              </a:rPr>
              <a:t>10.0  </a:t>
            </a:r>
            <a:r>
              <a:rPr lang="zh-CN" altLang="en-US" sz="2800">
                <a:solidFill>
                  <a:srgbClr val="0033CC"/>
                </a:solidFill>
              </a:rPr>
              <a:t>引言</a:t>
            </a:r>
          </a:p>
        </p:txBody>
      </p:sp>
      <p:sp>
        <p:nvSpPr>
          <p:cNvPr id="66568" name="Rectangle 7"/>
          <p:cNvSpPr>
            <a:spLocks noChangeArrowheads="1"/>
          </p:cNvSpPr>
          <p:nvPr/>
        </p:nvSpPr>
        <p:spPr bwMode="auto">
          <a:xfrm>
            <a:off x="323850" y="3500438"/>
            <a:ext cx="8486775" cy="3097212"/>
          </a:xfrm>
          <a:prstGeom prst="rect">
            <a:avLst/>
          </a:prstGeom>
          <a:noFill/>
          <a:ln w="9525">
            <a:noFill/>
            <a:miter lim="800000"/>
            <a:headEnd/>
            <a:tailEnd/>
          </a:ln>
        </p:spPr>
        <p:txBody>
          <a:bodyPr/>
          <a:lstStyle/>
          <a:p>
            <a:pPr marL="342900" indent="-342900">
              <a:spcBef>
                <a:spcPct val="20000"/>
              </a:spcBef>
              <a:buClr>
                <a:schemeClr val="folHlink"/>
              </a:buClr>
              <a:buSzPct val="60000"/>
              <a:buFont typeface="Wingdings" pitchFamily="2" charset="2"/>
              <a:buChar char="n"/>
            </a:pPr>
            <a:r>
              <a:rPr lang="zh-CN" altLang="en-US" sz="2400"/>
              <a:t>桥式整流、电容滤波电路： </a:t>
            </a:r>
          </a:p>
          <a:p>
            <a:pPr marL="742950" lvl="1" indent="-285750">
              <a:spcBef>
                <a:spcPct val="20000"/>
              </a:spcBef>
              <a:buClr>
                <a:schemeClr val="hlink"/>
              </a:buClr>
              <a:buSzPct val="55000"/>
              <a:buFont typeface="Wingdings" pitchFamily="2" charset="2"/>
              <a:buChar char="n"/>
            </a:pPr>
            <a:r>
              <a:rPr lang="zh-CN" altLang="en-US"/>
              <a:t>工作原理，输出直流电压与输入交流电压有效值的定量关系。 </a:t>
            </a:r>
          </a:p>
          <a:p>
            <a:pPr marL="342900" indent="-342900">
              <a:spcBef>
                <a:spcPct val="20000"/>
              </a:spcBef>
              <a:buClr>
                <a:schemeClr val="folHlink"/>
              </a:buClr>
              <a:buSzPct val="60000"/>
              <a:buFont typeface="Wingdings" pitchFamily="2" charset="2"/>
              <a:buChar char="n"/>
            </a:pPr>
            <a:r>
              <a:rPr lang="zh-CN" altLang="en-US" sz="2400"/>
              <a:t>串联稳压电路 </a:t>
            </a:r>
          </a:p>
          <a:p>
            <a:pPr marL="742950" lvl="1" indent="-285750">
              <a:spcBef>
                <a:spcPct val="20000"/>
              </a:spcBef>
              <a:buClr>
                <a:schemeClr val="hlink"/>
              </a:buClr>
              <a:buSzPct val="55000"/>
              <a:buFont typeface="Wingdings" pitchFamily="2" charset="2"/>
              <a:buChar char="n"/>
            </a:pPr>
            <a:r>
              <a:rPr lang="zh-CN" altLang="en-US"/>
              <a:t>即电压串联负反馈 </a:t>
            </a:r>
          </a:p>
          <a:p>
            <a:pPr marL="742950" lvl="1" indent="-285750">
              <a:spcBef>
                <a:spcPct val="20000"/>
              </a:spcBef>
              <a:buClr>
                <a:schemeClr val="hlink"/>
              </a:buClr>
              <a:buSzPct val="55000"/>
              <a:buFont typeface="Wingdings" pitchFamily="2" charset="2"/>
              <a:buChar char="n"/>
            </a:pPr>
            <a:r>
              <a:rPr lang="zh-CN" altLang="en-US"/>
              <a:t>稳压原理，输出电压（及调节范围）的计算 </a:t>
            </a:r>
          </a:p>
          <a:p>
            <a:pPr marL="742950" lvl="1" indent="-285750">
              <a:spcBef>
                <a:spcPct val="20000"/>
              </a:spcBef>
              <a:buClr>
                <a:schemeClr val="hlink"/>
              </a:buClr>
              <a:buSzPct val="55000"/>
              <a:buFont typeface="Wingdings" pitchFamily="2" charset="2"/>
              <a:buChar char="n"/>
            </a:pPr>
            <a:r>
              <a:rPr lang="zh-CN" altLang="en-US"/>
              <a:t>三端稳压器</a:t>
            </a:r>
          </a:p>
        </p:txBody>
      </p:sp>
    </p:spTree>
  </p:cSld>
  <p:clrMapOvr>
    <a:masterClrMapping/>
  </p:clrMapOvr>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7586" name="灯片编号占位符 4"/>
          <p:cNvSpPr>
            <a:spLocks noGrp="1"/>
          </p:cNvSpPr>
          <p:nvPr>
            <p:ph type="sldNum" sz="quarter" idx="12"/>
          </p:nvPr>
        </p:nvSpPr>
        <p:spPr>
          <a:noFill/>
        </p:spPr>
        <p:txBody>
          <a:bodyPr/>
          <a:lstStyle/>
          <a:p>
            <a:fld id="{13AA10D8-A849-4D99-8E44-E4F6FDD01209}" type="slidenum">
              <a:rPr lang="zh-CN" altLang="en-US" smtClean="0"/>
              <a:pPr/>
              <a:t>54</a:t>
            </a:fld>
            <a:endParaRPr lang="en-US" altLang="zh-CN" smtClean="0"/>
          </a:p>
        </p:txBody>
      </p:sp>
      <p:sp>
        <p:nvSpPr>
          <p:cNvPr id="67587" name="Rectangle 2"/>
          <p:cNvSpPr>
            <a:spLocks noGrp="1" noChangeArrowheads="1"/>
          </p:cNvSpPr>
          <p:nvPr>
            <p:ph type="title"/>
          </p:nvPr>
        </p:nvSpPr>
        <p:spPr>
          <a:xfrm>
            <a:off x="674688" y="142875"/>
            <a:ext cx="7793037" cy="838200"/>
          </a:xfrm>
        </p:spPr>
        <p:txBody>
          <a:bodyPr/>
          <a:lstStyle/>
          <a:p>
            <a:pPr eaLnBrk="1" hangingPunct="1"/>
            <a:r>
              <a:rPr lang="zh-CN" altLang="en-US" sz="4000" smtClean="0">
                <a:solidFill>
                  <a:srgbClr val="FF0000"/>
                </a:solidFill>
              </a:rPr>
              <a:t>第</a:t>
            </a:r>
            <a:r>
              <a:rPr lang="en-US" altLang="zh-CN" sz="4000" smtClean="0">
                <a:solidFill>
                  <a:srgbClr val="FF0000"/>
                </a:solidFill>
              </a:rPr>
              <a:t>8</a:t>
            </a:r>
            <a:r>
              <a:rPr lang="zh-CN" altLang="en-US" sz="4000" smtClean="0">
                <a:solidFill>
                  <a:srgbClr val="FF0000"/>
                </a:solidFill>
              </a:rPr>
              <a:t>章  功率放大电路</a:t>
            </a:r>
          </a:p>
        </p:txBody>
      </p:sp>
      <p:sp>
        <p:nvSpPr>
          <p:cNvPr id="67588" name="Line 3"/>
          <p:cNvSpPr>
            <a:spLocks noChangeShapeType="1"/>
          </p:cNvSpPr>
          <p:nvPr/>
        </p:nvSpPr>
        <p:spPr bwMode="auto">
          <a:xfrm>
            <a:off x="539750" y="1052513"/>
            <a:ext cx="7696200" cy="0"/>
          </a:xfrm>
          <a:prstGeom prst="line">
            <a:avLst/>
          </a:prstGeom>
          <a:noFill/>
          <a:ln w="88900" cap="sq" cmpd="tri">
            <a:solidFill>
              <a:srgbClr val="006600"/>
            </a:solidFill>
            <a:round/>
            <a:headEnd type="none" w="sm" len="sm"/>
            <a:tailEnd type="none" w="sm" len="sm"/>
          </a:ln>
        </p:spPr>
        <p:txBody>
          <a:bodyPr wrap="none" anchor="ctr"/>
          <a:lstStyle/>
          <a:p>
            <a:endParaRPr lang="zh-CN" altLang="en-US"/>
          </a:p>
        </p:txBody>
      </p:sp>
      <p:sp>
        <p:nvSpPr>
          <p:cNvPr id="67589" name="Text Box 4">
            <a:hlinkClick r:id="rId2"/>
          </p:cNvPr>
          <p:cNvSpPr txBox="1">
            <a:spLocks noChangeArrowheads="1"/>
          </p:cNvSpPr>
          <p:nvPr/>
        </p:nvSpPr>
        <p:spPr bwMode="auto">
          <a:xfrm>
            <a:off x="1066800" y="1196975"/>
            <a:ext cx="7010400" cy="427038"/>
          </a:xfrm>
          <a:prstGeom prst="rect">
            <a:avLst/>
          </a:prstGeom>
          <a:noFill/>
          <a:ln w="9525">
            <a:noFill/>
            <a:miter lim="800000"/>
            <a:headEnd/>
            <a:tailEnd/>
          </a:ln>
        </p:spPr>
        <p:txBody>
          <a:bodyPr lIns="0" tIns="0" rIns="0" bIns="0" anchor="ctr">
            <a:spAutoFit/>
          </a:bodyPr>
          <a:lstStyle/>
          <a:p>
            <a:pPr>
              <a:spcBef>
                <a:spcPct val="50000"/>
              </a:spcBef>
            </a:pPr>
            <a:r>
              <a:rPr lang="en-US" altLang="zh-CN" sz="2800">
                <a:solidFill>
                  <a:srgbClr val="0033CC"/>
                </a:solidFill>
              </a:rPr>
              <a:t>8.1  </a:t>
            </a:r>
            <a:r>
              <a:rPr lang="zh-CN" altLang="en-US" sz="2800">
                <a:solidFill>
                  <a:srgbClr val="0033CC"/>
                </a:solidFill>
              </a:rPr>
              <a:t>功率放大电路的一般问题</a:t>
            </a:r>
          </a:p>
        </p:txBody>
      </p:sp>
      <p:sp>
        <p:nvSpPr>
          <p:cNvPr id="67590" name="Text Box 5">
            <a:hlinkClick r:id="rId3"/>
          </p:cNvPr>
          <p:cNvSpPr txBox="1">
            <a:spLocks noChangeArrowheads="1"/>
          </p:cNvSpPr>
          <p:nvPr/>
        </p:nvSpPr>
        <p:spPr bwMode="auto">
          <a:xfrm>
            <a:off x="1066800" y="2411413"/>
            <a:ext cx="7467600" cy="427037"/>
          </a:xfrm>
          <a:prstGeom prst="rect">
            <a:avLst/>
          </a:prstGeom>
          <a:noFill/>
          <a:ln w="12700" cap="sq">
            <a:noFill/>
            <a:miter lim="800000"/>
            <a:headEnd type="none" w="sm" len="sm"/>
            <a:tailEnd type="none" w="sm" len="sm"/>
          </a:ln>
        </p:spPr>
        <p:txBody>
          <a:bodyPr lIns="0" tIns="0" rIns="0" bIns="0" anchor="ctr">
            <a:spAutoFit/>
          </a:bodyPr>
          <a:lstStyle/>
          <a:p>
            <a:pPr>
              <a:spcBef>
                <a:spcPct val="50000"/>
              </a:spcBef>
            </a:pPr>
            <a:r>
              <a:rPr lang="en-US" altLang="zh-CN" sz="2800">
                <a:solidFill>
                  <a:srgbClr val="0033CC"/>
                </a:solidFill>
              </a:rPr>
              <a:t>8.3  </a:t>
            </a:r>
            <a:r>
              <a:rPr lang="zh-CN" altLang="en-US" sz="2800">
                <a:solidFill>
                  <a:srgbClr val="0033CC"/>
                </a:solidFill>
              </a:rPr>
              <a:t>乙类双电源互补对称功率放大电路</a:t>
            </a:r>
          </a:p>
        </p:txBody>
      </p:sp>
      <p:sp>
        <p:nvSpPr>
          <p:cNvPr id="67591" name="Text Box 6">
            <a:hlinkClick r:id="rId4"/>
          </p:cNvPr>
          <p:cNvSpPr txBox="1">
            <a:spLocks noChangeArrowheads="1"/>
          </p:cNvSpPr>
          <p:nvPr/>
        </p:nvSpPr>
        <p:spPr bwMode="auto">
          <a:xfrm>
            <a:off x="1066800" y="3019425"/>
            <a:ext cx="7696200" cy="427038"/>
          </a:xfrm>
          <a:prstGeom prst="rect">
            <a:avLst/>
          </a:prstGeom>
          <a:noFill/>
          <a:ln w="12700" cap="sq">
            <a:noFill/>
            <a:miter lim="800000"/>
            <a:headEnd type="none" w="sm" len="sm"/>
            <a:tailEnd type="none" w="sm" len="sm"/>
          </a:ln>
        </p:spPr>
        <p:txBody>
          <a:bodyPr lIns="0" tIns="0" rIns="0" bIns="0" anchor="ctr">
            <a:spAutoFit/>
          </a:bodyPr>
          <a:lstStyle/>
          <a:p>
            <a:pPr>
              <a:spcBef>
                <a:spcPct val="50000"/>
              </a:spcBef>
            </a:pPr>
            <a:r>
              <a:rPr lang="en-US" altLang="zh-CN" sz="2800">
                <a:solidFill>
                  <a:srgbClr val="0033CC"/>
                </a:solidFill>
              </a:rPr>
              <a:t>8.4  </a:t>
            </a:r>
            <a:r>
              <a:rPr lang="zh-CN" altLang="en-US" sz="2800">
                <a:solidFill>
                  <a:srgbClr val="0033CC"/>
                </a:solidFill>
              </a:rPr>
              <a:t>甲乙类互补对称功率放大电路</a:t>
            </a:r>
          </a:p>
        </p:txBody>
      </p:sp>
      <p:sp>
        <p:nvSpPr>
          <p:cNvPr id="67592" name="Text Box 7">
            <a:hlinkClick r:id="rId5"/>
          </p:cNvPr>
          <p:cNvSpPr txBox="1">
            <a:spLocks noChangeArrowheads="1"/>
          </p:cNvSpPr>
          <p:nvPr/>
        </p:nvSpPr>
        <p:spPr bwMode="auto">
          <a:xfrm>
            <a:off x="1066800" y="3627438"/>
            <a:ext cx="7467600" cy="427037"/>
          </a:xfrm>
          <a:prstGeom prst="rect">
            <a:avLst/>
          </a:prstGeom>
          <a:noFill/>
          <a:ln w="12700" cap="sq">
            <a:noFill/>
            <a:miter lim="800000"/>
            <a:headEnd type="none" w="sm" len="sm"/>
            <a:tailEnd type="none" w="sm" len="sm"/>
          </a:ln>
        </p:spPr>
        <p:txBody>
          <a:bodyPr lIns="0" tIns="0" rIns="0" bIns="0" anchor="ctr">
            <a:spAutoFit/>
          </a:bodyPr>
          <a:lstStyle/>
          <a:p>
            <a:pPr>
              <a:spcBef>
                <a:spcPct val="50000"/>
              </a:spcBef>
            </a:pPr>
            <a:r>
              <a:rPr lang="en-US" altLang="zh-CN" sz="2800">
                <a:solidFill>
                  <a:srgbClr val="0033CC"/>
                </a:solidFill>
              </a:rPr>
              <a:t>8.5  </a:t>
            </a:r>
            <a:r>
              <a:rPr lang="zh-CN" altLang="en-US" sz="2800">
                <a:solidFill>
                  <a:srgbClr val="0033CC"/>
                </a:solidFill>
              </a:rPr>
              <a:t>集成功率放大器</a:t>
            </a:r>
          </a:p>
        </p:txBody>
      </p:sp>
      <p:sp>
        <p:nvSpPr>
          <p:cNvPr id="67593" name="Text Box 8">
            <a:hlinkClick r:id="rId6"/>
          </p:cNvPr>
          <p:cNvSpPr txBox="1">
            <a:spLocks noChangeArrowheads="1"/>
          </p:cNvSpPr>
          <p:nvPr/>
        </p:nvSpPr>
        <p:spPr bwMode="auto">
          <a:xfrm>
            <a:off x="1066800" y="1803400"/>
            <a:ext cx="7010400" cy="427038"/>
          </a:xfrm>
          <a:prstGeom prst="rect">
            <a:avLst/>
          </a:prstGeom>
          <a:noFill/>
          <a:ln w="9525">
            <a:noFill/>
            <a:miter lim="800000"/>
            <a:headEnd/>
            <a:tailEnd/>
          </a:ln>
        </p:spPr>
        <p:txBody>
          <a:bodyPr lIns="0" tIns="0" rIns="0" bIns="0" anchor="ctr">
            <a:spAutoFit/>
          </a:bodyPr>
          <a:lstStyle/>
          <a:p>
            <a:pPr>
              <a:spcBef>
                <a:spcPct val="50000"/>
              </a:spcBef>
            </a:pPr>
            <a:r>
              <a:rPr lang="en-US" altLang="zh-CN" sz="2800">
                <a:solidFill>
                  <a:srgbClr val="0033CC"/>
                </a:solidFill>
              </a:rPr>
              <a:t>8.2  </a:t>
            </a:r>
            <a:r>
              <a:rPr lang="zh-CN" altLang="en-US" sz="2800">
                <a:solidFill>
                  <a:srgbClr val="0033CC"/>
                </a:solidFill>
              </a:rPr>
              <a:t>射极输出器</a:t>
            </a:r>
            <a:r>
              <a:rPr lang="en-US" altLang="zh-CN" sz="2800">
                <a:solidFill>
                  <a:srgbClr val="0033CC"/>
                </a:solidFill>
              </a:rPr>
              <a:t>——</a:t>
            </a:r>
            <a:r>
              <a:rPr lang="zh-CN" altLang="en-US" sz="2800">
                <a:solidFill>
                  <a:srgbClr val="0033CC"/>
                </a:solidFill>
              </a:rPr>
              <a:t>甲类放大的实例</a:t>
            </a:r>
          </a:p>
        </p:txBody>
      </p:sp>
      <p:sp>
        <p:nvSpPr>
          <p:cNvPr id="67594" name="Line 9"/>
          <p:cNvSpPr>
            <a:spLocks noChangeShapeType="1"/>
          </p:cNvSpPr>
          <p:nvPr/>
        </p:nvSpPr>
        <p:spPr bwMode="auto">
          <a:xfrm>
            <a:off x="971550" y="1916113"/>
            <a:ext cx="5976938" cy="144462"/>
          </a:xfrm>
          <a:prstGeom prst="line">
            <a:avLst/>
          </a:prstGeom>
          <a:noFill/>
          <a:ln w="38100">
            <a:solidFill>
              <a:schemeClr val="tx1"/>
            </a:solidFill>
            <a:miter lim="800000"/>
            <a:headEnd/>
            <a:tailEnd/>
          </a:ln>
        </p:spPr>
        <p:txBody>
          <a:bodyPr wrap="none"/>
          <a:lstStyle/>
          <a:p>
            <a:endParaRPr lang="zh-CN" altLang="en-US"/>
          </a:p>
        </p:txBody>
      </p:sp>
      <p:sp>
        <p:nvSpPr>
          <p:cNvPr id="67595" name="Line 10"/>
          <p:cNvSpPr>
            <a:spLocks noChangeShapeType="1"/>
          </p:cNvSpPr>
          <p:nvPr/>
        </p:nvSpPr>
        <p:spPr bwMode="auto">
          <a:xfrm>
            <a:off x="900113" y="3789363"/>
            <a:ext cx="5976937" cy="144462"/>
          </a:xfrm>
          <a:prstGeom prst="line">
            <a:avLst/>
          </a:prstGeom>
          <a:noFill/>
          <a:ln w="38100">
            <a:solidFill>
              <a:schemeClr val="tx1"/>
            </a:solidFill>
            <a:miter lim="800000"/>
            <a:headEnd/>
            <a:tailEnd/>
          </a:ln>
        </p:spPr>
        <p:txBody>
          <a:bodyPr wrap="none"/>
          <a:lstStyle/>
          <a:p>
            <a:endParaRPr lang="zh-CN" altLang="en-US"/>
          </a:p>
        </p:txBody>
      </p:sp>
      <p:sp>
        <p:nvSpPr>
          <p:cNvPr id="67596" name="Rectangle 11"/>
          <p:cNvSpPr>
            <a:spLocks noChangeArrowheads="1"/>
          </p:cNvSpPr>
          <p:nvPr/>
        </p:nvSpPr>
        <p:spPr bwMode="auto">
          <a:xfrm>
            <a:off x="328613" y="4437063"/>
            <a:ext cx="8486775" cy="1728787"/>
          </a:xfrm>
          <a:prstGeom prst="rect">
            <a:avLst/>
          </a:prstGeom>
          <a:noFill/>
          <a:ln w="9525">
            <a:noFill/>
            <a:miter lim="800000"/>
            <a:headEnd/>
            <a:tailEnd/>
          </a:ln>
        </p:spPr>
        <p:txBody>
          <a:bodyPr/>
          <a:lstStyle/>
          <a:p>
            <a:pPr marL="342900" indent="-342900">
              <a:lnSpc>
                <a:spcPct val="90000"/>
              </a:lnSpc>
              <a:spcBef>
                <a:spcPct val="20000"/>
              </a:spcBef>
              <a:buClr>
                <a:schemeClr val="folHlink"/>
              </a:buClr>
              <a:buSzPct val="60000"/>
              <a:buFont typeface="Wingdings" pitchFamily="2" charset="2"/>
              <a:buChar char="n"/>
            </a:pPr>
            <a:r>
              <a:rPr lang="en-US" altLang="zh-CN"/>
              <a:t>1</a:t>
            </a:r>
            <a:r>
              <a:rPr lang="zh-CN" altLang="en-US"/>
              <a:t>、提高效率和减少非线形失真矛盾的方法：</a:t>
            </a:r>
          </a:p>
          <a:p>
            <a:pPr marL="742950" lvl="1" indent="-285750">
              <a:lnSpc>
                <a:spcPct val="90000"/>
              </a:lnSpc>
              <a:spcBef>
                <a:spcPct val="20000"/>
              </a:spcBef>
              <a:buClr>
                <a:schemeClr val="hlink"/>
              </a:buClr>
              <a:buSzPct val="55000"/>
              <a:buFont typeface="Wingdings" pitchFamily="2" charset="2"/>
              <a:buChar char="n"/>
            </a:pPr>
            <a:r>
              <a:rPr lang="zh-CN" altLang="en-US"/>
              <a:t>甲类</a:t>
            </a:r>
            <a:r>
              <a:rPr lang="en-US" altLang="zh-CN"/>
              <a:t>-&gt;</a:t>
            </a:r>
            <a:r>
              <a:rPr lang="zh-CN" altLang="en-US"/>
              <a:t>乙类</a:t>
            </a:r>
            <a:r>
              <a:rPr lang="en-US" altLang="zh-CN"/>
              <a:t>-&gt;</a:t>
            </a:r>
            <a:r>
              <a:rPr lang="zh-CN" altLang="en-US">
                <a:solidFill>
                  <a:srgbClr val="FF0000"/>
                </a:solidFill>
              </a:rPr>
              <a:t>甲乙类</a:t>
            </a:r>
            <a:r>
              <a:rPr lang="zh-CN" altLang="en-US"/>
              <a:t> </a:t>
            </a:r>
          </a:p>
          <a:p>
            <a:pPr marL="342900" indent="-342900">
              <a:lnSpc>
                <a:spcPct val="90000"/>
              </a:lnSpc>
              <a:spcBef>
                <a:spcPct val="20000"/>
              </a:spcBef>
              <a:buClr>
                <a:schemeClr val="folHlink"/>
              </a:buClr>
              <a:buSzPct val="60000"/>
              <a:buFont typeface="Wingdings" pitchFamily="2" charset="2"/>
              <a:buChar char="n"/>
            </a:pPr>
            <a:r>
              <a:rPr lang="en-US" altLang="zh-CN"/>
              <a:t>2</a:t>
            </a:r>
            <a:r>
              <a:rPr lang="zh-CN" altLang="en-US"/>
              <a:t>、指标计算：</a:t>
            </a:r>
            <a:r>
              <a:rPr lang="en-US" altLang="zh-CN" i="1"/>
              <a:t>P</a:t>
            </a:r>
            <a:r>
              <a:rPr lang="en-US" altLang="zh-CN" baseline="-25000"/>
              <a:t>o</a:t>
            </a:r>
            <a:r>
              <a:rPr lang="zh-CN" altLang="en-US"/>
              <a:t>、</a:t>
            </a:r>
            <a:r>
              <a:rPr lang="en-US" altLang="zh-CN" i="1"/>
              <a:t>P</a:t>
            </a:r>
            <a:r>
              <a:rPr lang="en-US" altLang="zh-CN" baseline="-25000"/>
              <a:t>T</a:t>
            </a:r>
            <a:r>
              <a:rPr lang="zh-CN" altLang="en-US"/>
              <a:t>、效率及功放管安全工作参数 </a:t>
            </a:r>
          </a:p>
          <a:p>
            <a:pPr marL="342900" indent="-342900">
              <a:lnSpc>
                <a:spcPct val="90000"/>
              </a:lnSpc>
              <a:spcBef>
                <a:spcPct val="20000"/>
              </a:spcBef>
              <a:buClr>
                <a:schemeClr val="folHlink"/>
              </a:buClr>
              <a:buSzPct val="60000"/>
              <a:buFont typeface="Wingdings" pitchFamily="2" charset="2"/>
              <a:buChar char="n"/>
            </a:pPr>
            <a:r>
              <a:rPr lang="zh-CN" altLang="en-US"/>
              <a:t>乙类公式，甲乙类的电路 </a:t>
            </a:r>
            <a:r>
              <a:rPr lang="en-US" altLang="zh-CN"/>
              <a:t>(</a:t>
            </a:r>
            <a:r>
              <a:rPr lang="zh-CN" altLang="en-US"/>
              <a:t>注意单电源的</a:t>
            </a:r>
            <a:r>
              <a:rPr lang="en-US" altLang="zh-CN"/>
              <a:t>)</a:t>
            </a:r>
          </a:p>
        </p:txBody>
      </p:sp>
    </p:spTree>
  </p:cSld>
  <p:clrMapOvr>
    <a:masterClrMapping/>
  </p:clrMapOvr>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8610" name="灯片编号占位符 4"/>
          <p:cNvSpPr>
            <a:spLocks noGrp="1"/>
          </p:cNvSpPr>
          <p:nvPr>
            <p:ph type="sldNum" sz="quarter" idx="12"/>
          </p:nvPr>
        </p:nvSpPr>
        <p:spPr>
          <a:noFill/>
        </p:spPr>
        <p:txBody>
          <a:bodyPr/>
          <a:lstStyle/>
          <a:p>
            <a:fld id="{E4116CFD-D532-4EBF-BED2-8490D1BBA870}" type="slidenum">
              <a:rPr lang="zh-CN" altLang="en-US" smtClean="0"/>
              <a:pPr/>
              <a:t>55</a:t>
            </a:fld>
            <a:endParaRPr lang="en-US" altLang="zh-CN" smtClean="0"/>
          </a:p>
        </p:txBody>
      </p:sp>
      <p:sp>
        <p:nvSpPr>
          <p:cNvPr id="68611" name="Rectangle 2"/>
          <p:cNvSpPr>
            <a:spLocks noGrp="1" noChangeArrowheads="1"/>
          </p:cNvSpPr>
          <p:nvPr>
            <p:ph type="title"/>
          </p:nvPr>
        </p:nvSpPr>
        <p:spPr>
          <a:xfrm>
            <a:off x="431800" y="800100"/>
            <a:ext cx="4140200" cy="504825"/>
          </a:xfrm>
        </p:spPr>
        <p:txBody>
          <a:bodyPr/>
          <a:lstStyle/>
          <a:p>
            <a:pPr eaLnBrk="1" hangingPunct="1"/>
            <a:r>
              <a:rPr lang="zh-CN" altLang="en-US" sz="2400" smtClean="0"/>
              <a:t>课程内容与学时安排</a:t>
            </a:r>
          </a:p>
        </p:txBody>
      </p:sp>
      <p:sp>
        <p:nvSpPr>
          <p:cNvPr id="68612" name="Rectangle 3"/>
          <p:cNvSpPr>
            <a:spLocks noChangeArrowheads="1"/>
          </p:cNvSpPr>
          <p:nvPr/>
        </p:nvSpPr>
        <p:spPr bwMode="auto">
          <a:xfrm>
            <a:off x="603250" y="80963"/>
            <a:ext cx="7929563" cy="792162"/>
          </a:xfrm>
          <a:prstGeom prst="rect">
            <a:avLst/>
          </a:prstGeom>
          <a:noFill/>
          <a:ln w="9525">
            <a:noFill/>
            <a:miter lim="800000"/>
            <a:headEnd/>
            <a:tailEnd/>
          </a:ln>
        </p:spPr>
        <p:txBody>
          <a:bodyPr anchor="b"/>
          <a:lstStyle/>
          <a:p>
            <a:pPr algn="ctr"/>
            <a:r>
              <a:rPr lang="zh-CN" altLang="en-US" sz="4400">
                <a:solidFill>
                  <a:schemeClr val="hlink"/>
                </a:solidFill>
              </a:rPr>
              <a:t>模 拟 电 子 技 术</a:t>
            </a:r>
          </a:p>
        </p:txBody>
      </p:sp>
      <p:sp>
        <p:nvSpPr>
          <p:cNvPr id="68613" name="Line 4"/>
          <p:cNvSpPr>
            <a:spLocks noChangeShapeType="1"/>
          </p:cNvSpPr>
          <p:nvPr/>
        </p:nvSpPr>
        <p:spPr bwMode="auto">
          <a:xfrm>
            <a:off x="468313" y="1341438"/>
            <a:ext cx="7920037" cy="0"/>
          </a:xfrm>
          <a:prstGeom prst="line">
            <a:avLst/>
          </a:prstGeom>
          <a:noFill/>
          <a:ln w="76200" cap="sq" cmpd="tri">
            <a:solidFill>
              <a:srgbClr val="006600"/>
            </a:solidFill>
            <a:round/>
            <a:headEnd type="none" w="sm" len="sm"/>
            <a:tailEnd type="none" w="sm" len="sm"/>
          </a:ln>
        </p:spPr>
        <p:txBody>
          <a:bodyPr wrap="none" anchor="ctr"/>
          <a:lstStyle/>
          <a:p>
            <a:endParaRPr lang="zh-CN" altLang="en-US"/>
          </a:p>
        </p:txBody>
      </p:sp>
      <p:sp>
        <p:nvSpPr>
          <p:cNvPr id="68614" name="Text Box 5"/>
          <p:cNvSpPr txBox="1">
            <a:spLocks noChangeArrowheads="1"/>
          </p:cNvSpPr>
          <p:nvPr/>
        </p:nvSpPr>
        <p:spPr bwMode="auto">
          <a:xfrm>
            <a:off x="574675" y="1458913"/>
            <a:ext cx="5942013" cy="396875"/>
          </a:xfrm>
          <a:prstGeom prst="rect">
            <a:avLst/>
          </a:prstGeom>
          <a:noFill/>
          <a:ln w="9525">
            <a:noFill/>
            <a:miter lim="800000"/>
            <a:headEnd/>
            <a:tailEnd/>
          </a:ln>
        </p:spPr>
        <p:txBody>
          <a:bodyPr>
            <a:spAutoFit/>
          </a:bodyPr>
          <a:lstStyle/>
          <a:p>
            <a:pPr>
              <a:spcBef>
                <a:spcPct val="50000"/>
              </a:spcBef>
            </a:pPr>
            <a:r>
              <a:rPr kumimoji="0" lang="zh-CN" altLang="en-US"/>
              <a:t>第</a:t>
            </a:r>
            <a:r>
              <a:rPr kumimoji="0" lang="en-US" altLang="zh-CN"/>
              <a:t>1</a:t>
            </a:r>
            <a:r>
              <a:rPr kumimoji="0" lang="zh-CN" altLang="en-US"/>
              <a:t>章    绪论				     </a:t>
            </a:r>
            <a:r>
              <a:rPr kumimoji="0" lang="en-US" altLang="zh-CN"/>
              <a:t>2</a:t>
            </a:r>
            <a:r>
              <a:rPr kumimoji="0" lang="zh-CN" altLang="en-US"/>
              <a:t>学时</a:t>
            </a:r>
          </a:p>
        </p:txBody>
      </p:sp>
      <p:sp>
        <p:nvSpPr>
          <p:cNvPr id="68615" name="Text Box 6"/>
          <p:cNvSpPr txBox="1">
            <a:spLocks noChangeArrowheads="1"/>
          </p:cNvSpPr>
          <p:nvPr/>
        </p:nvSpPr>
        <p:spPr bwMode="auto">
          <a:xfrm>
            <a:off x="574675" y="2241550"/>
            <a:ext cx="5942013" cy="396875"/>
          </a:xfrm>
          <a:prstGeom prst="rect">
            <a:avLst/>
          </a:prstGeom>
          <a:noFill/>
          <a:ln w="9525">
            <a:noFill/>
            <a:miter lim="800000"/>
            <a:headEnd/>
            <a:tailEnd/>
          </a:ln>
        </p:spPr>
        <p:txBody>
          <a:bodyPr>
            <a:spAutoFit/>
          </a:bodyPr>
          <a:lstStyle/>
          <a:p>
            <a:pPr>
              <a:spcBef>
                <a:spcPct val="50000"/>
              </a:spcBef>
            </a:pPr>
            <a:r>
              <a:rPr kumimoji="0" lang="zh-CN" altLang="en-US"/>
              <a:t>第</a:t>
            </a:r>
            <a:r>
              <a:rPr kumimoji="0" lang="en-US" altLang="zh-CN"/>
              <a:t>3</a:t>
            </a:r>
            <a:r>
              <a:rPr kumimoji="0" lang="zh-CN" altLang="en-US"/>
              <a:t>章    二极管及其应用电路		     </a:t>
            </a:r>
            <a:r>
              <a:rPr kumimoji="0" lang="en-US" altLang="zh-CN"/>
              <a:t>4</a:t>
            </a:r>
            <a:r>
              <a:rPr kumimoji="0" lang="zh-CN" altLang="en-US"/>
              <a:t>学时</a:t>
            </a:r>
          </a:p>
        </p:txBody>
      </p:sp>
      <p:sp>
        <p:nvSpPr>
          <p:cNvPr id="68616" name="Text Box 7"/>
          <p:cNvSpPr txBox="1">
            <a:spLocks noChangeArrowheads="1"/>
          </p:cNvSpPr>
          <p:nvPr/>
        </p:nvSpPr>
        <p:spPr bwMode="auto">
          <a:xfrm>
            <a:off x="574675" y="2632075"/>
            <a:ext cx="5942013" cy="396875"/>
          </a:xfrm>
          <a:prstGeom prst="rect">
            <a:avLst/>
          </a:prstGeom>
          <a:noFill/>
          <a:ln w="9525">
            <a:noFill/>
            <a:miter lim="800000"/>
            <a:headEnd/>
            <a:tailEnd/>
          </a:ln>
        </p:spPr>
        <p:txBody>
          <a:bodyPr>
            <a:spAutoFit/>
          </a:bodyPr>
          <a:lstStyle/>
          <a:p>
            <a:pPr>
              <a:spcBef>
                <a:spcPct val="50000"/>
              </a:spcBef>
            </a:pPr>
            <a:r>
              <a:rPr kumimoji="0" lang="zh-CN" altLang="en-US"/>
              <a:t>第</a:t>
            </a:r>
            <a:r>
              <a:rPr kumimoji="0" lang="en-US" altLang="zh-CN"/>
              <a:t>4</a:t>
            </a:r>
            <a:r>
              <a:rPr kumimoji="0" lang="zh-CN" altLang="en-US"/>
              <a:t>章    双极结型三极管及放大电路基础     </a:t>
            </a:r>
            <a:r>
              <a:rPr kumimoji="0" lang="en-US" altLang="zh-CN">
                <a:solidFill>
                  <a:schemeClr val="hlink"/>
                </a:solidFill>
              </a:rPr>
              <a:t>14</a:t>
            </a:r>
            <a:r>
              <a:rPr kumimoji="0" lang="zh-CN" altLang="en-US">
                <a:solidFill>
                  <a:schemeClr val="hlink"/>
                </a:solidFill>
              </a:rPr>
              <a:t>学时</a:t>
            </a:r>
          </a:p>
        </p:txBody>
      </p:sp>
      <p:sp>
        <p:nvSpPr>
          <p:cNvPr id="68617" name="Text Box 8"/>
          <p:cNvSpPr txBox="1">
            <a:spLocks noChangeArrowheads="1"/>
          </p:cNvSpPr>
          <p:nvPr/>
        </p:nvSpPr>
        <p:spPr bwMode="auto">
          <a:xfrm>
            <a:off x="574675" y="3414713"/>
            <a:ext cx="5942013" cy="396875"/>
          </a:xfrm>
          <a:prstGeom prst="rect">
            <a:avLst/>
          </a:prstGeom>
          <a:noFill/>
          <a:ln w="9525" algn="ctr">
            <a:noFill/>
            <a:miter lim="800000"/>
            <a:headEnd/>
            <a:tailEnd/>
          </a:ln>
        </p:spPr>
        <p:txBody>
          <a:bodyPr>
            <a:spAutoFit/>
          </a:bodyPr>
          <a:lstStyle/>
          <a:p>
            <a:pPr>
              <a:spcBef>
                <a:spcPct val="50000"/>
              </a:spcBef>
            </a:pPr>
            <a:r>
              <a:rPr kumimoji="0" lang="zh-CN" altLang="en-US"/>
              <a:t>第</a:t>
            </a:r>
            <a:r>
              <a:rPr kumimoji="0" lang="en-US" altLang="zh-CN"/>
              <a:t>6</a:t>
            </a:r>
            <a:r>
              <a:rPr kumimoji="0" lang="zh-CN" altLang="en-US"/>
              <a:t>章    模拟集成电路			     </a:t>
            </a:r>
            <a:r>
              <a:rPr kumimoji="0" lang="en-US" altLang="zh-CN"/>
              <a:t>6</a:t>
            </a:r>
            <a:r>
              <a:rPr kumimoji="0" lang="zh-CN" altLang="en-US"/>
              <a:t>学时</a:t>
            </a:r>
          </a:p>
        </p:txBody>
      </p:sp>
      <p:sp>
        <p:nvSpPr>
          <p:cNvPr id="68618" name="Text Box 9"/>
          <p:cNvSpPr txBox="1">
            <a:spLocks noChangeArrowheads="1"/>
          </p:cNvSpPr>
          <p:nvPr/>
        </p:nvSpPr>
        <p:spPr bwMode="auto">
          <a:xfrm>
            <a:off x="574675" y="3805238"/>
            <a:ext cx="5942013" cy="396875"/>
          </a:xfrm>
          <a:prstGeom prst="rect">
            <a:avLst/>
          </a:prstGeom>
          <a:noFill/>
          <a:ln w="9525">
            <a:noFill/>
            <a:miter lim="800000"/>
            <a:headEnd/>
            <a:tailEnd/>
          </a:ln>
        </p:spPr>
        <p:txBody>
          <a:bodyPr>
            <a:spAutoFit/>
          </a:bodyPr>
          <a:lstStyle/>
          <a:p>
            <a:pPr>
              <a:spcBef>
                <a:spcPct val="50000"/>
              </a:spcBef>
            </a:pPr>
            <a:r>
              <a:rPr kumimoji="0" lang="zh-CN" altLang="en-US"/>
              <a:t>第</a:t>
            </a:r>
            <a:r>
              <a:rPr kumimoji="0" lang="en-US" altLang="zh-CN"/>
              <a:t>7</a:t>
            </a:r>
            <a:r>
              <a:rPr kumimoji="0" lang="zh-CN" altLang="en-US"/>
              <a:t>章    反馈放大电路			     </a:t>
            </a:r>
            <a:r>
              <a:rPr kumimoji="0" lang="en-US" altLang="zh-CN"/>
              <a:t>7</a:t>
            </a:r>
            <a:r>
              <a:rPr kumimoji="0" lang="zh-CN" altLang="en-US"/>
              <a:t>学时</a:t>
            </a:r>
          </a:p>
        </p:txBody>
      </p:sp>
      <p:sp>
        <p:nvSpPr>
          <p:cNvPr id="68619" name="Text Box 10"/>
          <p:cNvSpPr txBox="1">
            <a:spLocks noChangeArrowheads="1"/>
          </p:cNvSpPr>
          <p:nvPr/>
        </p:nvSpPr>
        <p:spPr bwMode="auto">
          <a:xfrm>
            <a:off x="574675" y="4586288"/>
            <a:ext cx="5942013" cy="396875"/>
          </a:xfrm>
          <a:prstGeom prst="rect">
            <a:avLst/>
          </a:prstGeom>
          <a:noFill/>
          <a:ln w="9525" algn="ctr">
            <a:noFill/>
            <a:miter lim="800000"/>
            <a:headEnd/>
            <a:tailEnd/>
          </a:ln>
        </p:spPr>
        <p:txBody>
          <a:bodyPr>
            <a:spAutoFit/>
          </a:bodyPr>
          <a:lstStyle/>
          <a:p>
            <a:pPr>
              <a:spcBef>
                <a:spcPct val="50000"/>
              </a:spcBef>
            </a:pPr>
            <a:r>
              <a:rPr kumimoji="0" lang="zh-CN" altLang="en-US"/>
              <a:t>第</a:t>
            </a:r>
            <a:r>
              <a:rPr kumimoji="0" lang="en-US" altLang="zh-CN"/>
              <a:t>9</a:t>
            </a:r>
            <a:r>
              <a:rPr kumimoji="0" lang="zh-CN" altLang="en-US"/>
              <a:t>章    信号处理与信号产生电路	     </a:t>
            </a:r>
            <a:r>
              <a:rPr kumimoji="0" lang="en-US" altLang="zh-CN"/>
              <a:t>6</a:t>
            </a:r>
            <a:r>
              <a:rPr kumimoji="0" lang="zh-CN" altLang="en-US"/>
              <a:t>学时</a:t>
            </a:r>
          </a:p>
        </p:txBody>
      </p:sp>
      <p:sp>
        <p:nvSpPr>
          <p:cNvPr id="68620" name="Text Box 11"/>
          <p:cNvSpPr txBox="1">
            <a:spLocks noChangeArrowheads="1"/>
          </p:cNvSpPr>
          <p:nvPr/>
        </p:nvSpPr>
        <p:spPr bwMode="auto">
          <a:xfrm>
            <a:off x="574675" y="4195763"/>
            <a:ext cx="5942013" cy="396875"/>
          </a:xfrm>
          <a:prstGeom prst="rect">
            <a:avLst/>
          </a:prstGeom>
          <a:noFill/>
          <a:ln w="9525" algn="ctr">
            <a:noFill/>
            <a:miter lim="800000"/>
            <a:headEnd/>
            <a:tailEnd/>
          </a:ln>
        </p:spPr>
        <p:txBody>
          <a:bodyPr>
            <a:spAutoFit/>
          </a:bodyPr>
          <a:lstStyle/>
          <a:p>
            <a:pPr>
              <a:spcBef>
                <a:spcPct val="50000"/>
              </a:spcBef>
            </a:pPr>
            <a:r>
              <a:rPr kumimoji="0" lang="zh-CN" altLang="en-US"/>
              <a:t>第</a:t>
            </a:r>
            <a:r>
              <a:rPr kumimoji="0" lang="en-US" altLang="zh-CN"/>
              <a:t>8</a:t>
            </a:r>
            <a:r>
              <a:rPr kumimoji="0" lang="zh-CN" altLang="en-US"/>
              <a:t>章    功率放大电路			     </a:t>
            </a:r>
            <a:r>
              <a:rPr kumimoji="0" lang="en-US" altLang="zh-CN"/>
              <a:t>3</a:t>
            </a:r>
            <a:r>
              <a:rPr kumimoji="0" lang="zh-CN" altLang="en-US"/>
              <a:t>学时</a:t>
            </a:r>
          </a:p>
        </p:txBody>
      </p:sp>
      <p:sp>
        <p:nvSpPr>
          <p:cNvPr id="68621" name="Text Box 12"/>
          <p:cNvSpPr txBox="1">
            <a:spLocks noChangeArrowheads="1"/>
          </p:cNvSpPr>
          <p:nvPr/>
        </p:nvSpPr>
        <p:spPr bwMode="auto">
          <a:xfrm>
            <a:off x="574675" y="4976813"/>
            <a:ext cx="5942013" cy="396875"/>
          </a:xfrm>
          <a:prstGeom prst="rect">
            <a:avLst/>
          </a:prstGeom>
          <a:noFill/>
          <a:ln w="9525" algn="ctr">
            <a:noFill/>
            <a:miter lim="800000"/>
            <a:headEnd/>
            <a:tailEnd/>
          </a:ln>
        </p:spPr>
        <p:txBody>
          <a:bodyPr>
            <a:spAutoFit/>
          </a:bodyPr>
          <a:lstStyle/>
          <a:p>
            <a:pPr>
              <a:spcBef>
                <a:spcPct val="50000"/>
              </a:spcBef>
            </a:pPr>
            <a:r>
              <a:rPr kumimoji="0" lang="zh-CN" altLang="en-US"/>
              <a:t>第</a:t>
            </a:r>
            <a:r>
              <a:rPr kumimoji="0" lang="en-US" altLang="zh-CN"/>
              <a:t>10</a:t>
            </a:r>
            <a:r>
              <a:rPr kumimoji="0" lang="zh-CN" altLang="en-US"/>
              <a:t>章  直流稳压电源			     </a:t>
            </a:r>
            <a:r>
              <a:rPr kumimoji="0" lang="en-US" altLang="zh-CN"/>
              <a:t>2</a:t>
            </a:r>
            <a:r>
              <a:rPr kumimoji="0" lang="zh-CN" altLang="en-US"/>
              <a:t>学时</a:t>
            </a:r>
          </a:p>
        </p:txBody>
      </p:sp>
      <p:sp>
        <p:nvSpPr>
          <p:cNvPr id="68622" name="Text Box 13"/>
          <p:cNvSpPr txBox="1">
            <a:spLocks noChangeArrowheads="1"/>
          </p:cNvSpPr>
          <p:nvPr/>
        </p:nvSpPr>
        <p:spPr bwMode="auto">
          <a:xfrm>
            <a:off x="5942013" y="884238"/>
            <a:ext cx="2374900" cy="457200"/>
          </a:xfrm>
          <a:prstGeom prst="rect">
            <a:avLst/>
          </a:prstGeom>
          <a:noFill/>
          <a:ln w="9525">
            <a:noFill/>
            <a:miter lim="800000"/>
            <a:headEnd/>
            <a:tailEnd/>
          </a:ln>
        </p:spPr>
        <p:txBody>
          <a:bodyPr>
            <a:spAutoFit/>
          </a:bodyPr>
          <a:lstStyle/>
          <a:p>
            <a:pPr algn="r">
              <a:spcBef>
                <a:spcPct val="50000"/>
              </a:spcBef>
            </a:pPr>
            <a:r>
              <a:rPr kumimoji="0" lang="zh-CN" altLang="en-US" sz="2400">
                <a:solidFill>
                  <a:srgbClr val="CC3300"/>
                </a:solidFill>
              </a:rPr>
              <a:t>共：</a:t>
            </a:r>
            <a:r>
              <a:rPr kumimoji="0" lang="en-US" altLang="zh-CN" sz="2400">
                <a:solidFill>
                  <a:srgbClr val="CC3300"/>
                </a:solidFill>
              </a:rPr>
              <a:t>52</a:t>
            </a:r>
            <a:r>
              <a:rPr kumimoji="0" lang="zh-CN" altLang="en-US" sz="2400">
                <a:solidFill>
                  <a:srgbClr val="CC3300"/>
                </a:solidFill>
              </a:rPr>
              <a:t>学时</a:t>
            </a:r>
          </a:p>
        </p:txBody>
      </p:sp>
      <p:sp>
        <p:nvSpPr>
          <p:cNvPr id="68623" name="Text Box 14"/>
          <p:cNvSpPr txBox="1">
            <a:spLocks noChangeArrowheads="1"/>
          </p:cNvSpPr>
          <p:nvPr/>
        </p:nvSpPr>
        <p:spPr bwMode="auto">
          <a:xfrm>
            <a:off x="250825" y="1844675"/>
            <a:ext cx="576263" cy="366713"/>
          </a:xfrm>
          <a:prstGeom prst="rect">
            <a:avLst/>
          </a:prstGeom>
          <a:noFill/>
          <a:ln w="9525">
            <a:noFill/>
            <a:miter lim="800000"/>
            <a:headEnd/>
            <a:tailEnd/>
          </a:ln>
        </p:spPr>
        <p:txBody>
          <a:bodyPr>
            <a:spAutoFit/>
          </a:bodyPr>
          <a:lstStyle/>
          <a:p>
            <a:pPr algn="ctr">
              <a:spcBef>
                <a:spcPct val="50000"/>
              </a:spcBef>
            </a:pPr>
            <a:r>
              <a:rPr lang="zh-CN" altLang="en-US" sz="1800">
                <a:solidFill>
                  <a:schemeClr val="hlink"/>
                </a:solidFill>
                <a:sym typeface="Webdings" pitchFamily="18" charset="2"/>
              </a:rPr>
              <a:t></a:t>
            </a:r>
          </a:p>
        </p:txBody>
      </p:sp>
      <p:sp>
        <p:nvSpPr>
          <p:cNvPr id="68624" name="Text Box 15"/>
          <p:cNvSpPr txBox="1">
            <a:spLocks noChangeArrowheads="1"/>
          </p:cNvSpPr>
          <p:nvPr/>
        </p:nvSpPr>
        <p:spPr bwMode="auto">
          <a:xfrm>
            <a:off x="250825" y="2625725"/>
            <a:ext cx="576263" cy="366713"/>
          </a:xfrm>
          <a:prstGeom prst="rect">
            <a:avLst/>
          </a:prstGeom>
          <a:noFill/>
          <a:ln w="9525">
            <a:noFill/>
            <a:miter lim="800000"/>
            <a:headEnd/>
            <a:tailEnd/>
          </a:ln>
        </p:spPr>
        <p:txBody>
          <a:bodyPr>
            <a:spAutoFit/>
          </a:bodyPr>
          <a:lstStyle/>
          <a:p>
            <a:pPr algn="ctr">
              <a:spcBef>
                <a:spcPct val="50000"/>
              </a:spcBef>
            </a:pPr>
            <a:r>
              <a:rPr lang="zh-CN" altLang="en-US" sz="1800">
                <a:solidFill>
                  <a:schemeClr val="hlink"/>
                </a:solidFill>
                <a:sym typeface="Webdings" pitchFamily="18" charset="2"/>
              </a:rPr>
              <a:t></a:t>
            </a:r>
          </a:p>
        </p:txBody>
      </p:sp>
      <p:sp>
        <p:nvSpPr>
          <p:cNvPr id="68625" name="Text Box 16"/>
          <p:cNvSpPr txBox="1">
            <a:spLocks noChangeArrowheads="1"/>
          </p:cNvSpPr>
          <p:nvPr/>
        </p:nvSpPr>
        <p:spPr bwMode="auto">
          <a:xfrm>
            <a:off x="250825" y="3798888"/>
            <a:ext cx="576263" cy="366712"/>
          </a:xfrm>
          <a:prstGeom prst="rect">
            <a:avLst/>
          </a:prstGeom>
          <a:noFill/>
          <a:ln w="9525">
            <a:noFill/>
            <a:miter lim="800000"/>
            <a:headEnd/>
            <a:tailEnd/>
          </a:ln>
        </p:spPr>
        <p:txBody>
          <a:bodyPr>
            <a:spAutoFit/>
          </a:bodyPr>
          <a:lstStyle/>
          <a:p>
            <a:pPr algn="ctr">
              <a:spcBef>
                <a:spcPct val="50000"/>
              </a:spcBef>
            </a:pPr>
            <a:r>
              <a:rPr lang="zh-CN" altLang="en-US" sz="1800">
                <a:solidFill>
                  <a:schemeClr val="hlink"/>
                </a:solidFill>
                <a:sym typeface="Webdings" pitchFamily="18" charset="2"/>
              </a:rPr>
              <a:t></a:t>
            </a:r>
          </a:p>
        </p:txBody>
      </p:sp>
      <p:sp>
        <p:nvSpPr>
          <p:cNvPr id="68626" name="Text Box 17"/>
          <p:cNvSpPr txBox="1">
            <a:spLocks noChangeArrowheads="1"/>
          </p:cNvSpPr>
          <p:nvPr/>
        </p:nvSpPr>
        <p:spPr bwMode="auto">
          <a:xfrm>
            <a:off x="574675" y="1851025"/>
            <a:ext cx="5942013" cy="396875"/>
          </a:xfrm>
          <a:prstGeom prst="rect">
            <a:avLst/>
          </a:prstGeom>
          <a:solidFill>
            <a:schemeClr val="accent1"/>
          </a:solidFill>
          <a:ln w="9525">
            <a:noFill/>
            <a:miter lim="800000"/>
            <a:headEnd/>
            <a:tailEnd/>
          </a:ln>
        </p:spPr>
        <p:txBody>
          <a:bodyPr>
            <a:spAutoFit/>
          </a:bodyPr>
          <a:lstStyle/>
          <a:p>
            <a:pPr>
              <a:spcBef>
                <a:spcPct val="50000"/>
              </a:spcBef>
            </a:pPr>
            <a:r>
              <a:rPr kumimoji="0" lang="zh-CN" altLang="en-US"/>
              <a:t>第</a:t>
            </a:r>
            <a:r>
              <a:rPr kumimoji="0" lang="en-US" altLang="zh-CN"/>
              <a:t>2</a:t>
            </a:r>
            <a:r>
              <a:rPr kumimoji="0" lang="zh-CN" altLang="en-US"/>
              <a:t>章    运算放大器			     </a:t>
            </a:r>
            <a:r>
              <a:rPr kumimoji="0" lang="en-US" altLang="zh-CN"/>
              <a:t>4</a:t>
            </a:r>
            <a:r>
              <a:rPr kumimoji="0" lang="zh-CN" altLang="en-US"/>
              <a:t>学时</a:t>
            </a:r>
          </a:p>
        </p:txBody>
      </p:sp>
      <p:sp>
        <p:nvSpPr>
          <p:cNvPr id="68627" name="Text Box 18"/>
          <p:cNvSpPr txBox="1">
            <a:spLocks noChangeArrowheads="1"/>
          </p:cNvSpPr>
          <p:nvPr/>
        </p:nvSpPr>
        <p:spPr bwMode="auto">
          <a:xfrm>
            <a:off x="574675" y="3022600"/>
            <a:ext cx="5942013" cy="396875"/>
          </a:xfrm>
          <a:prstGeom prst="rect">
            <a:avLst/>
          </a:prstGeom>
          <a:noFill/>
          <a:ln w="9525" algn="ctr">
            <a:noFill/>
            <a:miter lim="800000"/>
            <a:headEnd/>
            <a:tailEnd/>
          </a:ln>
        </p:spPr>
        <p:txBody>
          <a:bodyPr>
            <a:spAutoFit/>
          </a:bodyPr>
          <a:lstStyle/>
          <a:p>
            <a:pPr>
              <a:spcBef>
                <a:spcPct val="50000"/>
              </a:spcBef>
            </a:pPr>
            <a:r>
              <a:rPr kumimoji="0" lang="zh-CN" altLang="en-US"/>
              <a:t>第</a:t>
            </a:r>
            <a:r>
              <a:rPr kumimoji="0" lang="en-US" altLang="zh-CN"/>
              <a:t>5</a:t>
            </a:r>
            <a:r>
              <a:rPr kumimoji="0" lang="zh-CN" altLang="en-US"/>
              <a:t>章    场效应管放大电路		     </a:t>
            </a:r>
            <a:r>
              <a:rPr kumimoji="0" lang="en-US" altLang="zh-CN"/>
              <a:t>4</a:t>
            </a:r>
            <a:r>
              <a:rPr kumimoji="0" lang="zh-CN" altLang="en-US"/>
              <a:t>学时</a:t>
            </a:r>
          </a:p>
        </p:txBody>
      </p:sp>
      <p:sp>
        <p:nvSpPr>
          <p:cNvPr id="68628" name="Text Box 19"/>
          <p:cNvSpPr txBox="1">
            <a:spLocks noChangeArrowheads="1"/>
          </p:cNvSpPr>
          <p:nvPr/>
        </p:nvSpPr>
        <p:spPr bwMode="auto">
          <a:xfrm>
            <a:off x="250825" y="4579938"/>
            <a:ext cx="576263" cy="366712"/>
          </a:xfrm>
          <a:prstGeom prst="rect">
            <a:avLst/>
          </a:prstGeom>
          <a:noFill/>
          <a:ln w="9525" algn="ctr">
            <a:noFill/>
            <a:miter lim="800000"/>
            <a:headEnd/>
            <a:tailEnd/>
          </a:ln>
        </p:spPr>
        <p:txBody>
          <a:bodyPr>
            <a:spAutoFit/>
          </a:bodyPr>
          <a:lstStyle/>
          <a:p>
            <a:pPr algn="ctr">
              <a:spcBef>
                <a:spcPct val="50000"/>
              </a:spcBef>
            </a:pPr>
            <a:r>
              <a:rPr lang="zh-CN" altLang="en-US" sz="1800">
                <a:solidFill>
                  <a:schemeClr val="hlink"/>
                </a:solidFill>
                <a:sym typeface="Webdings" pitchFamily="18" charset="2"/>
              </a:rPr>
              <a:t></a:t>
            </a:r>
          </a:p>
        </p:txBody>
      </p:sp>
      <p:sp>
        <p:nvSpPr>
          <p:cNvPr id="68629" name="AutoShape 20">
            <a:hlinkClick r:id="rId3" action="ppaction://hlinksldjump" highlightClick="1"/>
          </p:cNvPr>
          <p:cNvSpPr>
            <a:spLocks noChangeArrowheads="1"/>
          </p:cNvSpPr>
          <p:nvPr/>
        </p:nvSpPr>
        <p:spPr bwMode="auto">
          <a:xfrm>
            <a:off x="179388" y="6365875"/>
            <a:ext cx="360362" cy="376238"/>
          </a:xfrm>
          <a:prstGeom prst="actionButtonHome">
            <a:avLst/>
          </a:prstGeom>
          <a:solidFill>
            <a:schemeClr val="accent1"/>
          </a:solidFill>
          <a:ln w="9525">
            <a:noFill/>
            <a:miter lim="800000"/>
            <a:headEnd/>
            <a:tailEnd/>
          </a:ln>
        </p:spPr>
        <p:txBody>
          <a:bodyPr wrap="none" anchor="ctr"/>
          <a:lstStyle/>
          <a:p>
            <a:endParaRPr lang="zh-CN" altLang="en-US"/>
          </a:p>
        </p:txBody>
      </p:sp>
      <p:sp>
        <p:nvSpPr>
          <p:cNvPr id="68630" name="Oval 21"/>
          <p:cNvSpPr>
            <a:spLocks noChangeArrowheads="1"/>
          </p:cNvSpPr>
          <p:nvPr/>
        </p:nvSpPr>
        <p:spPr bwMode="auto">
          <a:xfrm>
            <a:off x="7486650" y="2455863"/>
            <a:ext cx="1549400" cy="720725"/>
          </a:xfrm>
          <a:prstGeom prst="ellipse">
            <a:avLst/>
          </a:prstGeom>
          <a:solidFill>
            <a:schemeClr val="accent1"/>
          </a:solidFill>
          <a:ln w="9525">
            <a:solidFill>
              <a:schemeClr val="tx1"/>
            </a:solidFill>
            <a:round/>
            <a:headEnd/>
            <a:tailEnd/>
          </a:ln>
        </p:spPr>
        <p:txBody>
          <a:bodyPr wrap="none" anchor="ctr"/>
          <a:lstStyle/>
          <a:p>
            <a:endParaRPr lang="zh-CN" altLang="en-US"/>
          </a:p>
        </p:txBody>
      </p:sp>
      <p:sp>
        <p:nvSpPr>
          <p:cNvPr id="68631" name="Text Box 22"/>
          <p:cNvSpPr txBox="1">
            <a:spLocks noChangeArrowheads="1"/>
          </p:cNvSpPr>
          <p:nvPr/>
        </p:nvSpPr>
        <p:spPr bwMode="auto">
          <a:xfrm>
            <a:off x="7488238" y="2600325"/>
            <a:ext cx="1584325" cy="396875"/>
          </a:xfrm>
          <a:prstGeom prst="rect">
            <a:avLst/>
          </a:prstGeom>
          <a:noFill/>
          <a:ln w="9525">
            <a:noFill/>
            <a:miter lim="800000"/>
            <a:headEnd/>
            <a:tailEnd/>
          </a:ln>
        </p:spPr>
        <p:txBody>
          <a:bodyPr>
            <a:spAutoFit/>
          </a:bodyPr>
          <a:lstStyle/>
          <a:p>
            <a:pPr algn="ctr"/>
            <a:r>
              <a:rPr kumimoji="0" lang="zh-CN" altLang="en-US"/>
              <a:t>核心、基础</a:t>
            </a:r>
          </a:p>
        </p:txBody>
      </p:sp>
      <p:sp>
        <p:nvSpPr>
          <p:cNvPr id="68632" name="Text Box 23"/>
          <p:cNvSpPr txBox="1">
            <a:spLocks noChangeArrowheads="1"/>
          </p:cNvSpPr>
          <p:nvPr/>
        </p:nvSpPr>
        <p:spPr bwMode="auto">
          <a:xfrm>
            <a:off x="3671888" y="6057900"/>
            <a:ext cx="1150937" cy="396875"/>
          </a:xfrm>
          <a:prstGeom prst="rect">
            <a:avLst/>
          </a:prstGeom>
          <a:noFill/>
          <a:ln w="9525">
            <a:noFill/>
            <a:miter lim="800000"/>
            <a:headEnd/>
            <a:tailEnd/>
          </a:ln>
        </p:spPr>
        <p:txBody>
          <a:bodyPr>
            <a:spAutoFit/>
          </a:bodyPr>
          <a:lstStyle/>
          <a:p>
            <a:r>
              <a:rPr kumimoji="0" lang="en-US" altLang="zh-CN"/>
              <a:t>2</a:t>
            </a:r>
            <a:r>
              <a:rPr kumimoji="0" lang="zh-CN" altLang="en-US"/>
              <a:t>个器件</a:t>
            </a:r>
          </a:p>
        </p:txBody>
      </p:sp>
      <p:sp>
        <p:nvSpPr>
          <p:cNvPr id="68633" name="Text Box 24"/>
          <p:cNvSpPr txBox="1">
            <a:spLocks noChangeArrowheads="1"/>
          </p:cNvSpPr>
          <p:nvPr/>
        </p:nvSpPr>
        <p:spPr bwMode="auto">
          <a:xfrm>
            <a:off x="6408738" y="6130925"/>
            <a:ext cx="863600" cy="396875"/>
          </a:xfrm>
          <a:prstGeom prst="rect">
            <a:avLst/>
          </a:prstGeom>
          <a:noFill/>
          <a:ln w="9525">
            <a:noFill/>
            <a:miter lim="800000"/>
            <a:headEnd/>
            <a:tailEnd/>
          </a:ln>
        </p:spPr>
        <p:txBody>
          <a:bodyPr>
            <a:spAutoFit/>
          </a:bodyPr>
          <a:lstStyle/>
          <a:p>
            <a:r>
              <a:rPr kumimoji="0" lang="en-US" altLang="en-US">
                <a:solidFill>
                  <a:schemeClr val="hlink"/>
                </a:solidFill>
              </a:rPr>
              <a:t>BJT</a:t>
            </a:r>
            <a:endParaRPr kumimoji="0" lang="en-US" altLang="zh-CN">
              <a:solidFill>
                <a:schemeClr val="hlink"/>
              </a:solidFill>
            </a:endParaRPr>
          </a:p>
        </p:txBody>
      </p:sp>
      <p:sp>
        <p:nvSpPr>
          <p:cNvPr id="68634" name="Text Box 25"/>
          <p:cNvSpPr txBox="1">
            <a:spLocks noChangeArrowheads="1"/>
          </p:cNvSpPr>
          <p:nvPr/>
        </p:nvSpPr>
        <p:spPr bwMode="auto">
          <a:xfrm>
            <a:off x="6408738" y="6453188"/>
            <a:ext cx="863600" cy="396875"/>
          </a:xfrm>
          <a:prstGeom prst="rect">
            <a:avLst/>
          </a:prstGeom>
          <a:noFill/>
          <a:ln w="9525">
            <a:noFill/>
            <a:miter lim="800000"/>
            <a:headEnd/>
            <a:tailEnd/>
          </a:ln>
        </p:spPr>
        <p:txBody>
          <a:bodyPr>
            <a:spAutoFit/>
          </a:bodyPr>
          <a:lstStyle/>
          <a:p>
            <a:r>
              <a:rPr kumimoji="0" lang="en-US" altLang="zh-CN">
                <a:solidFill>
                  <a:schemeClr val="tx2"/>
                </a:solidFill>
              </a:rPr>
              <a:t>FET</a:t>
            </a:r>
          </a:p>
        </p:txBody>
      </p:sp>
      <p:sp>
        <p:nvSpPr>
          <p:cNvPr id="68635" name="AutoShape 26"/>
          <p:cNvSpPr>
            <a:spLocks/>
          </p:cNvSpPr>
          <p:nvPr/>
        </p:nvSpPr>
        <p:spPr bwMode="auto">
          <a:xfrm>
            <a:off x="4932363" y="6021388"/>
            <a:ext cx="179387" cy="466725"/>
          </a:xfrm>
          <a:prstGeom prst="leftBrace">
            <a:avLst>
              <a:gd name="adj1" fmla="val 21681"/>
              <a:gd name="adj2" fmla="val 50000"/>
            </a:avLst>
          </a:prstGeom>
          <a:noFill/>
          <a:ln w="38100">
            <a:solidFill>
              <a:srgbClr val="006600"/>
            </a:solidFill>
            <a:round/>
            <a:headEnd/>
            <a:tailEnd/>
          </a:ln>
        </p:spPr>
        <p:txBody>
          <a:bodyPr wrap="none" anchor="ctr"/>
          <a:lstStyle/>
          <a:p>
            <a:endParaRPr lang="zh-CN" altLang="en-US"/>
          </a:p>
        </p:txBody>
      </p:sp>
      <p:sp>
        <p:nvSpPr>
          <p:cNvPr id="68636" name="Text Box 27"/>
          <p:cNvSpPr txBox="1">
            <a:spLocks noChangeArrowheads="1"/>
          </p:cNvSpPr>
          <p:nvPr/>
        </p:nvSpPr>
        <p:spPr bwMode="auto">
          <a:xfrm>
            <a:off x="7199313" y="6127750"/>
            <a:ext cx="1081087" cy="396875"/>
          </a:xfrm>
          <a:prstGeom prst="rect">
            <a:avLst/>
          </a:prstGeom>
          <a:noFill/>
          <a:ln w="9525">
            <a:noFill/>
            <a:miter lim="800000"/>
            <a:headEnd/>
            <a:tailEnd/>
          </a:ln>
        </p:spPr>
        <p:txBody>
          <a:bodyPr>
            <a:spAutoFit/>
          </a:bodyPr>
          <a:lstStyle/>
          <a:p>
            <a:r>
              <a:rPr kumimoji="0" lang="zh-CN" altLang="en-US"/>
              <a:t>二极管</a:t>
            </a:r>
          </a:p>
        </p:txBody>
      </p:sp>
      <p:sp>
        <p:nvSpPr>
          <p:cNvPr id="68637" name="Text Box 28"/>
          <p:cNvSpPr txBox="1">
            <a:spLocks noChangeArrowheads="1"/>
          </p:cNvSpPr>
          <p:nvPr/>
        </p:nvSpPr>
        <p:spPr bwMode="auto">
          <a:xfrm>
            <a:off x="2051050" y="5768975"/>
            <a:ext cx="1404938" cy="396875"/>
          </a:xfrm>
          <a:prstGeom prst="rect">
            <a:avLst/>
          </a:prstGeom>
          <a:solidFill>
            <a:schemeClr val="accent1"/>
          </a:solidFill>
          <a:ln w="9525">
            <a:noFill/>
            <a:miter lim="800000"/>
            <a:headEnd/>
            <a:tailEnd/>
          </a:ln>
        </p:spPr>
        <p:txBody>
          <a:bodyPr>
            <a:spAutoFit/>
          </a:bodyPr>
          <a:lstStyle/>
          <a:p>
            <a:pPr algn="ctr"/>
            <a:r>
              <a:rPr kumimoji="0" lang="zh-CN" altLang="en-US"/>
              <a:t>核心内容</a:t>
            </a:r>
          </a:p>
        </p:txBody>
      </p:sp>
      <p:sp>
        <p:nvSpPr>
          <p:cNvPr id="68638" name="AutoShape 29"/>
          <p:cNvSpPr>
            <a:spLocks/>
          </p:cNvSpPr>
          <p:nvPr/>
        </p:nvSpPr>
        <p:spPr bwMode="auto">
          <a:xfrm>
            <a:off x="3529013" y="5659438"/>
            <a:ext cx="179387" cy="647700"/>
          </a:xfrm>
          <a:prstGeom prst="leftBrace">
            <a:avLst>
              <a:gd name="adj1" fmla="val 30089"/>
              <a:gd name="adj2" fmla="val 50000"/>
            </a:avLst>
          </a:prstGeom>
          <a:noFill/>
          <a:ln w="38100">
            <a:solidFill>
              <a:srgbClr val="006600"/>
            </a:solidFill>
            <a:round/>
            <a:headEnd/>
            <a:tailEnd/>
          </a:ln>
        </p:spPr>
        <p:txBody>
          <a:bodyPr wrap="none" anchor="ctr"/>
          <a:lstStyle/>
          <a:p>
            <a:endParaRPr lang="zh-CN" altLang="en-US"/>
          </a:p>
        </p:txBody>
      </p:sp>
      <p:sp>
        <p:nvSpPr>
          <p:cNvPr id="68639" name="Text Box 30"/>
          <p:cNvSpPr txBox="1">
            <a:spLocks noChangeArrowheads="1"/>
          </p:cNvSpPr>
          <p:nvPr/>
        </p:nvSpPr>
        <p:spPr bwMode="auto">
          <a:xfrm>
            <a:off x="3671888" y="5441950"/>
            <a:ext cx="1223962" cy="396875"/>
          </a:xfrm>
          <a:prstGeom prst="rect">
            <a:avLst/>
          </a:prstGeom>
          <a:noFill/>
          <a:ln w="9525">
            <a:noFill/>
            <a:miter lim="800000"/>
            <a:headEnd/>
            <a:tailEnd/>
          </a:ln>
        </p:spPr>
        <p:txBody>
          <a:bodyPr>
            <a:spAutoFit/>
          </a:bodyPr>
          <a:lstStyle/>
          <a:p>
            <a:r>
              <a:rPr kumimoji="0" lang="en-US" altLang="zh-CN"/>
              <a:t>1</a:t>
            </a:r>
            <a:r>
              <a:rPr kumimoji="0" lang="zh-CN" altLang="en-US"/>
              <a:t>个电路</a:t>
            </a:r>
          </a:p>
        </p:txBody>
      </p:sp>
      <p:sp>
        <p:nvSpPr>
          <p:cNvPr id="68640" name="Text Box 31"/>
          <p:cNvSpPr txBox="1">
            <a:spLocks noChangeArrowheads="1"/>
          </p:cNvSpPr>
          <p:nvPr/>
        </p:nvSpPr>
        <p:spPr bwMode="auto">
          <a:xfrm>
            <a:off x="5184775" y="6235700"/>
            <a:ext cx="1081088" cy="396875"/>
          </a:xfrm>
          <a:prstGeom prst="rect">
            <a:avLst/>
          </a:prstGeom>
          <a:noFill/>
          <a:ln w="9525">
            <a:noFill/>
            <a:miter lim="800000"/>
            <a:headEnd/>
            <a:tailEnd/>
          </a:ln>
        </p:spPr>
        <p:txBody>
          <a:bodyPr>
            <a:spAutoFit/>
          </a:bodyPr>
          <a:lstStyle/>
          <a:p>
            <a:r>
              <a:rPr kumimoji="0" lang="zh-CN" altLang="en-US">
                <a:solidFill>
                  <a:schemeClr val="hlink"/>
                </a:solidFill>
              </a:rPr>
              <a:t>三极管</a:t>
            </a:r>
          </a:p>
        </p:txBody>
      </p:sp>
      <p:sp>
        <p:nvSpPr>
          <p:cNvPr id="68641" name="Text Box 32"/>
          <p:cNvSpPr txBox="1">
            <a:spLocks noChangeArrowheads="1"/>
          </p:cNvSpPr>
          <p:nvPr/>
        </p:nvSpPr>
        <p:spPr bwMode="auto">
          <a:xfrm>
            <a:off x="5148263" y="5441950"/>
            <a:ext cx="1368425" cy="396875"/>
          </a:xfrm>
          <a:prstGeom prst="rect">
            <a:avLst/>
          </a:prstGeom>
          <a:noFill/>
          <a:ln w="9525">
            <a:noFill/>
            <a:miter lim="800000"/>
            <a:headEnd/>
            <a:tailEnd/>
          </a:ln>
        </p:spPr>
        <p:txBody>
          <a:bodyPr>
            <a:spAutoFit/>
          </a:bodyPr>
          <a:lstStyle/>
          <a:p>
            <a:r>
              <a:rPr kumimoji="0" lang="zh-CN" altLang="en-US">
                <a:solidFill>
                  <a:schemeClr val="hlink"/>
                </a:solidFill>
              </a:rPr>
              <a:t>放大电路</a:t>
            </a:r>
          </a:p>
        </p:txBody>
      </p:sp>
      <p:sp>
        <p:nvSpPr>
          <p:cNvPr id="68642" name="Text Box 33"/>
          <p:cNvSpPr txBox="1">
            <a:spLocks noChangeArrowheads="1"/>
          </p:cNvSpPr>
          <p:nvPr/>
        </p:nvSpPr>
        <p:spPr bwMode="auto">
          <a:xfrm>
            <a:off x="5184775" y="5838825"/>
            <a:ext cx="1366838" cy="396875"/>
          </a:xfrm>
          <a:prstGeom prst="rect">
            <a:avLst/>
          </a:prstGeom>
          <a:noFill/>
          <a:ln w="9525">
            <a:noFill/>
            <a:miter lim="800000"/>
            <a:headEnd/>
            <a:tailEnd/>
          </a:ln>
        </p:spPr>
        <p:txBody>
          <a:bodyPr>
            <a:spAutoFit/>
          </a:bodyPr>
          <a:lstStyle/>
          <a:p>
            <a:r>
              <a:rPr kumimoji="0" lang="zh-CN" altLang="en-US">
                <a:solidFill>
                  <a:schemeClr val="hlink"/>
                </a:solidFill>
              </a:rPr>
              <a:t>集成运放</a:t>
            </a:r>
          </a:p>
        </p:txBody>
      </p:sp>
      <p:sp>
        <p:nvSpPr>
          <p:cNvPr id="68643" name="AutoShape 34"/>
          <p:cNvSpPr>
            <a:spLocks/>
          </p:cNvSpPr>
          <p:nvPr/>
        </p:nvSpPr>
        <p:spPr bwMode="auto">
          <a:xfrm>
            <a:off x="6192838" y="6310313"/>
            <a:ext cx="142875" cy="360362"/>
          </a:xfrm>
          <a:prstGeom prst="leftBrace">
            <a:avLst>
              <a:gd name="adj1" fmla="val 21018"/>
              <a:gd name="adj2" fmla="val 40194"/>
            </a:avLst>
          </a:prstGeom>
          <a:noFill/>
          <a:ln w="38100">
            <a:solidFill>
              <a:srgbClr val="006600"/>
            </a:solidFill>
            <a:round/>
            <a:headEnd/>
            <a:tailEnd/>
          </a:ln>
        </p:spPr>
        <p:txBody>
          <a:bodyPr wrap="none" anchor="ctr"/>
          <a:lstStyle/>
          <a:p>
            <a:endParaRPr lang="zh-CN" altLang="en-US"/>
          </a:p>
        </p:txBody>
      </p:sp>
      <p:sp>
        <p:nvSpPr>
          <p:cNvPr id="68644" name="Text Box 35"/>
          <p:cNvSpPr txBox="1">
            <a:spLocks noChangeArrowheads="1"/>
          </p:cNvSpPr>
          <p:nvPr/>
        </p:nvSpPr>
        <p:spPr bwMode="auto">
          <a:xfrm>
            <a:off x="7092950" y="5049838"/>
            <a:ext cx="1368425" cy="701675"/>
          </a:xfrm>
          <a:prstGeom prst="rect">
            <a:avLst/>
          </a:prstGeom>
          <a:noFill/>
          <a:ln w="9525">
            <a:noFill/>
            <a:miter lim="800000"/>
            <a:headEnd/>
            <a:tailEnd/>
          </a:ln>
        </p:spPr>
        <p:txBody>
          <a:bodyPr>
            <a:spAutoFit/>
          </a:bodyPr>
          <a:lstStyle/>
          <a:p>
            <a:pPr algn="ctr"/>
            <a:r>
              <a:rPr kumimoji="0" lang="zh-CN" altLang="en-US"/>
              <a:t>逐步完善</a:t>
            </a:r>
          </a:p>
          <a:p>
            <a:pPr algn="ctr"/>
            <a:r>
              <a:rPr kumimoji="0" lang="zh-CN" altLang="en-US"/>
              <a:t>放大电路</a:t>
            </a:r>
          </a:p>
        </p:txBody>
      </p:sp>
      <p:sp>
        <p:nvSpPr>
          <p:cNvPr id="68645" name="Line 36"/>
          <p:cNvSpPr>
            <a:spLocks noChangeShapeType="1"/>
          </p:cNvSpPr>
          <p:nvPr/>
        </p:nvSpPr>
        <p:spPr bwMode="auto">
          <a:xfrm flipV="1">
            <a:off x="6227763" y="2816225"/>
            <a:ext cx="1260475" cy="36513"/>
          </a:xfrm>
          <a:prstGeom prst="line">
            <a:avLst/>
          </a:prstGeom>
          <a:noFill/>
          <a:ln w="38100">
            <a:solidFill>
              <a:schemeClr val="tx1"/>
            </a:solidFill>
            <a:round/>
            <a:headEnd/>
            <a:tailEnd type="triangle" w="med" len="lg"/>
          </a:ln>
        </p:spPr>
        <p:txBody>
          <a:bodyPr/>
          <a:lstStyle/>
          <a:p>
            <a:endParaRPr lang="zh-CN" altLang="en-US"/>
          </a:p>
        </p:txBody>
      </p:sp>
      <p:sp>
        <p:nvSpPr>
          <p:cNvPr id="68646" name="Line 37"/>
          <p:cNvSpPr>
            <a:spLocks noChangeShapeType="1"/>
          </p:cNvSpPr>
          <p:nvPr/>
        </p:nvSpPr>
        <p:spPr bwMode="auto">
          <a:xfrm>
            <a:off x="1835150" y="2205038"/>
            <a:ext cx="1008063" cy="0"/>
          </a:xfrm>
          <a:prstGeom prst="line">
            <a:avLst/>
          </a:prstGeom>
          <a:noFill/>
          <a:ln w="38100">
            <a:solidFill>
              <a:schemeClr val="hlink"/>
            </a:solidFill>
            <a:round/>
            <a:headEnd/>
            <a:tailEnd/>
          </a:ln>
        </p:spPr>
        <p:txBody>
          <a:bodyPr/>
          <a:lstStyle/>
          <a:p>
            <a:endParaRPr lang="zh-CN" altLang="en-US"/>
          </a:p>
        </p:txBody>
      </p:sp>
      <p:sp>
        <p:nvSpPr>
          <p:cNvPr id="68647" name="Line 38"/>
          <p:cNvSpPr>
            <a:spLocks noChangeShapeType="1"/>
          </p:cNvSpPr>
          <p:nvPr/>
        </p:nvSpPr>
        <p:spPr bwMode="auto">
          <a:xfrm>
            <a:off x="3563938" y="2997200"/>
            <a:ext cx="1439862" cy="0"/>
          </a:xfrm>
          <a:prstGeom prst="line">
            <a:avLst/>
          </a:prstGeom>
          <a:noFill/>
          <a:ln w="38100">
            <a:solidFill>
              <a:schemeClr val="hlink"/>
            </a:solidFill>
            <a:round/>
            <a:headEnd/>
            <a:tailEnd/>
          </a:ln>
        </p:spPr>
        <p:txBody>
          <a:bodyPr/>
          <a:lstStyle/>
          <a:p>
            <a:endParaRPr lang="zh-CN" altLang="en-US"/>
          </a:p>
        </p:txBody>
      </p:sp>
      <p:sp>
        <p:nvSpPr>
          <p:cNvPr id="68648" name="Line 39"/>
          <p:cNvSpPr>
            <a:spLocks noChangeShapeType="1"/>
          </p:cNvSpPr>
          <p:nvPr/>
        </p:nvSpPr>
        <p:spPr bwMode="auto">
          <a:xfrm>
            <a:off x="2555875" y="3392488"/>
            <a:ext cx="1152525" cy="0"/>
          </a:xfrm>
          <a:prstGeom prst="line">
            <a:avLst/>
          </a:prstGeom>
          <a:noFill/>
          <a:ln w="38100">
            <a:solidFill>
              <a:schemeClr val="hlink"/>
            </a:solidFill>
            <a:round/>
            <a:headEnd/>
            <a:tailEnd/>
          </a:ln>
        </p:spPr>
        <p:txBody>
          <a:bodyPr/>
          <a:lstStyle/>
          <a:p>
            <a:endParaRPr lang="zh-CN" altLang="en-US"/>
          </a:p>
        </p:txBody>
      </p:sp>
      <p:sp>
        <p:nvSpPr>
          <p:cNvPr id="68649" name="Line 40"/>
          <p:cNvSpPr>
            <a:spLocks noChangeShapeType="1"/>
          </p:cNvSpPr>
          <p:nvPr/>
        </p:nvSpPr>
        <p:spPr bwMode="auto">
          <a:xfrm>
            <a:off x="1908175" y="4149725"/>
            <a:ext cx="1295400" cy="0"/>
          </a:xfrm>
          <a:prstGeom prst="line">
            <a:avLst/>
          </a:prstGeom>
          <a:noFill/>
          <a:ln w="38100">
            <a:solidFill>
              <a:schemeClr val="hlink"/>
            </a:solidFill>
            <a:round/>
            <a:headEnd/>
            <a:tailEnd/>
          </a:ln>
        </p:spPr>
        <p:txBody>
          <a:bodyPr/>
          <a:lstStyle/>
          <a:p>
            <a:endParaRPr lang="zh-CN" altLang="en-US"/>
          </a:p>
        </p:txBody>
      </p:sp>
      <p:sp>
        <p:nvSpPr>
          <p:cNvPr id="68650" name="Line 41"/>
          <p:cNvSpPr>
            <a:spLocks noChangeShapeType="1"/>
          </p:cNvSpPr>
          <p:nvPr/>
        </p:nvSpPr>
        <p:spPr bwMode="auto">
          <a:xfrm>
            <a:off x="1908175" y="4545013"/>
            <a:ext cx="1295400" cy="0"/>
          </a:xfrm>
          <a:prstGeom prst="line">
            <a:avLst/>
          </a:prstGeom>
          <a:noFill/>
          <a:ln w="38100">
            <a:solidFill>
              <a:schemeClr val="hlink"/>
            </a:solidFill>
            <a:round/>
            <a:headEnd/>
            <a:tailEnd/>
          </a:ln>
        </p:spPr>
        <p:txBody>
          <a:bodyPr/>
          <a:lstStyle/>
          <a:p>
            <a:endParaRPr lang="zh-CN" altLang="en-US"/>
          </a:p>
        </p:txBody>
      </p:sp>
      <p:sp>
        <p:nvSpPr>
          <p:cNvPr id="68651" name="Line 42"/>
          <p:cNvSpPr>
            <a:spLocks noChangeShapeType="1"/>
          </p:cNvSpPr>
          <p:nvPr/>
        </p:nvSpPr>
        <p:spPr bwMode="auto">
          <a:xfrm flipV="1">
            <a:off x="6480175" y="5445125"/>
            <a:ext cx="755650" cy="195263"/>
          </a:xfrm>
          <a:prstGeom prst="line">
            <a:avLst/>
          </a:prstGeom>
          <a:noFill/>
          <a:ln w="38100">
            <a:solidFill>
              <a:srgbClr val="006600"/>
            </a:solidFill>
            <a:round/>
            <a:headEnd/>
            <a:tailEnd type="triangle" w="med" len="lg"/>
          </a:ln>
        </p:spPr>
        <p:txBody>
          <a:bodyPr/>
          <a:lstStyle/>
          <a:p>
            <a:endParaRPr lang="zh-CN" altLang="en-US"/>
          </a:p>
        </p:txBody>
      </p:sp>
      <p:sp>
        <p:nvSpPr>
          <p:cNvPr id="68652" name="Line 43"/>
          <p:cNvSpPr>
            <a:spLocks noChangeShapeType="1"/>
          </p:cNvSpPr>
          <p:nvPr/>
        </p:nvSpPr>
        <p:spPr bwMode="auto">
          <a:xfrm>
            <a:off x="4824413" y="5640388"/>
            <a:ext cx="395287" cy="0"/>
          </a:xfrm>
          <a:prstGeom prst="line">
            <a:avLst/>
          </a:prstGeom>
          <a:noFill/>
          <a:ln w="38100">
            <a:solidFill>
              <a:srgbClr val="006600"/>
            </a:solidFill>
            <a:round/>
            <a:headEnd/>
            <a:tailEnd type="triangle" w="med" len="lg"/>
          </a:ln>
        </p:spPr>
        <p:txBody>
          <a:bodyPr/>
          <a:lstStyle/>
          <a:p>
            <a:endParaRPr lang="zh-CN" altLang="en-US"/>
          </a:p>
        </p:txBody>
      </p:sp>
      <p:sp>
        <p:nvSpPr>
          <p:cNvPr id="68653" name="Line 44"/>
          <p:cNvSpPr>
            <a:spLocks noChangeShapeType="1"/>
          </p:cNvSpPr>
          <p:nvPr/>
        </p:nvSpPr>
        <p:spPr bwMode="auto">
          <a:xfrm>
            <a:off x="468313" y="2276475"/>
            <a:ext cx="7920037" cy="0"/>
          </a:xfrm>
          <a:prstGeom prst="line">
            <a:avLst/>
          </a:prstGeom>
          <a:noFill/>
          <a:ln w="38100" cap="sq">
            <a:solidFill>
              <a:srgbClr val="006600"/>
            </a:solidFill>
            <a:round/>
            <a:headEnd type="none" w="sm" len="sm"/>
            <a:tailEnd type="none" w="sm" len="sm"/>
          </a:ln>
        </p:spPr>
        <p:txBody>
          <a:bodyPr wrap="none" anchor="ctr"/>
          <a:lstStyle/>
          <a:p>
            <a:endParaRPr lang="zh-CN" altLang="en-US"/>
          </a:p>
        </p:txBody>
      </p:sp>
      <p:sp>
        <p:nvSpPr>
          <p:cNvPr id="68654" name="Line 45"/>
          <p:cNvSpPr>
            <a:spLocks noChangeShapeType="1"/>
          </p:cNvSpPr>
          <p:nvPr/>
        </p:nvSpPr>
        <p:spPr bwMode="auto">
          <a:xfrm>
            <a:off x="468313" y="3789363"/>
            <a:ext cx="7920037" cy="0"/>
          </a:xfrm>
          <a:prstGeom prst="line">
            <a:avLst/>
          </a:prstGeom>
          <a:noFill/>
          <a:ln w="38100" cap="sq">
            <a:solidFill>
              <a:srgbClr val="006600"/>
            </a:solidFill>
            <a:round/>
            <a:headEnd type="none" w="sm" len="sm"/>
            <a:tailEnd type="none" w="sm" len="sm"/>
          </a:ln>
        </p:spPr>
        <p:txBody>
          <a:bodyPr wrap="none" anchor="ctr"/>
          <a:lstStyle/>
          <a:p>
            <a:endParaRPr lang="zh-CN" altLang="en-US"/>
          </a:p>
        </p:txBody>
      </p:sp>
      <p:sp>
        <p:nvSpPr>
          <p:cNvPr id="68655" name="Line 46"/>
          <p:cNvSpPr>
            <a:spLocks noChangeShapeType="1"/>
          </p:cNvSpPr>
          <p:nvPr/>
        </p:nvSpPr>
        <p:spPr bwMode="auto">
          <a:xfrm>
            <a:off x="468313" y="4221163"/>
            <a:ext cx="7920037" cy="0"/>
          </a:xfrm>
          <a:prstGeom prst="line">
            <a:avLst/>
          </a:prstGeom>
          <a:noFill/>
          <a:ln w="38100" cap="sq">
            <a:solidFill>
              <a:srgbClr val="006600"/>
            </a:solidFill>
            <a:round/>
            <a:headEnd type="none" w="sm" len="sm"/>
            <a:tailEnd type="none" w="sm" len="sm"/>
          </a:ln>
        </p:spPr>
        <p:txBody>
          <a:bodyPr wrap="none" anchor="ctr"/>
          <a:lstStyle/>
          <a:p>
            <a:endParaRPr lang="zh-CN" altLang="en-US"/>
          </a:p>
        </p:txBody>
      </p:sp>
      <p:sp>
        <p:nvSpPr>
          <p:cNvPr id="68656" name="AutoShape 47"/>
          <p:cNvSpPr>
            <a:spLocks/>
          </p:cNvSpPr>
          <p:nvPr/>
        </p:nvSpPr>
        <p:spPr bwMode="auto">
          <a:xfrm flipH="1">
            <a:off x="6335713" y="2457450"/>
            <a:ext cx="180975" cy="1187450"/>
          </a:xfrm>
          <a:prstGeom prst="leftBrace">
            <a:avLst>
              <a:gd name="adj1" fmla="val 54678"/>
              <a:gd name="adj2" fmla="val 71787"/>
            </a:avLst>
          </a:prstGeom>
          <a:noFill/>
          <a:ln w="38100">
            <a:solidFill>
              <a:srgbClr val="006600"/>
            </a:solidFill>
            <a:round/>
            <a:headEnd/>
            <a:tailEnd/>
          </a:ln>
        </p:spPr>
        <p:txBody>
          <a:bodyPr wrap="none" anchor="ctr"/>
          <a:lstStyle/>
          <a:p>
            <a:endParaRPr lang="zh-CN" altLang="en-US"/>
          </a:p>
        </p:txBody>
      </p:sp>
      <p:sp>
        <p:nvSpPr>
          <p:cNvPr id="68657" name="Text Box 48"/>
          <p:cNvSpPr txBox="1">
            <a:spLocks noChangeArrowheads="1"/>
          </p:cNvSpPr>
          <p:nvPr/>
        </p:nvSpPr>
        <p:spPr bwMode="auto">
          <a:xfrm>
            <a:off x="6443663" y="3105150"/>
            <a:ext cx="2519362" cy="701675"/>
          </a:xfrm>
          <a:prstGeom prst="rect">
            <a:avLst/>
          </a:prstGeom>
          <a:noFill/>
          <a:ln w="9525">
            <a:noFill/>
            <a:miter lim="800000"/>
            <a:headEnd/>
            <a:tailEnd/>
          </a:ln>
        </p:spPr>
        <p:txBody>
          <a:bodyPr>
            <a:spAutoFit/>
          </a:bodyPr>
          <a:lstStyle/>
          <a:p>
            <a:pPr algn="ctr"/>
            <a:r>
              <a:rPr kumimoji="0" lang="zh-CN" altLang="en-US"/>
              <a:t>分立元件放大电路</a:t>
            </a:r>
          </a:p>
          <a:p>
            <a:pPr algn="ctr"/>
            <a:r>
              <a:rPr kumimoji="0" lang="zh-CN" altLang="en-US"/>
              <a:t>构成和分析</a:t>
            </a:r>
          </a:p>
        </p:txBody>
      </p:sp>
      <p:sp>
        <p:nvSpPr>
          <p:cNvPr id="68658" name="Text Box 49"/>
          <p:cNvSpPr txBox="1">
            <a:spLocks noChangeArrowheads="1"/>
          </p:cNvSpPr>
          <p:nvPr/>
        </p:nvSpPr>
        <p:spPr bwMode="auto">
          <a:xfrm>
            <a:off x="6443663" y="4616450"/>
            <a:ext cx="2519362" cy="396875"/>
          </a:xfrm>
          <a:prstGeom prst="rect">
            <a:avLst/>
          </a:prstGeom>
          <a:noFill/>
          <a:ln w="9525">
            <a:noFill/>
            <a:miter lim="800000"/>
            <a:headEnd/>
            <a:tailEnd/>
          </a:ln>
        </p:spPr>
        <p:txBody>
          <a:bodyPr>
            <a:spAutoFit/>
          </a:bodyPr>
          <a:lstStyle/>
          <a:p>
            <a:r>
              <a:rPr kumimoji="0" lang="zh-CN" altLang="en-US"/>
              <a:t>模电的常用功能电路</a:t>
            </a:r>
          </a:p>
        </p:txBody>
      </p:sp>
      <p:sp>
        <p:nvSpPr>
          <p:cNvPr id="68659" name="AutoShape 50"/>
          <p:cNvSpPr>
            <a:spLocks/>
          </p:cNvSpPr>
          <p:nvPr/>
        </p:nvSpPr>
        <p:spPr bwMode="auto">
          <a:xfrm flipH="1">
            <a:off x="6300788" y="4329113"/>
            <a:ext cx="179387" cy="936625"/>
          </a:xfrm>
          <a:prstGeom prst="leftBrace">
            <a:avLst>
              <a:gd name="adj1" fmla="val 43510"/>
              <a:gd name="adj2" fmla="val 52708"/>
            </a:avLst>
          </a:prstGeom>
          <a:noFill/>
          <a:ln w="38100">
            <a:solidFill>
              <a:srgbClr val="006600"/>
            </a:solidFill>
            <a:round/>
            <a:headEnd/>
            <a:tailEnd/>
          </a:ln>
        </p:spPr>
        <p:txBody>
          <a:bodyPr wrap="none" anchor="ctr"/>
          <a:lstStyle/>
          <a:p>
            <a:endParaRPr lang="zh-CN" altLang="en-US"/>
          </a:p>
        </p:txBody>
      </p:sp>
      <p:sp>
        <p:nvSpPr>
          <p:cNvPr id="68660" name="Arc 51"/>
          <p:cNvSpPr>
            <a:spLocks/>
          </p:cNvSpPr>
          <p:nvPr/>
        </p:nvSpPr>
        <p:spPr bwMode="auto">
          <a:xfrm rot="4712272">
            <a:off x="7091363" y="5270500"/>
            <a:ext cx="279400" cy="1149350"/>
          </a:xfrm>
          <a:custGeom>
            <a:avLst/>
            <a:gdLst>
              <a:gd name="T0" fmla="*/ 2147483647 w 21600"/>
              <a:gd name="T1" fmla="*/ 0 h 27681"/>
              <a:gd name="T2" fmla="*/ 2147483647 w 21600"/>
              <a:gd name="T3" fmla="*/ 2147483647 h 27681"/>
              <a:gd name="T4" fmla="*/ 0 w 21600"/>
              <a:gd name="T5" fmla="*/ 2147483647 h 27681"/>
              <a:gd name="T6" fmla="*/ 0 60000 65536"/>
              <a:gd name="T7" fmla="*/ 0 60000 65536"/>
              <a:gd name="T8" fmla="*/ 0 60000 65536"/>
              <a:gd name="T9" fmla="*/ 0 w 21600"/>
              <a:gd name="T10" fmla="*/ 0 h 27681"/>
              <a:gd name="T11" fmla="*/ 21600 w 21600"/>
              <a:gd name="T12" fmla="*/ 27681 h 27681"/>
            </a:gdLst>
            <a:ahLst/>
            <a:cxnLst>
              <a:cxn ang="T6">
                <a:pos x="T0" y="T1"/>
              </a:cxn>
              <a:cxn ang="T7">
                <a:pos x="T2" y="T3"/>
              </a:cxn>
              <a:cxn ang="T8">
                <a:pos x="T4" y="T5"/>
              </a:cxn>
            </a:cxnLst>
            <a:rect l="T9" t="T10" r="T11" b="T12"/>
            <a:pathLst>
              <a:path w="21600" h="27681" fill="none" extrusionOk="0">
                <a:moveTo>
                  <a:pt x="8604" y="0"/>
                </a:moveTo>
                <a:cubicBezTo>
                  <a:pt x="16495" y="3427"/>
                  <a:pt x="21600" y="11209"/>
                  <a:pt x="21600" y="19812"/>
                </a:cubicBezTo>
                <a:cubicBezTo>
                  <a:pt x="21600" y="22504"/>
                  <a:pt x="21096" y="25173"/>
                  <a:pt x="20115" y="27681"/>
                </a:cubicBezTo>
              </a:path>
              <a:path w="21600" h="27681" stroke="0" extrusionOk="0">
                <a:moveTo>
                  <a:pt x="8604" y="0"/>
                </a:moveTo>
                <a:cubicBezTo>
                  <a:pt x="16495" y="3427"/>
                  <a:pt x="21600" y="11209"/>
                  <a:pt x="21600" y="19812"/>
                </a:cubicBezTo>
                <a:cubicBezTo>
                  <a:pt x="21600" y="22504"/>
                  <a:pt x="21096" y="25173"/>
                  <a:pt x="20115" y="27681"/>
                </a:cubicBezTo>
                <a:lnTo>
                  <a:pt x="0" y="19812"/>
                </a:lnTo>
                <a:close/>
              </a:path>
            </a:pathLst>
          </a:custGeom>
          <a:noFill/>
          <a:ln w="38100">
            <a:solidFill>
              <a:srgbClr val="006600"/>
            </a:solidFill>
            <a:round/>
            <a:headEnd/>
            <a:tailEnd type="triangle" w="med" len="lg"/>
          </a:ln>
        </p:spPr>
        <p:txBody>
          <a:bodyPr wrap="none" anchor="ctr"/>
          <a:lstStyle/>
          <a:p>
            <a:endParaRPr lang="zh-CN" altLang="en-US"/>
          </a:p>
        </p:txBody>
      </p:sp>
      <p:sp>
        <p:nvSpPr>
          <p:cNvPr id="68661" name="Text Box 52"/>
          <p:cNvSpPr txBox="1">
            <a:spLocks noChangeArrowheads="1"/>
          </p:cNvSpPr>
          <p:nvPr/>
        </p:nvSpPr>
        <p:spPr bwMode="auto">
          <a:xfrm>
            <a:off x="6192838" y="1879600"/>
            <a:ext cx="2951162" cy="396875"/>
          </a:xfrm>
          <a:prstGeom prst="rect">
            <a:avLst/>
          </a:prstGeom>
          <a:noFill/>
          <a:ln w="9525">
            <a:noFill/>
            <a:miter lim="800000"/>
            <a:headEnd/>
            <a:tailEnd/>
          </a:ln>
        </p:spPr>
        <p:txBody>
          <a:bodyPr>
            <a:spAutoFit/>
          </a:bodyPr>
          <a:lstStyle/>
          <a:p>
            <a:pPr algn="r"/>
            <a:r>
              <a:rPr kumimoji="0" lang="zh-CN" altLang="en-US"/>
              <a:t>理想放大 </a:t>
            </a:r>
            <a:r>
              <a:rPr kumimoji="0" lang="zh-CN" altLang="en-US">
                <a:sym typeface="Wingdings" pitchFamily="2" charset="2"/>
              </a:rPr>
              <a:t> 放大外特性</a:t>
            </a:r>
            <a:endParaRPr kumimoji="0" lang="zh-CN" altLang="en-US"/>
          </a:p>
        </p:txBody>
      </p:sp>
      <p:sp>
        <p:nvSpPr>
          <p:cNvPr id="68662" name="Text Box 53"/>
          <p:cNvSpPr txBox="1">
            <a:spLocks noChangeArrowheads="1"/>
          </p:cNvSpPr>
          <p:nvPr/>
        </p:nvSpPr>
        <p:spPr bwMode="auto">
          <a:xfrm>
            <a:off x="6156325" y="1447800"/>
            <a:ext cx="2951163" cy="396875"/>
          </a:xfrm>
          <a:prstGeom prst="rect">
            <a:avLst/>
          </a:prstGeom>
          <a:noFill/>
          <a:ln w="9525">
            <a:noFill/>
            <a:miter lim="800000"/>
            <a:headEnd/>
            <a:tailEnd/>
          </a:ln>
        </p:spPr>
        <p:txBody>
          <a:bodyPr>
            <a:spAutoFit/>
          </a:bodyPr>
          <a:lstStyle/>
          <a:p>
            <a:pPr algn="ctr"/>
            <a:r>
              <a:rPr kumimoji="0" lang="zh-CN" altLang="en-US"/>
              <a:t>放大的基本概念</a:t>
            </a:r>
          </a:p>
        </p:txBody>
      </p:sp>
      <p:sp>
        <p:nvSpPr>
          <p:cNvPr id="68663" name="Arc 54"/>
          <p:cNvSpPr>
            <a:spLocks/>
          </p:cNvSpPr>
          <p:nvPr/>
        </p:nvSpPr>
        <p:spPr bwMode="auto">
          <a:xfrm rot="-216457">
            <a:off x="8420100" y="3611563"/>
            <a:ext cx="539750" cy="1797050"/>
          </a:xfrm>
          <a:custGeom>
            <a:avLst/>
            <a:gdLst>
              <a:gd name="T0" fmla="*/ 2147483647 w 21700"/>
              <a:gd name="T1" fmla="*/ 0 h 40161"/>
              <a:gd name="T2" fmla="*/ 0 w 21700"/>
              <a:gd name="T3" fmla="*/ 2147483647 h 40161"/>
              <a:gd name="T4" fmla="*/ 2147483647 w 21700"/>
              <a:gd name="T5" fmla="*/ 2147483647 h 40161"/>
              <a:gd name="T6" fmla="*/ 0 60000 65536"/>
              <a:gd name="T7" fmla="*/ 0 60000 65536"/>
              <a:gd name="T8" fmla="*/ 0 60000 65536"/>
              <a:gd name="T9" fmla="*/ 0 w 21700"/>
              <a:gd name="T10" fmla="*/ 0 h 40161"/>
              <a:gd name="T11" fmla="*/ 21700 w 21700"/>
              <a:gd name="T12" fmla="*/ 40161 h 40161"/>
            </a:gdLst>
            <a:ahLst/>
            <a:cxnLst>
              <a:cxn ang="T6">
                <a:pos x="T0" y="T1"/>
              </a:cxn>
              <a:cxn ang="T7">
                <a:pos x="T2" y="T3"/>
              </a:cxn>
              <a:cxn ang="T8">
                <a:pos x="T4" y="T5"/>
              </a:cxn>
            </a:cxnLst>
            <a:rect l="T9" t="T10" r="T11" b="T12"/>
            <a:pathLst>
              <a:path w="21700" h="40161" fill="none" extrusionOk="0">
                <a:moveTo>
                  <a:pt x="11147" y="0"/>
                </a:moveTo>
                <a:cubicBezTo>
                  <a:pt x="17690" y="3894"/>
                  <a:pt x="21700" y="10946"/>
                  <a:pt x="21700" y="18561"/>
                </a:cubicBezTo>
                <a:cubicBezTo>
                  <a:pt x="21700" y="30490"/>
                  <a:pt x="12029" y="40161"/>
                  <a:pt x="100" y="40161"/>
                </a:cubicBezTo>
                <a:cubicBezTo>
                  <a:pt x="66" y="40161"/>
                  <a:pt x="33" y="40160"/>
                  <a:pt x="0" y="40160"/>
                </a:cubicBezTo>
              </a:path>
              <a:path w="21700" h="40161" stroke="0" extrusionOk="0">
                <a:moveTo>
                  <a:pt x="11147" y="0"/>
                </a:moveTo>
                <a:cubicBezTo>
                  <a:pt x="17690" y="3894"/>
                  <a:pt x="21700" y="10946"/>
                  <a:pt x="21700" y="18561"/>
                </a:cubicBezTo>
                <a:cubicBezTo>
                  <a:pt x="21700" y="30490"/>
                  <a:pt x="12029" y="40161"/>
                  <a:pt x="100" y="40161"/>
                </a:cubicBezTo>
                <a:cubicBezTo>
                  <a:pt x="66" y="40161"/>
                  <a:pt x="33" y="40160"/>
                  <a:pt x="0" y="40160"/>
                </a:cubicBezTo>
                <a:lnTo>
                  <a:pt x="100" y="18561"/>
                </a:lnTo>
                <a:close/>
              </a:path>
            </a:pathLst>
          </a:custGeom>
          <a:noFill/>
          <a:ln w="38100">
            <a:solidFill>
              <a:srgbClr val="006600"/>
            </a:solidFill>
            <a:round/>
            <a:headEnd/>
            <a:tailEnd type="triangle" w="med" len="lg"/>
          </a:ln>
        </p:spPr>
        <p:txBody>
          <a:bodyPr wrap="none" anchor="ctr"/>
          <a:lstStyle/>
          <a:p>
            <a:endParaRPr lang="zh-CN" altLang="en-US"/>
          </a:p>
        </p:txBody>
      </p:sp>
      <p:sp>
        <p:nvSpPr>
          <p:cNvPr id="68664" name="Line 55"/>
          <p:cNvSpPr>
            <a:spLocks noChangeShapeType="1"/>
          </p:cNvSpPr>
          <p:nvPr/>
        </p:nvSpPr>
        <p:spPr bwMode="auto">
          <a:xfrm>
            <a:off x="468313" y="5408613"/>
            <a:ext cx="6083300" cy="0"/>
          </a:xfrm>
          <a:prstGeom prst="line">
            <a:avLst/>
          </a:prstGeom>
          <a:noFill/>
          <a:ln w="38100" cap="sq">
            <a:solidFill>
              <a:srgbClr val="006600"/>
            </a:solidFill>
            <a:round/>
            <a:headEnd type="none" w="sm" len="sm"/>
            <a:tailEnd type="none" w="sm" len="sm"/>
          </a:ln>
        </p:spPr>
        <p:txBody>
          <a:bodyPr wrap="none" anchor="ctr"/>
          <a:lstStyle/>
          <a:p>
            <a:endParaRPr lang="zh-CN" altLang="en-US"/>
          </a:p>
        </p:txBody>
      </p:sp>
      <p:sp>
        <p:nvSpPr>
          <p:cNvPr id="68665" name="Text Box 56"/>
          <p:cNvSpPr txBox="1">
            <a:spLocks noChangeArrowheads="1"/>
          </p:cNvSpPr>
          <p:nvPr/>
        </p:nvSpPr>
        <p:spPr bwMode="auto">
          <a:xfrm>
            <a:off x="6408738" y="3789363"/>
            <a:ext cx="2735262" cy="396875"/>
          </a:xfrm>
          <a:prstGeom prst="rect">
            <a:avLst/>
          </a:prstGeom>
          <a:noFill/>
          <a:ln w="9525">
            <a:noFill/>
            <a:miter lim="800000"/>
            <a:headEnd/>
            <a:tailEnd/>
          </a:ln>
        </p:spPr>
        <p:txBody>
          <a:bodyPr>
            <a:spAutoFit/>
          </a:bodyPr>
          <a:lstStyle/>
          <a:p>
            <a:pPr algn="ctr"/>
            <a:r>
              <a:rPr kumimoji="0" lang="zh-CN" altLang="en-US"/>
              <a:t>线性使用的条件</a:t>
            </a:r>
          </a:p>
        </p:txBody>
      </p:sp>
      <p:sp>
        <p:nvSpPr>
          <p:cNvPr id="270393" name="AutoShape 57"/>
          <p:cNvSpPr>
            <a:spLocks noChangeArrowheads="1"/>
          </p:cNvSpPr>
          <p:nvPr/>
        </p:nvSpPr>
        <p:spPr bwMode="auto">
          <a:xfrm>
            <a:off x="34925" y="1916113"/>
            <a:ext cx="358775" cy="252412"/>
          </a:xfrm>
          <a:prstGeom prst="rightArrow">
            <a:avLst>
              <a:gd name="adj1" fmla="val 50000"/>
              <a:gd name="adj2" fmla="val 35535"/>
            </a:avLst>
          </a:prstGeom>
          <a:solidFill>
            <a:schemeClr val="accent1"/>
          </a:solidFill>
          <a:ln w="9525">
            <a:solidFill>
              <a:schemeClr val="tx1"/>
            </a:solidFill>
            <a:miter lim="800000"/>
            <a:headEnd/>
            <a:tailEnd/>
          </a:ln>
        </p:spPr>
        <p:txBody>
          <a:bodyPr wrap="none" anchor="ctr"/>
          <a:lstStyle/>
          <a:p>
            <a:endParaRPr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70393"/>
                                        </p:tgtEl>
                                        <p:attrNameLst>
                                          <p:attrName>style.visibility</p:attrName>
                                        </p:attrNameLst>
                                      </p:cBhvr>
                                      <p:to>
                                        <p:strVal val="visible"/>
                                      </p:to>
                                    </p:set>
                                    <p:animEffect transition="in" filter="wipe(left)">
                                      <p:cBhvr>
                                        <p:cTn id="7" dur="1000"/>
                                        <p:tgtEl>
                                          <p:spTgt spid="2703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0393" grpId="0" animBg="1"/>
    </p:bldLst>
  </p:timing>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9634" name="灯片编号占位符 4"/>
          <p:cNvSpPr>
            <a:spLocks noGrp="1"/>
          </p:cNvSpPr>
          <p:nvPr>
            <p:ph type="sldNum" sz="quarter" idx="12"/>
          </p:nvPr>
        </p:nvSpPr>
        <p:spPr>
          <a:noFill/>
        </p:spPr>
        <p:txBody>
          <a:bodyPr/>
          <a:lstStyle/>
          <a:p>
            <a:fld id="{714BA805-F564-43AB-86F3-41326F94B87B}" type="slidenum">
              <a:rPr lang="zh-CN" altLang="en-US" smtClean="0"/>
              <a:pPr/>
              <a:t>56</a:t>
            </a:fld>
            <a:endParaRPr lang="en-US" altLang="zh-CN" smtClean="0"/>
          </a:p>
        </p:txBody>
      </p:sp>
      <p:sp>
        <p:nvSpPr>
          <p:cNvPr id="69635" name="Rectangle 2"/>
          <p:cNvSpPr>
            <a:spLocks noGrp="1" noChangeArrowheads="1"/>
          </p:cNvSpPr>
          <p:nvPr>
            <p:ph type="title"/>
          </p:nvPr>
        </p:nvSpPr>
        <p:spPr>
          <a:xfrm>
            <a:off x="654050" y="44450"/>
            <a:ext cx="7793038" cy="1217613"/>
          </a:xfrm>
        </p:spPr>
        <p:txBody>
          <a:bodyPr/>
          <a:lstStyle/>
          <a:p>
            <a:pPr eaLnBrk="1" hangingPunct="1"/>
            <a:r>
              <a:rPr lang="zh-CN" altLang="en-US" smtClean="0">
                <a:solidFill>
                  <a:schemeClr val="hlink"/>
                </a:solidFill>
              </a:rPr>
              <a:t>第</a:t>
            </a:r>
            <a:r>
              <a:rPr lang="en-US" altLang="zh-CN" smtClean="0">
                <a:solidFill>
                  <a:schemeClr val="hlink"/>
                </a:solidFill>
              </a:rPr>
              <a:t>1</a:t>
            </a:r>
            <a:r>
              <a:rPr lang="zh-CN" altLang="en-US" smtClean="0">
                <a:solidFill>
                  <a:schemeClr val="hlink"/>
                </a:solidFill>
              </a:rPr>
              <a:t>章  绪论</a:t>
            </a:r>
          </a:p>
        </p:txBody>
      </p:sp>
      <p:sp>
        <p:nvSpPr>
          <p:cNvPr id="69636" name="Text Box 3">
            <a:hlinkClick r:id="rId2" action="ppaction://hlinksldjump"/>
          </p:cNvPr>
          <p:cNvSpPr txBox="1">
            <a:spLocks noChangeArrowheads="1"/>
          </p:cNvSpPr>
          <p:nvPr/>
        </p:nvSpPr>
        <p:spPr bwMode="auto">
          <a:xfrm>
            <a:off x="288925" y="1601788"/>
            <a:ext cx="6019800" cy="530225"/>
          </a:xfrm>
          <a:prstGeom prst="rect">
            <a:avLst/>
          </a:prstGeom>
          <a:noFill/>
          <a:ln w="9525">
            <a:noFill/>
            <a:miter lim="800000"/>
            <a:headEnd/>
            <a:tailEnd/>
          </a:ln>
        </p:spPr>
        <p:txBody>
          <a:bodyPr>
            <a:spAutoFit/>
          </a:bodyPr>
          <a:lstStyle/>
          <a:p>
            <a:pPr>
              <a:lnSpc>
                <a:spcPct val="90000"/>
              </a:lnSpc>
              <a:spcBef>
                <a:spcPct val="50000"/>
              </a:spcBef>
            </a:pPr>
            <a:r>
              <a:rPr lang="en-US" altLang="zh-CN" sz="3200">
                <a:solidFill>
                  <a:schemeClr val="folHlink"/>
                </a:solidFill>
              </a:rPr>
              <a:t>1.1  </a:t>
            </a:r>
            <a:r>
              <a:rPr lang="zh-CN" altLang="en-US" sz="3200">
                <a:solidFill>
                  <a:schemeClr val="folHlink"/>
                </a:solidFill>
              </a:rPr>
              <a:t>信号</a:t>
            </a:r>
          </a:p>
        </p:txBody>
      </p:sp>
      <p:sp>
        <p:nvSpPr>
          <p:cNvPr id="69637" name="Line 4"/>
          <p:cNvSpPr>
            <a:spLocks noChangeShapeType="1"/>
          </p:cNvSpPr>
          <p:nvPr/>
        </p:nvSpPr>
        <p:spPr bwMode="auto">
          <a:xfrm>
            <a:off x="431800" y="1268413"/>
            <a:ext cx="4140200" cy="0"/>
          </a:xfrm>
          <a:prstGeom prst="line">
            <a:avLst/>
          </a:prstGeom>
          <a:noFill/>
          <a:ln w="88900" cap="sq" cmpd="tri">
            <a:solidFill>
              <a:srgbClr val="006600"/>
            </a:solidFill>
            <a:round/>
            <a:headEnd type="none" w="sm" len="sm"/>
            <a:tailEnd type="none" w="sm" len="sm"/>
          </a:ln>
        </p:spPr>
        <p:txBody>
          <a:bodyPr wrap="none" anchor="ctr"/>
          <a:lstStyle/>
          <a:p>
            <a:endParaRPr lang="zh-CN" altLang="en-US"/>
          </a:p>
        </p:txBody>
      </p:sp>
      <p:sp>
        <p:nvSpPr>
          <p:cNvPr id="69638" name="Text Box 5">
            <a:hlinkClick r:id="rId3" action="ppaction://hlinkpres?slideindex=1&amp;slidetitle=PowerPoint 演示文稿"/>
          </p:cNvPr>
          <p:cNvSpPr txBox="1">
            <a:spLocks noChangeArrowheads="1"/>
          </p:cNvSpPr>
          <p:nvPr/>
        </p:nvSpPr>
        <p:spPr bwMode="auto">
          <a:xfrm>
            <a:off x="288925" y="2279650"/>
            <a:ext cx="6705600" cy="530225"/>
          </a:xfrm>
          <a:prstGeom prst="rect">
            <a:avLst/>
          </a:prstGeom>
          <a:noFill/>
          <a:ln w="12700" cap="sq">
            <a:noFill/>
            <a:miter lim="800000"/>
            <a:headEnd type="none" w="sm" len="sm"/>
            <a:tailEnd type="none" w="sm" len="sm"/>
          </a:ln>
        </p:spPr>
        <p:txBody>
          <a:bodyPr lIns="90000" tIns="46800" rIns="90000" bIns="46800">
            <a:spAutoFit/>
          </a:bodyPr>
          <a:lstStyle/>
          <a:p>
            <a:pPr>
              <a:lnSpc>
                <a:spcPct val="90000"/>
              </a:lnSpc>
              <a:spcBef>
                <a:spcPct val="50000"/>
              </a:spcBef>
            </a:pPr>
            <a:r>
              <a:rPr lang="en-US" altLang="zh-CN" sz="3200">
                <a:solidFill>
                  <a:schemeClr val="folHlink"/>
                </a:solidFill>
              </a:rPr>
              <a:t>1.3  </a:t>
            </a:r>
            <a:r>
              <a:rPr lang="zh-CN" altLang="en-US" sz="3200">
                <a:solidFill>
                  <a:schemeClr val="folHlink"/>
                </a:solidFill>
              </a:rPr>
              <a:t>模拟信号和数字信号</a:t>
            </a:r>
          </a:p>
        </p:txBody>
      </p:sp>
      <p:sp>
        <p:nvSpPr>
          <p:cNvPr id="69639" name="Text Box 6">
            <a:hlinkClick r:id="rId2" action="ppaction://hlinksldjump"/>
          </p:cNvPr>
          <p:cNvSpPr txBox="1">
            <a:spLocks noChangeArrowheads="1"/>
          </p:cNvSpPr>
          <p:nvPr/>
        </p:nvSpPr>
        <p:spPr bwMode="auto">
          <a:xfrm>
            <a:off x="288925" y="2959100"/>
            <a:ext cx="6019800" cy="530225"/>
          </a:xfrm>
          <a:prstGeom prst="rect">
            <a:avLst/>
          </a:prstGeom>
          <a:noFill/>
          <a:ln w="9525">
            <a:noFill/>
            <a:miter lim="800000"/>
            <a:headEnd/>
            <a:tailEnd/>
          </a:ln>
        </p:spPr>
        <p:txBody>
          <a:bodyPr>
            <a:spAutoFit/>
          </a:bodyPr>
          <a:lstStyle/>
          <a:p>
            <a:pPr>
              <a:lnSpc>
                <a:spcPct val="90000"/>
              </a:lnSpc>
              <a:spcBef>
                <a:spcPct val="50000"/>
              </a:spcBef>
            </a:pPr>
            <a:r>
              <a:rPr lang="en-US" altLang="zh-CN" sz="3200">
                <a:solidFill>
                  <a:schemeClr val="folHlink"/>
                </a:solidFill>
              </a:rPr>
              <a:t>1.2  </a:t>
            </a:r>
            <a:r>
              <a:rPr lang="zh-CN" altLang="en-US" sz="3200">
                <a:solidFill>
                  <a:schemeClr val="folHlink"/>
                </a:solidFill>
              </a:rPr>
              <a:t>信号的频谱</a:t>
            </a:r>
          </a:p>
        </p:txBody>
      </p:sp>
      <p:sp>
        <p:nvSpPr>
          <p:cNvPr id="69640" name="Text Box 7">
            <a:hlinkClick r:id="rId4" action="ppaction://hlinksldjump"/>
          </p:cNvPr>
          <p:cNvSpPr txBox="1">
            <a:spLocks noChangeArrowheads="1"/>
          </p:cNvSpPr>
          <p:nvPr/>
        </p:nvSpPr>
        <p:spPr bwMode="auto">
          <a:xfrm>
            <a:off x="288925" y="3636963"/>
            <a:ext cx="6705600" cy="530225"/>
          </a:xfrm>
          <a:prstGeom prst="rect">
            <a:avLst/>
          </a:prstGeom>
          <a:noFill/>
          <a:ln w="12700" cap="sq">
            <a:noFill/>
            <a:miter lim="800000"/>
            <a:headEnd type="none" w="sm" len="sm"/>
            <a:tailEnd type="none" w="sm" len="sm"/>
          </a:ln>
        </p:spPr>
        <p:txBody>
          <a:bodyPr lIns="90000" tIns="46800" rIns="90000" bIns="46800">
            <a:spAutoFit/>
          </a:bodyPr>
          <a:lstStyle/>
          <a:p>
            <a:pPr>
              <a:lnSpc>
                <a:spcPct val="90000"/>
              </a:lnSpc>
              <a:spcBef>
                <a:spcPct val="50000"/>
              </a:spcBef>
            </a:pPr>
            <a:r>
              <a:rPr lang="en-US" altLang="zh-CN" sz="3200">
                <a:solidFill>
                  <a:schemeClr val="folHlink"/>
                </a:solidFill>
              </a:rPr>
              <a:t>1.4  </a:t>
            </a:r>
            <a:r>
              <a:rPr lang="zh-CN" altLang="en-US" sz="3200">
                <a:solidFill>
                  <a:schemeClr val="folHlink"/>
                </a:solidFill>
              </a:rPr>
              <a:t>放大电路模型</a:t>
            </a:r>
          </a:p>
        </p:txBody>
      </p:sp>
      <p:sp>
        <p:nvSpPr>
          <p:cNvPr id="69641" name="Text Box 8">
            <a:hlinkClick r:id="rId3" action="ppaction://hlinkpres?slideindex=1&amp;slidetitle=PowerPoint 演示文稿"/>
          </p:cNvPr>
          <p:cNvSpPr txBox="1">
            <a:spLocks noChangeArrowheads="1"/>
          </p:cNvSpPr>
          <p:nvPr/>
        </p:nvSpPr>
        <p:spPr bwMode="auto">
          <a:xfrm>
            <a:off x="288925" y="5199063"/>
            <a:ext cx="6705600" cy="530225"/>
          </a:xfrm>
          <a:prstGeom prst="rect">
            <a:avLst/>
          </a:prstGeom>
          <a:noFill/>
          <a:ln w="12700" cap="sq">
            <a:noFill/>
            <a:miter lim="800000"/>
            <a:headEnd type="none" w="sm" len="sm"/>
            <a:tailEnd type="none" w="sm" len="sm"/>
          </a:ln>
        </p:spPr>
        <p:txBody>
          <a:bodyPr lIns="90000" tIns="46800" rIns="90000" bIns="46800">
            <a:spAutoFit/>
          </a:bodyPr>
          <a:lstStyle/>
          <a:p>
            <a:pPr>
              <a:lnSpc>
                <a:spcPct val="90000"/>
              </a:lnSpc>
              <a:spcBef>
                <a:spcPct val="50000"/>
              </a:spcBef>
            </a:pPr>
            <a:r>
              <a:rPr lang="en-US" altLang="zh-CN" sz="3200">
                <a:solidFill>
                  <a:schemeClr val="folHlink"/>
                </a:solidFill>
              </a:rPr>
              <a:t>1.5  </a:t>
            </a:r>
            <a:r>
              <a:rPr lang="zh-CN" altLang="en-US" sz="3200">
                <a:solidFill>
                  <a:schemeClr val="folHlink"/>
                </a:solidFill>
              </a:rPr>
              <a:t>放大电路的主要性能指标</a:t>
            </a:r>
          </a:p>
        </p:txBody>
      </p:sp>
      <p:sp>
        <p:nvSpPr>
          <p:cNvPr id="69642" name="Text Box 9">
            <a:hlinkClick r:id="rId3" action="ppaction://hlinkpres?slideindex=1&amp;slidetitle=PowerPoint 演示文稿"/>
          </p:cNvPr>
          <p:cNvSpPr txBox="1">
            <a:spLocks noChangeArrowheads="1"/>
          </p:cNvSpPr>
          <p:nvPr/>
        </p:nvSpPr>
        <p:spPr bwMode="auto">
          <a:xfrm>
            <a:off x="541338" y="4221163"/>
            <a:ext cx="5653087" cy="420687"/>
          </a:xfrm>
          <a:prstGeom prst="rect">
            <a:avLst/>
          </a:prstGeom>
          <a:noFill/>
          <a:ln w="12700" cap="sq">
            <a:noFill/>
            <a:miter lim="800000"/>
            <a:headEnd type="none" w="sm" len="sm"/>
            <a:tailEnd type="none" w="sm" len="sm"/>
          </a:ln>
        </p:spPr>
        <p:txBody>
          <a:bodyPr lIns="90000" tIns="46800" rIns="90000" bIns="46800">
            <a:spAutoFit/>
          </a:bodyPr>
          <a:lstStyle/>
          <a:p>
            <a:pPr>
              <a:lnSpc>
                <a:spcPct val="90000"/>
              </a:lnSpc>
              <a:spcBef>
                <a:spcPct val="50000"/>
              </a:spcBef>
            </a:pPr>
            <a:r>
              <a:rPr lang="en-US" altLang="zh-CN" sz="2400">
                <a:solidFill>
                  <a:srgbClr val="CC3300"/>
                </a:solidFill>
              </a:rPr>
              <a:t>(1)  </a:t>
            </a:r>
            <a:r>
              <a:rPr lang="zh-CN" altLang="en-US" sz="2400">
                <a:solidFill>
                  <a:srgbClr val="CC3300"/>
                </a:solidFill>
              </a:rPr>
              <a:t>放大电路的符号及模拟信号放大</a:t>
            </a:r>
          </a:p>
        </p:txBody>
      </p:sp>
      <p:sp>
        <p:nvSpPr>
          <p:cNvPr id="69643" name="Text Box 10">
            <a:hlinkClick r:id="rId3" action="ppaction://hlinkpres?slideindex=1&amp;slidetitle=PowerPoint 演示文稿"/>
          </p:cNvPr>
          <p:cNvSpPr txBox="1">
            <a:spLocks noChangeArrowheads="1"/>
          </p:cNvSpPr>
          <p:nvPr/>
        </p:nvSpPr>
        <p:spPr bwMode="auto">
          <a:xfrm>
            <a:off x="541338" y="4629150"/>
            <a:ext cx="5653087" cy="420688"/>
          </a:xfrm>
          <a:prstGeom prst="rect">
            <a:avLst/>
          </a:prstGeom>
          <a:noFill/>
          <a:ln w="12700" cap="sq">
            <a:noFill/>
            <a:miter lim="800000"/>
            <a:headEnd type="none" w="sm" len="sm"/>
            <a:tailEnd type="none" w="sm" len="sm"/>
          </a:ln>
        </p:spPr>
        <p:txBody>
          <a:bodyPr lIns="90000" tIns="46800" rIns="90000" bIns="46800">
            <a:spAutoFit/>
          </a:bodyPr>
          <a:lstStyle/>
          <a:p>
            <a:pPr>
              <a:lnSpc>
                <a:spcPct val="90000"/>
              </a:lnSpc>
              <a:spcBef>
                <a:spcPct val="50000"/>
              </a:spcBef>
            </a:pPr>
            <a:r>
              <a:rPr lang="en-US" altLang="zh-CN" sz="2400">
                <a:solidFill>
                  <a:srgbClr val="CC3300"/>
                </a:solidFill>
              </a:rPr>
              <a:t>(2)  </a:t>
            </a:r>
            <a:r>
              <a:rPr lang="zh-CN" altLang="en-US" sz="2400">
                <a:solidFill>
                  <a:srgbClr val="CC3300"/>
                </a:solidFill>
              </a:rPr>
              <a:t>放大电路模型</a:t>
            </a:r>
          </a:p>
        </p:txBody>
      </p:sp>
      <p:sp>
        <p:nvSpPr>
          <p:cNvPr id="69644" name="Text Box 11"/>
          <p:cNvSpPr txBox="1">
            <a:spLocks noChangeArrowheads="1"/>
          </p:cNvSpPr>
          <p:nvPr/>
        </p:nvSpPr>
        <p:spPr bwMode="auto">
          <a:xfrm>
            <a:off x="2808288" y="115888"/>
            <a:ext cx="6264275" cy="396875"/>
          </a:xfrm>
          <a:prstGeom prst="rect">
            <a:avLst/>
          </a:prstGeom>
          <a:noFill/>
          <a:ln w="9525">
            <a:noFill/>
            <a:miter lim="800000"/>
            <a:headEnd/>
            <a:tailEnd/>
          </a:ln>
        </p:spPr>
        <p:txBody>
          <a:bodyPr>
            <a:spAutoFit/>
          </a:bodyPr>
          <a:lstStyle/>
          <a:p>
            <a:pPr>
              <a:spcBef>
                <a:spcPct val="50000"/>
              </a:spcBef>
            </a:pPr>
            <a:r>
              <a:rPr kumimoji="0" lang="zh-CN" altLang="en-US">
                <a:solidFill>
                  <a:srgbClr val="CC3300"/>
                </a:solidFill>
              </a:rPr>
              <a:t>问题</a:t>
            </a:r>
            <a:r>
              <a:rPr kumimoji="0" lang="en-US" altLang="zh-CN">
                <a:solidFill>
                  <a:srgbClr val="CC3300"/>
                </a:solidFill>
              </a:rPr>
              <a:t>1</a:t>
            </a:r>
            <a:r>
              <a:rPr kumimoji="0" lang="zh-CN" altLang="en-US">
                <a:solidFill>
                  <a:srgbClr val="CC3300"/>
                </a:solidFill>
              </a:rPr>
              <a:t>：</a:t>
            </a:r>
            <a:r>
              <a:rPr kumimoji="0" lang="zh-CN" altLang="en-US"/>
              <a:t>电子系统</a:t>
            </a:r>
            <a:r>
              <a:rPr kumimoji="0" lang="en-US" altLang="zh-CN"/>
              <a:t>(</a:t>
            </a:r>
            <a:r>
              <a:rPr kumimoji="0" lang="zh-CN" altLang="en-US"/>
              <a:t>电路</a:t>
            </a:r>
            <a:r>
              <a:rPr kumimoji="0" lang="en-US" altLang="zh-CN"/>
              <a:t>)</a:t>
            </a:r>
            <a:r>
              <a:rPr kumimoji="0" lang="zh-CN" altLang="en-US"/>
              <a:t>基本任务？其组成一般规律？</a:t>
            </a:r>
          </a:p>
        </p:txBody>
      </p:sp>
      <p:sp>
        <p:nvSpPr>
          <p:cNvPr id="69645" name="Text Box 12"/>
          <p:cNvSpPr txBox="1">
            <a:spLocks noChangeArrowheads="1"/>
          </p:cNvSpPr>
          <p:nvPr/>
        </p:nvSpPr>
        <p:spPr bwMode="auto">
          <a:xfrm>
            <a:off x="4643438" y="758825"/>
            <a:ext cx="4032250" cy="762000"/>
          </a:xfrm>
          <a:prstGeom prst="rect">
            <a:avLst/>
          </a:prstGeom>
          <a:noFill/>
          <a:ln w="9525">
            <a:noFill/>
            <a:miter lim="800000"/>
            <a:headEnd/>
            <a:tailEnd/>
          </a:ln>
        </p:spPr>
        <p:txBody>
          <a:bodyPr>
            <a:spAutoFit/>
          </a:bodyPr>
          <a:lstStyle/>
          <a:p>
            <a:r>
              <a:rPr kumimoji="0" lang="zh-CN" altLang="en-US">
                <a:solidFill>
                  <a:srgbClr val="CC3300"/>
                </a:solidFill>
                <a:sym typeface="Symbol" pitchFamily="18" charset="2"/>
              </a:rPr>
              <a:t> </a:t>
            </a:r>
            <a:r>
              <a:rPr kumimoji="0" lang="zh-CN" altLang="en-US"/>
              <a:t>基本任务－</a:t>
            </a:r>
            <a:r>
              <a:rPr lang="zh-CN" altLang="en-US"/>
              <a:t>不失真地传递信号。</a:t>
            </a:r>
          </a:p>
          <a:p>
            <a:r>
              <a:rPr kumimoji="0" lang="zh-CN" altLang="en-US">
                <a:solidFill>
                  <a:srgbClr val="CC3300"/>
                </a:solidFill>
                <a:sym typeface="Symbol" pitchFamily="18" charset="2"/>
              </a:rPr>
              <a:t></a:t>
            </a:r>
            <a:r>
              <a:rPr kumimoji="0" lang="zh-CN" altLang="en-US" sz="2400">
                <a:sym typeface="Symbol" pitchFamily="18" charset="2"/>
              </a:rPr>
              <a:t> </a:t>
            </a:r>
            <a:r>
              <a:rPr kumimoji="0" lang="zh-CN" altLang="en-US"/>
              <a:t>组成一般规律－模块化</a:t>
            </a:r>
          </a:p>
        </p:txBody>
      </p:sp>
      <p:sp>
        <p:nvSpPr>
          <p:cNvPr id="69646" name="Text Box 13"/>
          <p:cNvSpPr txBox="1">
            <a:spLocks noChangeArrowheads="1"/>
          </p:cNvSpPr>
          <p:nvPr/>
        </p:nvSpPr>
        <p:spPr bwMode="auto">
          <a:xfrm>
            <a:off x="3455988" y="1449388"/>
            <a:ext cx="5618162" cy="396875"/>
          </a:xfrm>
          <a:prstGeom prst="rect">
            <a:avLst/>
          </a:prstGeom>
          <a:noFill/>
          <a:ln w="9525">
            <a:noFill/>
            <a:miter lim="800000"/>
            <a:headEnd/>
            <a:tailEnd/>
          </a:ln>
        </p:spPr>
        <p:txBody>
          <a:bodyPr>
            <a:spAutoFit/>
          </a:bodyPr>
          <a:lstStyle/>
          <a:p>
            <a:pPr>
              <a:spcBef>
                <a:spcPct val="50000"/>
              </a:spcBef>
            </a:pPr>
            <a:r>
              <a:rPr kumimoji="0" lang="zh-CN" altLang="en-US">
                <a:solidFill>
                  <a:srgbClr val="CC3300"/>
                </a:solidFill>
              </a:rPr>
              <a:t>问题</a:t>
            </a:r>
            <a:r>
              <a:rPr kumimoji="0" lang="en-US" altLang="zh-CN">
                <a:solidFill>
                  <a:srgbClr val="CC3300"/>
                </a:solidFill>
              </a:rPr>
              <a:t>2</a:t>
            </a:r>
            <a:r>
              <a:rPr kumimoji="0" lang="zh-CN" altLang="en-US">
                <a:solidFill>
                  <a:srgbClr val="CC3300"/>
                </a:solidFill>
              </a:rPr>
              <a:t>：</a:t>
            </a:r>
            <a:r>
              <a:rPr kumimoji="0" lang="zh-CN" altLang="en-US"/>
              <a:t>信号的特性？对电子系统有何要求？</a:t>
            </a:r>
          </a:p>
        </p:txBody>
      </p:sp>
      <p:sp>
        <p:nvSpPr>
          <p:cNvPr id="69647" name="Text Box 14"/>
          <p:cNvSpPr txBox="1">
            <a:spLocks noChangeArrowheads="1"/>
          </p:cNvSpPr>
          <p:nvPr/>
        </p:nvSpPr>
        <p:spPr bwMode="auto">
          <a:xfrm>
            <a:off x="5111750" y="2170113"/>
            <a:ext cx="3887788" cy="701675"/>
          </a:xfrm>
          <a:prstGeom prst="rect">
            <a:avLst/>
          </a:prstGeom>
          <a:noFill/>
          <a:ln w="9525">
            <a:noFill/>
            <a:miter lim="800000"/>
            <a:headEnd/>
            <a:tailEnd/>
          </a:ln>
        </p:spPr>
        <p:txBody>
          <a:bodyPr>
            <a:spAutoFit/>
          </a:bodyPr>
          <a:lstStyle/>
          <a:p>
            <a:r>
              <a:rPr kumimoji="0" lang="zh-CN" altLang="en-US"/>
              <a:t>时域分类－模拟信号和数字信号</a:t>
            </a:r>
          </a:p>
          <a:p>
            <a:r>
              <a:rPr lang="zh-CN" altLang="en-US">
                <a:solidFill>
                  <a:schemeClr val="hlink"/>
                </a:solidFill>
              </a:rPr>
              <a:t>线性关系</a:t>
            </a:r>
            <a:r>
              <a:rPr lang="zh-CN" altLang="en-US"/>
              <a:t>－模拟信号的不失真</a:t>
            </a:r>
          </a:p>
        </p:txBody>
      </p:sp>
      <p:sp>
        <p:nvSpPr>
          <p:cNvPr id="69648" name="Text Box 15"/>
          <p:cNvSpPr txBox="1">
            <a:spLocks noChangeArrowheads="1"/>
          </p:cNvSpPr>
          <p:nvPr/>
        </p:nvSpPr>
        <p:spPr bwMode="auto">
          <a:xfrm>
            <a:off x="3887788" y="2817813"/>
            <a:ext cx="5184775" cy="1006475"/>
          </a:xfrm>
          <a:prstGeom prst="rect">
            <a:avLst/>
          </a:prstGeom>
          <a:noFill/>
          <a:ln w="9525">
            <a:noFill/>
            <a:miter lim="800000"/>
            <a:headEnd/>
            <a:tailEnd/>
          </a:ln>
        </p:spPr>
        <p:txBody>
          <a:bodyPr>
            <a:spAutoFit/>
          </a:bodyPr>
          <a:lstStyle/>
          <a:p>
            <a:r>
              <a:rPr kumimoji="0" lang="zh-CN" altLang="en-US">
                <a:solidFill>
                  <a:srgbClr val="CC3300"/>
                </a:solidFill>
              </a:rPr>
              <a:t>问题</a:t>
            </a:r>
            <a:r>
              <a:rPr kumimoji="0" lang="en-US" altLang="zh-CN">
                <a:solidFill>
                  <a:srgbClr val="CC3300"/>
                </a:solidFill>
              </a:rPr>
              <a:t>3</a:t>
            </a:r>
            <a:r>
              <a:rPr kumimoji="0" lang="zh-CN" altLang="en-US">
                <a:solidFill>
                  <a:srgbClr val="CC3300"/>
                </a:solidFill>
              </a:rPr>
              <a:t>：</a:t>
            </a:r>
            <a:r>
              <a:rPr kumimoji="0" lang="zh-CN" altLang="en-US"/>
              <a:t>模拟信号的处理？</a:t>
            </a:r>
          </a:p>
          <a:p>
            <a:r>
              <a:rPr kumimoji="0" lang="zh-CN" altLang="en-US"/>
              <a:t>    即如何解决复杂模拟信号对模拟电路分析、测试带来的麻烦？</a:t>
            </a:r>
          </a:p>
        </p:txBody>
      </p:sp>
      <p:sp>
        <p:nvSpPr>
          <p:cNvPr id="69649" name="Text Box 16"/>
          <p:cNvSpPr txBox="1">
            <a:spLocks noChangeArrowheads="1"/>
          </p:cNvSpPr>
          <p:nvPr/>
        </p:nvSpPr>
        <p:spPr bwMode="auto">
          <a:xfrm>
            <a:off x="5903913" y="3533775"/>
            <a:ext cx="3240087" cy="1298575"/>
          </a:xfrm>
          <a:prstGeom prst="rect">
            <a:avLst/>
          </a:prstGeom>
          <a:noFill/>
          <a:ln w="9525">
            <a:noFill/>
            <a:miter lim="800000"/>
            <a:headEnd/>
            <a:tailEnd/>
          </a:ln>
        </p:spPr>
        <p:txBody>
          <a:bodyPr>
            <a:spAutoFit/>
          </a:bodyPr>
          <a:lstStyle/>
          <a:p>
            <a:pPr>
              <a:lnSpc>
                <a:spcPct val="90000"/>
              </a:lnSpc>
            </a:pPr>
            <a:r>
              <a:rPr kumimoji="0" lang="zh-CN" altLang="en-US" sz="2400">
                <a:solidFill>
                  <a:srgbClr val="CC3300"/>
                </a:solidFill>
                <a:sym typeface="Symbol" pitchFamily="18" charset="2"/>
              </a:rPr>
              <a:t> </a:t>
            </a:r>
            <a:r>
              <a:rPr kumimoji="0" lang="zh-CN" altLang="en-US"/>
              <a:t>频域：傅里叶级数展开为直流分量和正弦分量</a:t>
            </a:r>
          </a:p>
          <a:p>
            <a:pPr>
              <a:lnSpc>
                <a:spcPct val="90000"/>
              </a:lnSpc>
            </a:pPr>
            <a:r>
              <a:rPr kumimoji="0" lang="zh-CN" altLang="en-US" sz="2400">
                <a:solidFill>
                  <a:srgbClr val="CC3300"/>
                </a:solidFill>
                <a:sym typeface="Symbol" pitchFamily="18" charset="2"/>
              </a:rPr>
              <a:t> </a:t>
            </a:r>
            <a:r>
              <a:rPr lang="zh-CN" altLang="en-US"/>
              <a:t>简化分析 </a:t>
            </a:r>
            <a:r>
              <a:rPr lang="en-US" altLang="zh-CN"/>
              <a:t>– </a:t>
            </a:r>
            <a:r>
              <a:rPr lang="zh-CN" altLang="en-US"/>
              <a:t>若</a:t>
            </a:r>
            <a:r>
              <a:rPr lang="zh-CN" altLang="en-US">
                <a:solidFill>
                  <a:schemeClr val="hlink"/>
                </a:solidFill>
              </a:rPr>
              <a:t>线性</a:t>
            </a:r>
            <a:r>
              <a:rPr lang="zh-CN" altLang="en-US"/>
              <a:t>可</a:t>
            </a:r>
            <a:r>
              <a:rPr lang="zh-CN" altLang="en-US">
                <a:solidFill>
                  <a:schemeClr val="hlink"/>
                </a:solidFill>
              </a:rPr>
              <a:t>叠加 </a:t>
            </a:r>
            <a:r>
              <a:rPr lang="en-US" altLang="zh-CN"/>
              <a:t>(</a:t>
            </a:r>
            <a:r>
              <a:rPr lang="zh-CN" altLang="en-US"/>
              <a:t>标准信号 </a:t>
            </a:r>
            <a:r>
              <a:rPr lang="en-US" altLang="zh-CN"/>
              <a:t>– </a:t>
            </a:r>
            <a:r>
              <a:rPr lang="zh-CN" altLang="en-US"/>
              <a:t>正弦</a:t>
            </a:r>
            <a:r>
              <a:rPr lang="en-US" altLang="zh-CN"/>
              <a:t>) </a:t>
            </a:r>
          </a:p>
        </p:txBody>
      </p:sp>
      <p:sp>
        <p:nvSpPr>
          <p:cNvPr id="69650" name="Text Box 17"/>
          <p:cNvSpPr txBox="1">
            <a:spLocks noChangeArrowheads="1"/>
          </p:cNvSpPr>
          <p:nvPr/>
        </p:nvSpPr>
        <p:spPr bwMode="auto">
          <a:xfrm>
            <a:off x="4176713" y="1808163"/>
            <a:ext cx="4932362" cy="396875"/>
          </a:xfrm>
          <a:prstGeom prst="rect">
            <a:avLst/>
          </a:prstGeom>
          <a:noFill/>
          <a:ln w="9525">
            <a:noFill/>
            <a:miter lim="800000"/>
            <a:headEnd/>
            <a:tailEnd/>
          </a:ln>
        </p:spPr>
        <p:txBody>
          <a:bodyPr>
            <a:spAutoFit/>
          </a:bodyPr>
          <a:lstStyle/>
          <a:p>
            <a:r>
              <a:rPr kumimoji="0" lang="zh-CN" altLang="en-US">
                <a:solidFill>
                  <a:srgbClr val="CC3300"/>
                </a:solidFill>
                <a:sym typeface="Symbol" pitchFamily="18" charset="2"/>
              </a:rPr>
              <a:t> </a:t>
            </a:r>
            <a:r>
              <a:rPr kumimoji="0" lang="zh-CN" altLang="en-US"/>
              <a:t>特性－时域和频域</a:t>
            </a:r>
            <a:r>
              <a:rPr lang="zh-CN" altLang="en-US"/>
              <a:t>；</a:t>
            </a:r>
            <a:r>
              <a:rPr kumimoji="0" lang="zh-CN" altLang="en-US">
                <a:solidFill>
                  <a:srgbClr val="CC3300"/>
                </a:solidFill>
                <a:sym typeface="Symbol" pitchFamily="18" charset="2"/>
              </a:rPr>
              <a:t></a:t>
            </a:r>
            <a:r>
              <a:rPr kumimoji="0" lang="zh-CN" altLang="en-US">
                <a:sym typeface="Symbol" pitchFamily="18" charset="2"/>
              </a:rPr>
              <a:t> 要求－不失真</a:t>
            </a:r>
            <a:endParaRPr kumimoji="0" lang="zh-CN" altLang="en-US"/>
          </a:p>
        </p:txBody>
      </p:sp>
      <p:sp>
        <p:nvSpPr>
          <p:cNvPr id="69651" name="Text Box 18"/>
          <p:cNvSpPr txBox="1">
            <a:spLocks noChangeArrowheads="1"/>
          </p:cNvSpPr>
          <p:nvPr/>
        </p:nvSpPr>
        <p:spPr bwMode="auto">
          <a:xfrm>
            <a:off x="142875" y="115888"/>
            <a:ext cx="2376488" cy="396875"/>
          </a:xfrm>
          <a:prstGeom prst="rect">
            <a:avLst/>
          </a:prstGeom>
          <a:noFill/>
          <a:ln w="9525">
            <a:noFill/>
            <a:miter lim="800000"/>
            <a:headEnd/>
            <a:tailEnd/>
          </a:ln>
        </p:spPr>
        <p:txBody>
          <a:bodyPr>
            <a:spAutoFit/>
          </a:bodyPr>
          <a:lstStyle/>
          <a:p>
            <a:r>
              <a:rPr kumimoji="0" lang="zh-CN" altLang="en-US"/>
              <a:t>放大的基本概念</a:t>
            </a:r>
          </a:p>
        </p:txBody>
      </p:sp>
      <p:sp>
        <p:nvSpPr>
          <p:cNvPr id="69652" name="Oval 19"/>
          <p:cNvSpPr>
            <a:spLocks noChangeArrowheads="1"/>
          </p:cNvSpPr>
          <p:nvPr/>
        </p:nvSpPr>
        <p:spPr bwMode="auto">
          <a:xfrm rot="18128052" flipH="1">
            <a:off x="538956" y="3764757"/>
            <a:ext cx="2668587" cy="1943100"/>
          </a:xfrm>
          <a:prstGeom prst="ellipse">
            <a:avLst/>
          </a:prstGeom>
          <a:noFill/>
          <a:ln w="38100">
            <a:solidFill>
              <a:srgbClr val="006600"/>
            </a:solidFill>
            <a:round/>
            <a:headEnd/>
            <a:tailEnd/>
          </a:ln>
        </p:spPr>
        <p:txBody>
          <a:bodyPr wrap="none" anchor="ctr"/>
          <a:lstStyle/>
          <a:p>
            <a:endParaRPr lang="zh-CN" altLang="en-US"/>
          </a:p>
        </p:txBody>
      </p:sp>
      <p:sp>
        <p:nvSpPr>
          <p:cNvPr id="69653" name="Text Box 20"/>
          <p:cNvSpPr txBox="1">
            <a:spLocks noChangeArrowheads="1"/>
          </p:cNvSpPr>
          <p:nvPr/>
        </p:nvSpPr>
        <p:spPr bwMode="auto">
          <a:xfrm>
            <a:off x="179388" y="5842000"/>
            <a:ext cx="1404937" cy="396875"/>
          </a:xfrm>
          <a:prstGeom prst="rect">
            <a:avLst/>
          </a:prstGeom>
          <a:solidFill>
            <a:schemeClr val="accent1"/>
          </a:solidFill>
          <a:ln w="9525">
            <a:noFill/>
            <a:miter lim="800000"/>
            <a:headEnd/>
            <a:tailEnd/>
          </a:ln>
        </p:spPr>
        <p:txBody>
          <a:bodyPr>
            <a:spAutoFit/>
          </a:bodyPr>
          <a:lstStyle/>
          <a:p>
            <a:pPr algn="ctr"/>
            <a:r>
              <a:rPr kumimoji="0" lang="zh-CN" altLang="en-US"/>
              <a:t>核心内容</a:t>
            </a:r>
          </a:p>
        </p:txBody>
      </p:sp>
      <p:sp>
        <p:nvSpPr>
          <p:cNvPr id="69654" name="Oval 21"/>
          <p:cNvSpPr>
            <a:spLocks noChangeArrowheads="1"/>
          </p:cNvSpPr>
          <p:nvPr/>
        </p:nvSpPr>
        <p:spPr bwMode="auto">
          <a:xfrm rot="5719742">
            <a:off x="1196182" y="1234281"/>
            <a:ext cx="611188" cy="1184275"/>
          </a:xfrm>
          <a:prstGeom prst="ellipse">
            <a:avLst/>
          </a:prstGeom>
          <a:noFill/>
          <a:ln w="38100">
            <a:solidFill>
              <a:srgbClr val="006600"/>
            </a:solidFill>
            <a:round/>
            <a:headEnd/>
            <a:tailEnd/>
          </a:ln>
        </p:spPr>
        <p:txBody>
          <a:bodyPr wrap="none" anchor="ctr"/>
          <a:lstStyle/>
          <a:p>
            <a:endParaRPr lang="zh-CN" altLang="en-US"/>
          </a:p>
        </p:txBody>
      </p:sp>
      <p:sp>
        <p:nvSpPr>
          <p:cNvPr id="69655" name="Text Box 22"/>
          <p:cNvSpPr txBox="1">
            <a:spLocks noChangeArrowheads="1"/>
          </p:cNvSpPr>
          <p:nvPr/>
        </p:nvSpPr>
        <p:spPr bwMode="auto">
          <a:xfrm>
            <a:off x="3708400" y="476250"/>
            <a:ext cx="3205163" cy="396875"/>
          </a:xfrm>
          <a:prstGeom prst="rect">
            <a:avLst/>
          </a:prstGeom>
          <a:noFill/>
          <a:ln w="9525">
            <a:noFill/>
            <a:miter lim="800000"/>
            <a:headEnd/>
            <a:tailEnd/>
          </a:ln>
        </p:spPr>
        <p:txBody>
          <a:bodyPr>
            <a:spAutoFit/>
          </a:bodyPr>
          <a:lstStyle/>
          <a:p>
            <a:r>
              <a:rPr kumimoji="0" lang="zh-CN" altLang="en-US"/>
              <a:t>放大 </a:t>
            </a:r>
            <a:r>
              <a:rPr kumimoji="0" lang="en-US" altLang="zh-CN"/>
              <a:t>- </a:t>
            </a:r>
            <a:r>
              <a:rPr kumimoji="0" lang="zh-CN" altLang="en-US"/>
              <a:t>最基本的模拟电路</a:t>
            </a:r>
          </a:p>
        </p:txBody>
      </p:sp>
      <p:sp>
        <p:nvSpPr>
          <p:cNvPr id="69656" name="Text Box 23"/>
          <p:cNvSpPr txBox="1">
            <a:spLocks noChangeArrowheads="1"/>
          </p:cNvSpPr>
          <p:nvPr/>
        </p:nvSpPr>
        <p:spPr bwMode="auto">
          <a:xfrm>
            <a:off x="4895850" y="5670550"/>
            <a:ext cx="4248150" cy="1187450"/>
          </a:xfrm>
          <a:prstGeom prst="rect">
            <a:avLst/>
          </a:prstGeom>
          <a:noFill/>
          <a:ln w="9525">
            <a:noFill/>
            <a:miter lim="800000"/>
            <a:headEnd/>
            <a:tailEnd/>
          </a:ln>
        </p:spPr>
        <p:txBody>
          <a:bodyPr>
            <a:spAutoFit/>
          </a:bodyPr>
          <a:lstStyle/>
          <a:p>
            <a:r>
              <a:rPr kumimoji="0" lang="zh-CN" altLang="en-US" sz="2400">
                <a:solidFill>
                  <a:srgbClr val="CC3300"/>
                </a:solidFill>
                <a:sym typeface="Symbol" pitchFamily="18" charset="2"/>
              </a:rPr>
              <a:t></a:t>
            </a:r>
            <a:r>
              <a:rPr kumimoji="0" lang="zh-CN" altLang="en-US"/>
              <a:t>放大 </a:t>
            </a:r>
            <a:r>
              <a:rPr kumimoji="0" lang="en-US" altLang="zh-CN"/>
              <a:t>– </a:t>
            </a:r>
            <a:r>
              <a:rPr kumimoji="0" lang="zh-CN" altLang="en-US"/>
              <a:t>线性</a:t>
            </a:r>
            <a:r>
              <a:rPr kumimoji="0" lang="en-US" altLang="zh-CN"/>
              <a:t>(</a:t>
            </a:r>
            <a:r>
              <a:rPr kumimoji="0" lang="zh-CN" altLang="en-US"/>
              <a:t>放大、不失真</a:t>
            </a:r>
            <a:r>
              <a:rPr kumimoji="0" lang="en-US" altLang="zh-CN"/>
              <a:t>)</a:t>
            </a:r>
          </a:p>
          <a:p>
            <a:r>
              <a:rPr kumimoji="0" lang="en-US" altLang="zh-CN" sz="2400">
                <a:solidFill>
                  <a:srgbClr val="CC3300"/>
                </a:solidFill>
                <a:sym typeface="Symbol" pitchFamily="18" charset="2"/>
              </a:rPr>
              <a:t></a:t>
            </a:r>
            <a:r>
              <a:rPr kumimoji="0" lang="zh-CN" altLang="en-US"/>
              <a:t>放大本质 </a:t>
            </a:r>
            <a:r>
              <a:rPr kumimoji="0" lang="en-US" altLang="zh-CN"/>
              <a:t>– </a:t>
            </a:r>
            <a:r>
              <a:rPr kumimoji="0" lang="zh-CN" altLang="en-US"/>
              <a:t>能量转换</a:t>
            </a:r>
            <a:r>
              <a:rPr kumimoji="0" lang="en-US" altLang="zh-CN"/>
              <a:t>(</a:t>
            </a:r>
            <a:r>
              <a:rPr kumimoji="0" lang="zh-CN" altLang="en-US"/>
              <a:t>线性约束</a:t>
            </a:r>
            <a:r>
              <a:rPr kumimoji="0" lang="en-US" altLang="zh-CN"/>
              <a:t>)</a:t>
            </a:r>
          </a:p>
          <a:p>
            <a:r>
              <a:rPr kumimoji="0" lang="en-US" altLang="zh-CN" sz="2400">
                <a:solidFill>
                  <a:srgbClr val="CC3300"/>
                </a:solidFill>
                <a:sym typeface="Symbol" pitchFamily="18" charset="2"/>
              </a:rPr>
              <a:t></a:t>
            </a:r>
            <a:r>
              <a:rPr kumimoji="0" lang="zh-CN" altLang="en-US"/>
              <a:t>放大器的端口特性</a:t>
            </a:r>
            <a:r>
              <a:rPr kumimoji="0" lang="en-US" altLang="zh-CN"/>
              <a:t>– </a:t>
            </a:r>
            <a:r>
              <a:rPr kumimoji="0" lang="zh-CN" altLang="en-US"/>
              <a:t>负载效应</a:t>
            </a:r>
          </a:p>
        </p:txBody>
      </p:sp>
      <p:sp>
        <p:nvSpPr>
          <p:cNvPr id="69657" name="Text Box 24"/>
          <p:cNvSpPr txBox="1">
            <a:spLocks noChangeArrowheads="1"/>
          </p:cNvSpPr>
          <p:nvPr/>
        </p:nvSpPr>
        <p:spPr bwMode="auto">
          <a:xfrm>
            <a:off x="2159000" y="5838825"/>
            <a:ext cx="2303463" cy="396875"/>
          </a:xfrm>
          <a:prstGeom prst="rect">
            <a:avLst/>
          </a:prstGeom>
          <a:noFill/>
          <a:ln w="9525">
            <a:noFill/>
            <a:miter lim="800000"/>
            <a:headEnd/>
            <a:tailEnd/>
          </a:ln>
        </p:spPr>
        <p:txBody>
          <a:bodyPr>
            <a:spAutoFit/>
          </a:bodyPr>
          <a:lstStyle/>
          <a:p>
            <a:pPr>
              <a:spcBef>
                <a:spcPct val="50000"/>
              </a:spcBef>
            </a:pPr>
            <a:r>
              <a:rPr lang="en-US" altLang="zh-CN"/>
              <a:t>(1)</a:t>
            </a:r>
            <a:r>
              <a:rPr lang="zh-CN" altLang="en-US"/>
              <a:t>增益</a:t>
            </a:r>
            <a:r>
              <a:rPr lang="en-US" altLang="zh-CN"/>
              <a:t>(2)</a:t>
            </a:r>
            <a:r>
              <a:rPr lang="en-US" altLang="zh-CN" i="1"/>
              <a:t>R</a:t>
            </a:r>
            <a:r>
              <a:rPr lang="en-US" altLang="zh-CN" baseline="-25000"/>
              <a:t>i</a:t>
            </a:r>
            <a:r>
              <a:rPr lang="en-US" altLang="zh-CN"/>
              <a:t>(3) </a:t>
            </a:r>
            <a:r>
              <a:rPr lang="en-US" altLang="zh-CN" i="1"/>
              <a:t>R</a:t>
            </a:r>
            <a:r>
              <a:rPr lang="en-US" altLang="zh-CN" baseline="-25000"/>
              <a:t>o</a:t>
            </a:r>
          </a:p>
        </p:txBody>
      </p:sp>
      <p:sp>
        <p:nvSpPr>
          <p:cNvPr id="69658" name="Text Box 25"/>
          <p:cNvSpPr txBox="1">
            <a:spLocks noChangeArrowheads="1"/>
          </p:cNvSpPr>
          <p:nvPr/>
        </p:nvSpPr>
        <p:spPr bwMode="auto">
          <a:xfrm>
            <a:off x="1116013" y="6235700"/>
            <a:ext cx="4032250" cy="396875"/>
          </a:xfrm>
          <a:prstGeom prst="rect">
            <a:avLst/>
          </a:prstGeom>
          <a:noFill/>
          <a:ln w="9525">
            <a:noFill/>
            <a:miter lim="800000"/>
            <a:headEnd/>
            <a:tailEnd/>
          </a:ln>
        </p:spPr>
        <p:txBody>
          <a:bodyPr>
            <a:spAutoFit/>
          </a:bodyPr>
          <a:lstStyle/>
          <a:p>
            <a:pPr>
              <a:spcBef>
                <a:spcPct val="50000"/>
              </a:spcBef>
            </a:pPr>
            <a:r>
              <a:rPr lang="en-US" altLang="zh-CN"/>
              <a:t>(4)</a:t>
            </a:r>
            <a:r>
              <a:rPr lang="zh-CN" altLang="en-US"/>
              <a:t>非线性失真</a:t>
            </a:r>
            <a:r>
              <a:rPr lang="en-US" altLang="zh-CN"/>
              <a:t>(5)</a:t>
            </a:r>
            <a:r>
              <a:rPr lang="zh-CN" altLang="en-US"/>
              <a:t>线性失真</a:t>
            </a:r>
            <a:r>
              <a:rPr lang="en-US" altLang="zh-CN"/>
              <a:t>(</a:t>
            </a:r>
            <a:r>
              <a:rPr lang="zh-CN" altLang="en-US"/>
              <a:t>频率</a:t>
            </a:r>
            <a:r>
              <a:rPr lang="en-US" altLang="zh-CN"/>
              <a:t>)</a:t>
            </a:r>
          </a:p>
        </p:txBody>
      </p:sp>
      <p:sp>
        <p:nvSpPr>
          <p:cNvPr id="69659" name="Text Box 26"/>
          <p:cNvSpPr txBox="1">
            <a:spLocks noChangeArrowheads="1"/>
          </p:cNvSpPr>
          <p:nvPr/>
        </p:nvSpPr>
        <p:spPr bwMode="auto">
          <a:xfrm>
            <a:off x="5364163" y="4795838"/>
            <a:ext cx="3744912" cy="396875"/>
          </a:xfrm>
          <a:prstGeom prst="rect">
            <a:avLst/>
          </a:prstGeom>
          <a:noFill/>
          <a:ln w="9525">
            <a:noFill/>
            <a:miter lim="800000"/>
            <a:headEnd/>
            <a:tailEnd/>
          </a:ln>
        </p:spPr>
        <p:txBody>
          <a:bodyPr>
            <a:spAutoFit/>
          </a:bodyPr>
          <a:lstStyle/>
          <a:p>
            <a:pPr>
              <a:spcBef>
                <a:spcPct val="50000"/>
              </a:spcBef>
            </a:pPr>
            <a:r>
              <a:rPr kumimoji="0" lang="zh-CN" altLang="en-US">
                <a:solidFill>
                  <a:srgbClr val="CC3300"/>
                </a:solidFill>
              </a:rPr>
              <a:t>问题</a:t>
            </a:r>
            <a:r>
              <a:rPr kumimoji="0" lang="en-US" altLang="zh-CN">
                <a:solidFill>
                  <a:srgbClr val="CC3300"/>
                </a:solidFill>
              </a:rPr>
              <a:t>4</a:t>
            </a:r>
            <a:r>
              <a:rPr kumimoji="0" lang="zh-CN" altLang="en-US">
                <a:solidFill>
                  <a:srgbClr val="CC3300"/>
                </a:solidFill>
              </a:rPr>
              <a:t>：</a:t>
            </a:r>
            <a:r>
              <a:rPr kumimoji="0" lang="zh-CN" altLang="en-US"/>
              <a:t>放大的基本概念</a:t>
            </a:r>
          </a:p>
        </p:txBody>
      </p:sp>
      <p:sp>
        <p:nvSpPr>
          <p:cNvPr id="69660" name="Oval 27"/>
          <p:cNvSpPr>
            <a:spLocks noChangeArrowheads="1"/>
          </p:cNvSpPr>
          <p:nvPr/>
        </p:nvSpPr>
        <p:spPr bwMode="auto">
          <a:xfrm rot="17830928" flipH="1">
            <a:off x="650875" y="3028950"/>
            <a:ext cx="2728913" cy="3529013"/>
          </a:xfrm>
          <a:prstGeom prst="ellipse">
            <a:avLst/>
          </a:prstGeom>
          <a:noFill/>
          <a:ln w="57150">
            <a:solidFill>
              <a:schemeClr val="hlink"/>
            </a:solidFill>
            <a:round/>
            <a:headEnd/>
            <a:tailEnd/>
          </a:ln>
        </p:spPr>
        <p:txBody>
          <a:bodyPr wrap="none" anchor="ctr"/>
          <a:lstStyle/>
          <a:p>
            <a:endParaRPr lang="zh-CN" altLang="en-US"/>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0658" name="灯片编号占位符 4"/>
          <p:cNvSpPr>
            <a:spLocks noGrp="1"/>
          </p:cNvSpPr>
          <p:nvPr>
            <p:ph type="sldNum" sz="quarter" idx="12"/>
          </p:nvPr>
        </p:nvSpPr>
        <p:spPr>
          <a:noFill/>
        </p:spPr>
        <p:txBody>
          <a:bodyPr/>
          <a:lstStyle/>
          <a:p>
            <a:fld id="{0B9D64ED-D9D3-49C2-8471-31F29D5790F4}" type="slidenum">
              <a:rPr lang="zh-CN" altLang="en-US" smtClean="0"/>
              <a:pPr/>
              <a:t>57</a:t>
            </a:fld>
            <a:endParaRPr lang="en-US" altLang="zh-CN" smtClean="0"/>
          </a:p>
        </p:txBody>
      </p:sp>
      <p:sp>
        <p:nvSpPr>
          <p:cNvPr id="70659" name="Text Box 2">
            <a:hlinkClick r:id="rId3" action="ppaction://hlinksldjump"/>
          </p:cNvPr>
          <p:cNvSpPr txBox="1">
            <a:spLocks noChangeArrowheads="1"/>
          </p:cNvSpPr>
          <p:nvPr/>
        </p:nvSpPr>
        <p:spPr bwMode="auto">
          <a:xfrm>
            <a:off x="215900" y="1077913"/>
            <a:ext cx="6194425" cy="519112"/>
          </a:xfrm>
          <a:prstGeom prst="rect">
            <a:avLst/>
          </a:prstGeom>
          <a:noFill/>
          <a:ln w="9525" algn="ctr">
            <a:noFill/>
            <a:miter lim="800000"/>
            <a:headEnd/>
            <a:tailEnd/>
          </a:ln>
        </p:spPr>
        <p:txBody>
          <a:bodyPr>
            <a:spAutoFit/>
          </a:bodyPr>
          <a:lstStyle/>
          <a:p>
            <a:r>
              <a:rPr lang="en-US" altLang="zh-CN" sz="2800">
                <a:solidFill>
                  <a:srgbClr val="0033CC"/>
                </a:solidFill>
              </a:rPr>
              <a:t>2.1  </a:t>
            </a:r>
            <a:r>
              <a:rPr lang="zh-CN" altLang="en-US" sz="2800">
                <a:solidFill>
                  <a:srgbClr val="0033CC"/>
                </a:solidFill>
              </a:rPr>
              <a:t>集成电路运算放大器</a:t>
            </a:r>
          </a:p>
        </p:txBody>
      </p:sp>
      <p:sp>
        <p:nvSpPr>
          <p:cNvPr id="70660" name="Line 3"/>
          <p:cNvSpPr>
            <a:spLocks noChangeShapeType="1"/>
          </p:cNvSpPr>
          <p:nvPr/>
        </p:nvSpPr>
        <p:spPr bwMode="auto">
          <a:xfrm>
            <a:off x="685800" y="1052513"/>
            <a:ext cx="7696200" cy="0"/>
          </a:xfrm>
          <a:prstGeom prst="line">
            <a:avLst/>
          </a:prstGeom>
          <a:noFill/>
          <a:ln w="88900" cap="sq" cmpd="tri">
            <a:solidFill>
              <a:srgbClr val="006600"/>
            </a:solidFill>
            <a:round/>
            <a:headEnd type="none" w="sm" len="sm"/>
            <a:tailEnd type="none" w="sm" len="sm"/>
          </a:ln>
        </p:spPr>
        <p:txBody>
          <a:bodyPr wrap="none" anchor="ctr"/>
          <a:lstStyle/>
          <a:p>
            <a:endParaRPr lang="zh-CN" altLang="en-US"/>
          </a:p>
        </p:txBody>
      </p:sp>
      <p:sp>
        <p:nvSpPr>
          <p:cNvPr id="70661" name="Text Box 4">
            <a:hlinkClick r:id="rId4" action="ppaction://hlinksldjump"/>
          </p:cNvPr>
          <p:cNvSpPr txBox="1">
            <a:spLocks noChangeArrowheads="1"/>
          </p:cNvSpPr>
          <p:nvPr/>
        </p:nvSpPr>
        <p:spPr bwMode="auto">
          <a:xfrm>
            <a:off x="215900" y="2374900"/>
            <a:ext cx="6194425" cy="519113"/>
          </a:xfrm>
          <a:prstGeom prst="rect">
            <a:avLst/>
          </a:prstGeom>
          <a:noFill/>
          <a:ln w="9525" algn="ctr">
            <a:noFill/>
            <a:miter lim="800000"/>
            <a:headEnd/>
            <a:tailEnd/>
          </a:ln>
        </p:spPr>
        <p:txBody>
          <a:bodyPr>
            <a:spAutoFit/>
          </a:bodyPr>
          <a:lstStyle/>
          <a:p>
            <a:r>
              <a:rPr lang="en-US" altLang="zh-CN" sz="2800">
                <a:solidFill>
                  <a:srgbClr val="0033CC"/>
                </a:solidFill>
              </a:rPr>
              <a:t>2.2  </a:t>
            </a:r>
            <a:r>
              <a:rPr lang="zh-CN" altLang="en-US" sz="2800">
                <a:solidFill>
                  <a:srgbClr val="0033CC"/>
                </a:solidFill>
              </a:rPr>
              <a:t>理想运算放大器</a:t>
            </a:r>
          </a:p>
        </p:txBody>
      </p:sp>
      <p:sp>
        <p:nvSpPr>
          <p:cNvPr id="70662" name="Text Box 5">
            <a:hlinkClick r:id="rId5" action="ppaction://hlinksldjump"/>
          </p:cNvPr>
          <p:cNvSpPr txBox="1">
            <a:spLocks noChangeArrowheads="1"/>
          </p:cNvSpPr>
          <p:nvPr/>
        </p:nvSpPr>
        <p:spPr bwMode="auto">
          <a:xfrm>
            <a:off x="215900" y="2847975"/>
            <a:ext cx="6194425" cy="519113"/>
          </a:xfrm>
          <a:prstGeom prst="rect">
            <a:avLst/>
          </a:prstGeom>
          <a:noFill/>
          <a:ln w="9525" algn="ctr">
            <a:noFill/>
            <a:miter lim="800000"/>
            <a:headEnd/>
            <a:tailEnd/>
          </a:ln>
        </p:spPr>
        <p:txBody>
          <a:bodyPr>
            <a:spAutoFit/>
          </a:bodyPr>
          <a:lstStyle/>
          <a:p>
            <a:r>
              <a:rPr lang="en-US" altLang="zh-CN" sz="2800">
                <a:solidFill>
                  <a:srgbClr val="0033CC"/>
                </a:solidFill>
              </a:rPr>
              <a:t>2.3  </a:t>
            </a:r>
            <a:r>
              <a:rPr lang="zh-CN" altLang="en-US" sz="2800">
                <a:solidFill>
                  <a:srgbClr val="0033CC"/>
                </a:solidFill>
              </a:rPr>
              <a:t>基本线性运放电路</a:t>
            </a:r>
          </a:p>
        </p:txBody>
      </p:sp>
      <p:sp>
        <p:nvSpPr>
          <p:cNvPr id="70663" name="Text Box 6">
            <a:hlinkClick r:id="rId6" action="ppaction://hlinksldjump"/>
          </p:cNvPr>
          <p:cNvSpPr txBox="1">
            <a:spLocks noChangeArrowheads="1"/>
          </p:cNvSpPr>
          <p:nvPr/>
        </p:nvSpPr>
        <p:spPr bwMode="auto">
          <a:xfrm>
            <a:off x="215900" y="4144963"/>
            <a:ext cx="7923213" cy="519112"/>
          </a:xfrm>
          <a:prstGeom prst="rect">
            <a:avLst/>
          </a:prstGeom>
          <a:noFill/>
          <a:ln w="9525">
            <a:noFill/>
            <a:miter lim="800000"/>
            <a:headEnd/>
            <a:tailEnd/>
          </a:ln>
        </p:spPr>
        <p:txBody>
          <a:bodyPr>
            <a:spAutoFit/>
          </a:bodyPr>
          <a:lstStyle/>
          <a:p>
            <a:r>
              <a:rPr lang="en-US" altLang="zh-CN" sz="2800">
                <a:solidFill>
                  <a:srgbClr val="0033CC"/>
                </a:solidFill>
              </a:rPr>
              <a:t>2.4  </a:t>
            </a:r>
            <a:r>
              <a:rPr lang="zh-CN" altLang="en-US" sz="2800">
                <a:solidFill>
                  <a:srgbClr val="0033CC"/>
                </a:solidFill>
              </a:rPr>
              <a:t>同相输入和反相输入放大电路的其他应用</a:t>
            </a:r>
          </a:p>
        </p:txBody>
      </p:sp>
      <p:sp>
        <p:nvSpPr>
          <p:cNvPr id="70664" name="Rectangle 7"/>
          <p:cNvSpPr>
            <a:spLocks noGrp="1" noChangeArrowheads="1"/>
          </p:cNvSpPr>
          <p:nvPr>
            <p:ph type="title"/>
          </p:nvPr>
        </p:nvSpPr>
        <p:spPr>
          <a:xfrm>
            <a:off x="654050" y="44450"/>
            <a:ext cx="7793038" cy="1000125"/>
          </a:xfrm>
        </p:spPr>
        <p:txBody>
          <a:bodyPr/>
          <a:lstStyle/>
          <a:p>
            <a:pPr eaLnBrk="1" hangingPunct="1"/>
            <a:r>
              <a:rPr lang="zh-CN" altLang="en-US" smtClean="0">
                <a:solidFill>
                  <a:schemeClr val="hlink"/>
                </a:solidFill>
              </a:rPr>
              <a:t>第</a:t>
            </a:r>
            <a:r>
              <a:rPr lang="en-US" altLang="zh-CN" smtClean="0">
                <a:solidFill>
                  <a:schemeClr val="hlink"/>
                </a:solidFill>
              </a:rPr>
              <a:t>2</a:t>
            </a:r>
            <a:r>
              <a:rPr lang="zh-CN" altLang="en-US" smtClean="0">
                <a:solidFill>
                  <a:schemeClr val="hlink"/>
                </a:solidFill>
              </a:rPr>
              <a:t>章  运算放大器</a:t>
            </a:r>
          </a:p>
        </p:txBody>
      </p:sp>
      <p:sp>
        <p:nvSpPr>
          <p:cNvPr id="70665" name="Text Box 8">
            <a:hlinkClick r:id="rId3" action="ppaction://hlinksldjump"/>
          </p:cNvPr>
          <p:cNvSpPr txBox="1">
            <a:spLocks noChangeArrowheads="1"/>
          </p:cNvSpPr>
          <p:nvPr/>
        </p:nvSpPr>
        <p:spPr bwMode="auto">
          <a:xfrm>
            <a:off x="471488" y="1552575"/>
            <a:ext cx="6019800" cy="457200"/>
          </a:xfrm>
          <a:prstGeom prst="rect">
            <a:avLst/>
          </a:prstGeom>
          <a:noFill/>
          <a:ln w="9525" algn="ctr">
            <a:noFill/>
            <a:miter lim="800000"/>
            <a:headEnd/>
            <a:tailEnd/>
          </a:ln>
        </p:spPr>
        <p:txBody>
          <a:bodyPr>
            <a:spAutoFit/>
          </a:bodyPr>
          <a:lstStyle/>
          <a:p>
            <a:r>
              <a:rPr kumimoji="0" lang="en-US" altLang="zh-CN" sz="2400"/>
              <a:t>1. </a:t>
            </a:r>
            <a:r>
              <a:rPr kumimoji="0" lang="zh-CN" altLang="en-US" sz="2400"/>
              <a:t>集成电路运算放大器的内部组成单元</a:t>
            </a:r>
          </a:p>
        </p:txBody>
      </p:sp>
      <p:sp>
        <p:nvSpPr>
          <p:cNvPr id="70666" name="Text Box 9">
            <a:hlinkClick r:id="rId7" action="ppaction://hlinksldjump"/>
          </p:cNvPr>
          <p:cNvSpPr txBox="1">
            <a:spLocks noChangeArrowheads="1"/>
          </p:cNvSpPr>
          <p:nvPr/>
        </p:nvSpPr>
        <p:spPr bwMode="auto">
          <a:xfrm>
            <a:off x="471488" y="1963738"/>
            <a:ext cx="6019800" cy="457200"/>
          </a:xfrm>
          <a:prstGeom prst="rect">
            <a:avLst/>
          </a:prstGeom>
          <a:noFill/>
          <a:ln w="9525" algn="ctr">
            <a:noFill/>
            <a:miter lim="800000"/>
            <a:headEnd/>
            <a:tailEnd/>
          </a:ln>
        </p:spPr>
        <p:txBody>
          <a:bodyPr>
            <a:spAutoFit/>
          </a:bodyPr>
          <a:lstStyle/>
          <a:p>
            <a:r>
              <a:rPr kumimoji="0" lang="en-US" altLang="zh-CN" sz="2400"/>
              <a:t>2. </a:t>
            </a:r>
            <a:r>
              <a:rPr kumimoji="0" lang="zh-CN" altLang="en-US" sz="2400"/>
              <a:t>运算放大器的电路模型</a:t>
            </a:r>
          </a:p>
        </p:txBody>
      </p:sp>
      <p:sp>
        <p:nvSpPr>
          <p:cNvPr id="70667" name="Rectangle 10">
            <a:hlinkClick r:id="rId8" action="ppaction://hlinksldjump"/>
          </p:cNvPr>
          <p:cNvSpPr>
            <a:spLocks noChangeArrowheads="1"/>
          </p:cNvSpPr>
          <p:nvPr/>
        </p:nvSpPr>
        <p:spPr bwMode="auto">
          <a:xfrm>
            <a:off x="471488" y="3321050"/>
            <a:ext cx="3455987" cy="457200"/>
          </a:xfrm>
          <a:prstGeom prst="rect">
            <a:avLst/>
          </a:prstGeom>
          <a:noFill/>
          <a:ln w="9525" algn="ctr">
            <a:noFill/>
            <a:miter lim="800000"/>
            <a:headEnd/>
            <a:tailEnd/>
          </a:ln>
        </p:spPr>
        <p:txBody>
          <a:bodyPr>
            <a:spAutoFit/>
          </a:bodyPr>
          <a:lstStyle/>
          <a:p>
            <a:r>
              <a:rPr lang="en-US" altLang="zh-CN" sz="2400"/>
              <a:t>2.3.1 </a:t>
            </a:r>
            <a:r>
              <a:rPr lang="zh-CN" altLang="en-US" sz="2400"/>
              <a:t>同相放大电路</a:t>
            </a:r>
          </a:p>
        </p:txBody>
      </p:sp>
      <p:sp>
        <p:nvSpPr>
          <p:cNvPr id="70668" name="Rectangle 11">
            <a:hlinkClick r:id="rId9" action="ppaction://hlinksldjump"/>
          </p:cNvPr>
          <p:cNvSpPr>
            <a:spLocks noChangeArrowheads="1"/>
          </p:cNvSpPr>
          <p:nvPr/>
        </p:nvSpPr>
        <p:spPr bwMode="auto">
          <a:xfrm>
            <a:off x="471488" y="3733800"/>
            <a:ext cx="3455987" cy="457200"/>
          </a:xfrm>
          <a:prstGeom prst="rect">
            <a:avLst/>
          </a:prstGeom>
          <a:noFill/>
          <a:ln w="9525" algn="ctr">
            <a:noFill/>
            <a:miter lim="800000"/>
            <a:headEnd/>
            <a:tailEnd/>
          </a:ln>
        </p:spPr>
        <p:txBody>
          <a:bodyPr>
            <a:spAutoFit/>
          </a:bodyPr>
          <a:lstStyle/>
          <a:p>
            <a:r>
              <a:rPr lang="en-US" altLang="zh-CN" sz="2400"/>
              <a:t>2.3.2 </a:t>
            </a:r>
            <a:r>
              <a:rPr lang="zh-CN" altLang="en-US" sz="2400"/>
              <a:t>反相放大电路</a:t>
            </a:r>
          </a:p>
        </p:txBody>
      </p:sp>
      <p:sp>
        <p:nvSpPr>
          <p:cNvPr id="70669" name="Rectangle 12">
            <a:hlinkClick r:id="" action="ppaction://hlinkshowjump?jump=nextslide"/>
          </p:cNvPr>
          <p:cNvSpPr>
            <a:spLocks noChangeArrowheads="1"/>
          </p:cNvSpPr>
          <p:nvPr/>
        </p:nvSpPr>
        <p:spPr bwMode="auto">
          <a:xfrm>
            <a:off x="471488" y="5029200"/>
            <a:ext cx="3205162" cy="457200"/>
          </a:xfrm>
          <a:prstGeom prst="rect">
            <a:avLst/>
          </a:prstGeom>
          <a:noFill/>
          <a:ln w="9525" algn="ctr">
            <a:noFill/>
            <a:miter lim="800000"/>
            <a:headEnd/>
            <a:tailEnd/>
          </a:ln>
        </p:spPr>
        <p:txBody>
          <a:bodyPr>
            <a:spAutoFit/>
          </a:bodyPr>
          <a:lstStyle/>
          <a:p>
            <a:r>
              <a:rPr lang="en-US" altLang="zh-CN" sz="2400"/>
              <a:t>2.4.1  </a:t>
            </a:r>
            <a:r>
              <a:rPr lang="zh-CN" altLang="en-US" sz="2400"/>
              <a:t>求差电路</a:t>
            </a:r>
          </a:p>
        </p:txBody>
      </p:sp>
      <p:sp>
        <p:nvSpPr>
          <p:cNvPr id="70670" name="Rectangle 13">
            <a:hlinkClick r:id="rId10" action="ppaction://hlinksldjump"/>
          </p:cNvPr>
          <p:cNvSpPr>
            <a:spLocks noChangeArrowheads="1"/>
          </p:cNvSpPr>
          <p:nvPr/>
        </p:nvSpPr>
        <p:spPr bwMode="auto">
          <a:xfrm>
            <a:off x="471488" y="5440363"/>
            <a:ext cx="3168650" cy="457200"/>
          </a:xfrm>
          <a:prstGeom prst="rect">
            <a:avLst/>
          </a:prstGeom>
          <a:noFill/>
          <a:ln w="9525" algn="ctr">
            <a:noFill/>
            <a:miter lim="800000"/>
            <a:headEnd/>
            <a:tailEnd/>
          </a:ln>
        </p:spPr>
        <p:txBody>
          <a:bodyPr>
            <a:spAutoFit/>
          </a:bodyPr>
          <a:lstStyle/>
          <a:p>
            <a:r>
              <a:rPr lang="en-US" altLang="zh-CN" sz="2400"/>
              <a:t>2.4.2  </a:t>
            </a:r>
            <a:r>
              <a:rPr lang="zh-CN" altLang="en-US" sz="2400"/>
              <a:t>仪用放大器</a:t>
            </a:r>
          </a:p>
        </p:txBody>
      </p:sp>
      <p:sp>
        <p:nvSpPr>
          <p:cNvPr id="70671" name="Rectangle 14">
            <a:hlinkClick r:id="rId11" action="ppaction://hlinksldjump"/>
          </p:cNvPr>
          <p:cNvSpPr>
            <a:spLocks noChangeArrowheads="1"/>
          </p:cNvSpPr>
          <p:nvPr/>
        </p:nvSpPr>
        <p:spPr bwMode="auto">
          <a:xfrm>
            <a:off x="471488" y="4618038"/>
            <a:ext cx="3205162" cy="457200"/>
          </a:xfrm>
          <a:prstGeom prst="rect">
            <a:avLst/>
          </a:prstGeom>
          <a:noFill/>
          <a:ln w="9525" algn="ctr">
            <a:noFill/>
            <a:miter lim="800000"/>
            <a:headEnd/>
            <a:tailEnd/>
          </a:ln>
        </p:spPr>
        <p:txBody>
          <a:bodyPr>
            <a:spAutoFit/>
          </a:bodyPr>
          <a:lstStyle/>
          <a:p>
            <a:r>
              <a:rPr lang="en-US" altLang="zh-CN" sz="2400">
                <a:solidFill>
                  <a:srgbClr val="A50021"/>
                </a:solidFill>
              </a:rPr>
              <a:t>2.4.3</a:t>
            </a:r>
            <a:r>
              <a:rPr lang="en-US" altLang="zh-CN" sz="2400"/>
              <a:t>  </a:t>
            </a:r>
            <a:r>
              <a:rPr lang="zh-CN" altLang="en-US" sz="2400"/>
              <a:t>求和电路</a:t>
            </a:r>
          </a:p>
        </p:txBody>
      </p:sp>
      <p:sp>
        <p:nvSpPr>
          <p:cNvPr id="70672" name="Rectangle 15">
            <a:hlinkClick r:id="rId12" action="ppaction://hlinksldjump"/>
          </p:cNvPr>
          <p:cNvSpPr>
            <a:spLocks noChangeArrowheads="1"/>
          </p:cNvSpPr>
          <p:nvPr/>
        </p:nvSpPr>
        <p:spPr bwMode="auto">
          <a:xfrm>
            <a:off x="471488" y="5851525"/>
            <a:ext cx="3997325" cy="457200"/>
          </a:xfrm>
          <a:prstGeom prst="rect">
            <a:avLst/>
          </a:prstGeom>
          <a:noFill/>
          <a:ln w="9525" algn="ctr">
            <a:noFill/>
            <a:miter lim="800000"/>
            <a:headEnd/>
            <a:tailEnd/>
          </a:ln>
        </p:spPr>
        <p:txBody>
          <a:bodyPr>
            <a:spAutoFit/>
          </a:bodyPr>
          <a:lstStyle/>
          <a:p>
            <a:r>
              <a:rPr lang="en-US" altLang="zh-CN" sz="2400"/>
              <a:t>2.4.4  </a:t>
            </a:r>
            <a:r>
              <a:rPr lang="zh-CN" altLang="en-US" sz="2400"/>
              <a:t>积分电路和微分电路</a:t>
            </a:r>
          </a:p>
        </p:txBody>
      </p:sp>
      <p:sp>
        <p:nvSpPr>
          <p:cNvPr id="70673" name="Text Box 16"/>
          <p:cNvSpPr txBox="1">
            <a:spLocks noChangeArrowheads="1"/>
          </p:cNvSpPr>
          <p:nvPr/>
        </p:nvSpPr>
        <p:spPr bwMode="auto">
          <a:xfrm>
            <a:off x="4356100" y="2844800"/>
            <a:ext cx="4787900" cy="366713"/>
          </a:xfrm>
          <a:prstGeom prst="rect">
            <a:avLst/>
          </a:prstGeom>
          <a:noFill/>
          <a:ln w="9525">
            <a:noFill/>
            <a:miter lim="800000"/>
            <a:headEnd/>
            <a:tailEnd/>
          </a:ln>
        </p:spPr>
        <p:txBody>
          <a:bodyPr>
            <a:spAutoFit/>
          </a:bodyPr>
          <a:lstStyle/>
          <a:p>
            <a:pPr algn="r">
              <a:lnSpc>
                <a:spcPct val="90000"/>
              </a:lnSpc>
              <a:spcBef>
                <a:spcPct val="50000"/>
              </a:spcBef>
            </a:pPr>
            <a:r>
              <a:rPr lang="zh-CN" altLang="en-US">
                <a:solidFill>
                  <a:schemeClr val="hlink"/>
                </a:solidFill>
              </a:rPr>
              <a:t>问题</a:t>
            </a:r>
            <a:r>
              <a:rPr lang="en-US" altLang="zh-CN">
                <a:solidFill>
                  <a:schemeClr val="hlink"/>
                </a:solidFill>
              </a:rPr>
              <a:t>2</a:t>
            </a:r>
            <a:r>
              <a:rPr lang="zh-CN" altLang="en-US">
                <a:solidFill>
                  <a:schemeClr val="hlink"/>
                </a:solidFill>
              </a:rPr>
              <a:t>：</a:t>
            </a:r>
            <a:r>
              <a:rPr lang="zh-CN" altLang="en-US"/>
              <a:t>集成运放电路的近似分析方法</a:t>
            </a:r>
            <a:r>
              <a:rPr lang="en-US" altLang="zh-CN"/>
              <a:t>?</a:t>
            </a:r>
          </a:p>
        </p:txBody>
      </p:sp>
      <p:sp>
        <p:nvSpPr>
          <p:cNvPr id="70674" name="Text Box 17"/>
          <p:cNvSpPr txBox="1">
            <a:spLocks noChangeArrowheads="1"/>
          </p:cNvSpPr>
          <p:nvPr/>
        </p:nvSpPr>
        <p:spPr bwMode="auto">
          <a:xfrm>
            <a:off x="3995738" y="3854450"/>
            <a:ext cx="5148262" cy="366713"/>
          </a:xfrm>
          <a:prstGeom prst="rect">
            <a:avLst/>
          </a:prstGeom>
          <a:noFill/>
          <a:ln w="9525">
            <a:noFill/>
            <a:miter lim="800000"/>
            <a:headEnd/>
            <a:tailEnd/>
          </a:ln>
        </p:spPr>
        <p:txBody>
          <a:bodyPr>
            <a:spAutoFit/>
          </a:bodyPr>
          <a:lstStyle/>
          <a:p>
            <a:pPr algn="r">
              <a:lnSpc>
                <a:spcPct val="90000"/>
              </a:lnSpc>
              <a:spcBef>
                <a:spcPct val="50000"/>
              </a:spcBef>
            </a:pPr>
            <a:r>
              <a:rPr lang="zh-CN" altLang="en-US">
                <a:solidFill>
                  <a:schemeClr val="hlink"/>
                </a:solidFill>
              </a:rPr>
              <a:t>问题</a:t>
            </a:r>
            <a:r>
              <a:rPr lang="en-US" altLang="zh-CN">
                <a:solidFill>
                  <a:schemeClr val="hlink"/>
                </a:solidFill>
              </a:rPr>
              <a:t>3</a:t>
            </a:r>
            <a:r>
              <a:rPr lang="zh-CN" altLang="en-US">
                <a:solidFill>
                  <a:schemeClr val="hlink"/>
                </a:solidFill>
              </a:rPr>
              <a:t>：</a:t>
            </a:r>
            <a:r>
              <a:rPr lang="zh-CN" altLang="en-US"/>
              <a:t>常用的运放电路有什么结构规律</a:t>
            </a:r>
            <a:r>
              <a:rPr lang="en-US" altLang="zh-CN"/>
              <a:t>?</a:t>
            </a:r>
          </a:p>
        </p:txBody>
      </p:sp>
      <p:sp>
        <p:nvSpPr>
          <p:cNvPr id="70675" name="Text Box 18"/>
          <p:cNvSpPr txBox="1">
            <a:spLocks noChangeArrowheads="1"/>
          </p:cNvSpPr>
          <p:nvPr/>
        </p:nvSpPr>
        <p:spPr bwMode="auto">
          <a:xfrm>
            <a:off x="5184775" y="1125538"/>
            <a:ext cx="3924300" cy="701675"/>
          </a:xfrm>
          <a:prstGeom prst="rect">
            <a:avLst/>
          </a:prstGeom>
          <a:noFill/>
          <a:ln w="9525">
            <a:noFill/>
            <a:miter lim="800000"/>
            <a:headEnd/>
            <a:tailEnd/>
          </a:ln>
        </p:spPr>
        <p:txBody>
          <a:bodyPr>
            <a:spAutoFit/>
          </a:bodyPr>
          <a:lstStyle/>
          <a:p>
            <a:pPr algn="r"/>
            <a:r>
              <a:rPr lang="zh-CN" altLang="en-US">
                <a:solidFill>
                  <a:schemeClr val="hlink"/>
                </a:solidFill>
              </a:rPr>
              <a:t>问题</a:t>
            </a:r>
            <a:r>
              <a:rPr lang="en-US" altLang="zh-CN">
                <a:solidFill>
                  <a:schemeClr val="hlink"/>
                </a:solidFill>
              </a:rPr>
              <a:t>1</a:t>
            </a:r>
            <a:r>
              <a:rPr lang="zh-CN" altLang="en-US">
                <a:solidFill>
                  <a:schemeClr val="hlink"/>
                </a:solidFill>
              </a:rPr>
              <a:t>：</a:t>
            </a:r>
            <a:r>
              <a:rPr lang="zh-CN" altLang="en-US"/>
              <a:t>集成运放具有什么特性</a:t>
            </a:r>
            <a:r>
              <a:rPr lang="en-US" altLang="zh-CN"/>
              <a:t>?</a:t>
            </a:r>
          </a:p>
          <a:p>
            <a:r>
              <a:rPr lang="en-US" altLang="zh-CN"/>
              <a:t>                   </a:t>
            </a:r>
            <a:r>
              <a:rPr lang="zh-CN" altLang="en-US"/>
              <a:t>线性的边界条件</a:t>
            </a:r>
            <a:r>
              <a:rPr lang="en-US" altLang="zh-CN"/>
              <a:t>?</a:t>
            </a:r>
          </a:p>
        </p:txBody>
      </p:sp>
      <p:sp>
        <p:nvSpPr>
          <p:cNvPr id="70676" name="Text Box 19"/>
          <p:cNvSpPr txBox="1">
            <a:spLocks noChangeArrowheads="1"/>
          </p:cNvSpPr>
          <p:nvPr/>
        </p:nvSpPr>
        <p:spPr bwMode="auto">
          <a:xfrm>
            <a:off x="5976938" y="476250"/>
            <a:ext cx="2951162" cy="396875"/>
          </a:xfrm>
          <a:prstGeom prst="rect">
            <a:avLst/>
          </a:prstGeom>
          <a:noFill/>
          <a:ln w="9525">
            <a:noFill/>
            <a:miter lim="800000"/>
            <a:headEnd/>
            <a:tailEnd/>
          </a:ln>
        </p:spPr>
        <p:txBody>
          <a:bodyPr>
            <a:spAutoFit/>
          </a:bodyPr>
          <a:lstStyle/>
          <a:p>
            <a:pPr algn="r"/>
            <a:r>
              <a:rPr kumimoji="0" lang="zh-CN" altLang="en-US"/>
              <a:t>理想放大 </a:t>
            </a:r>
            <a:r>
              <a:rPr kumimoji="0" lang="zh-CN" altLang="en-US">
                <a:sym typeface="Wingdings" pitchFamily="2" charset="2"/>
              </a:rPr>
              <a:t> 放大外特性</a:t>
            </a:r>
            <a:endParaRPr kumimoji="0" lang="zh-CN" altLang="en-US"/>
          </a:p>
        </p:txBody>
      </p:sp>
      <p:sp>
        <p:nvSpPr>
          <p:cNvPr id="70677" name="Text Box 20"/>
          <p:cNvSpPr txBox="1">
            <a:spLocks noChangeArrowheads="1"/>
          </p:cNvSpPr>
          <p:nvPr/>
        </p:nvSpPr>
        <p:spPr bwMode="auto">
          <a:xfrm>
            <a:off x="34925" y="379413"/>
            <a:ext cx="576263" cy="457200"/>
          </a:xfrm>
          <a:prstGeom prst="rect">
            <a:avLst/>
          </a:prstGeom>
          <a:noFill/>
          <a:ln w="9525">
            <a:noFill/>
            <a:miter lim="800000"/>
            <a:headEnd/>
            <a:tailEnd/>
          </a:ln>
        </p:spPr>
        <p:txBody>
          <a:bodyPr>
            <a:spAutoFit/>
          </a:bodyPr>
          <a:lstStyle/>
          <a:p>
            <a:pPr algn="ctr">
              <a:spcBef>
                <a:spcPct val="50000"/>
              </a:spcBef>
            </a:pPr>
            <a:r>
              <a:rPr lang="zh-CN" altLang="en-US" sz="2400">
                <a:solidFill>
                  <a:schemeClr val="hlink"/>
                </a:solidFill>
                <a:sym typeface="Webdings" pitchFamily="18" charset="2"/>
              </a:rPr>
              <a:t></a:t>
            </a:r>
          </a:p>
        </p:txBody>
      </p:sp>
      <p:sp>
        <p:nvSpPr>
          <p:cNvPr id="70678" name="Text Box 21"/>
          <p:cNvSpPr txBox="1">
            <a:spLocks noChangeArrowheads="1"/>
          </p:cNvSpPr>
          <p:nvPr/>
        </p:nvSpPr>
        <p:spPr bwMode="auto">
          <a:xfrm>
            <a:off x="0" y="2917825"/>
            <a:ext cx="576263" cy="366713"/>
          </a:xfrm>
          <a:prstGeom prst="rect">
            <a:avLst/>
          </a:prstGeom>
          <a:noFill/>
          <a:ln w="9525">
            <a:noFill/>
            <a:miter lim="800000"/>
            <a:headEnd/>
            <a:tailEnd/>
          </a:ln>
        </p:spPr>
        <p:txBody>
          <a:bodyPr>
            <a:spAutoFit/>
          </a:bodyPr>
          <a:lstStyle/>
          <a:p>
            <a:pPr>
              <a:spcBef>
                <a:spcPct val="50000"/>
              </a:spcBef>
            </a:pPr>
            <a:r>
              <a:rPr lang="zh-CN" altLang="en-US" sz="1800">
                <a:solidFill>
                  <a:schemeClr val="hlink"/>
                </a:solidFill>
                <a:sym typeface="Webdings" pitchFamily="18" charset="2"/>
              </a:rPr>
              <a:t></a:t>
            </a:r>
          </a:p>
        </p:txBody>
      </p:sp>
      <p:sp>
        <p:nvSpPr>
          <p:cNvPr id="70679" name="Text Box 22"/>
          <p:cNvSpPr txBox="1">
            <a:spLocks noChangeArrowheads="1"/>
          </p:cNvSpPr>
          <p:nvPr/>
        </p:nvSpPr>
        <p:spPr bwMode="auto">
          <a:xfrm>
            <a:off x="0" y="4221163"/>
            <a:ext cx="576263" cy="366712"/>
          </a:xfrm>
          <a:prstGeom prst="rect">
            <a:avLst/>
          </a:prstGeom>
          <a:noFill/>
          <a:ln w="9525">
            <a:noFill/>
            <a:miter lim="800000"/>
            <a:headEnd/>
            <a:tailEnd/>
          </a:ln>
        </p:spPr>
        <p:txBody>
          <a:bodyPr>
            <a:spAutoFit/>
          </a:bodyPr>
          <a:lstStyle/>
          <a:p>
            <a:pPr>
              <a:spcBef>
                <a:spcPct val="50000"/>
              </a:spcBef>
            </a:pPr>
            <a:r>
              <a:rPr lang="zh-CN" altLang="en-US" sz="1800">
                <a:solidFill>
                  <a:schemeClr val="hlink"/>
                </a:solidFill>
                <a:sym typeface="Webdings" pitchFamily="18" charset="2"/>
              </a:rPr>
              <a:t></a:t>
            </a:r>
          </a:p>
        </p:txBody>
      </p:sp>
      <p:sp>
        <p:nvSpPr>
          <p:cNvPr id="70680" name="Text Box 23"/>
          <p:cNvSpPr txBox="1">
            <a:spLocks noChangeArrowheads="1"/>
          </p:cNvSpPr>
          <p:nvPr/>
        </p:nvSpPr>
        <p:spPr bwMode="auto">
          <a:xfrm>
            <a:off x="5364163" y="1844675"/>
            <a:ext cx="3779837" cy="1006475"/>
          </a:xfrm>
          <a:prstGeom prst="rect">
            <a:avLst/>
          </a:prstGeom>
          <a:noFill/>
          <a:ln w="9525">
            <a:noFill/>
            <a:miter lim="800000"/>
            <a:headEnd/>
            <a:tailEnd/>
          </a:ln>
        </p:spPr>
        <p:txBody>
          <a:bodyPr>
            <a:spAutoFit/>
          </a:bodyPr>
          <a:lstStyle/>
          <a:p>
            <a:r>
              <a:rPr kumimoji="0" lang="zh-CN" altLang="en-US">
                <a:solidFill>
                  <a:srgbClr val="CC3300"/>
                </a:solidFill>
                <a:sym typeface="Symbol" pitchFamily="18" charset="2"/>
              </a:rPr>
              <a:t> </a:t>
            </a:r>
            <a:r>
              <a:rPr lang="zh-CN" altLang="en-US">
                <a:solidFill>
                  <a:srgbClr val="3333FF"/>
                </a:solidFill>
              </a:rPr>
              <a:t>高增益</a:t>
            </a:r>
            <a:r>
              <a:rPr lang="zh-CN" altLang="en-US">
                <a:solidFill>
                  <a:srgbClr val="000000"/>
                </a:solidFill>
              </a:rPr>
              <a:t>的多级放大电路</a:t>
            </a:r>
            <a:r>
              <a:rPr lang="en-US" altLang="zh-CN">
                <a:solidFill>
                  <a:srgbClr val="000000"/>
                </a:solidFill>
              </a:rPr>
              <a:t>(</a:t>
            </a:r>
            <a:r>
              <a:rPr lang="zh-CN" altLang="en-US">
                <a:solidFill>
                  <a:srgbClr val="3333FF"/>
                </a:solidFill>
              </a:rPr>
              <a:t>差分</a:t>
            </a:r>
            <a:r>
              <a:rPr lang="en-US" altLang="zh-CN">
                <a:solidFill>
                  <a:srgbClr val="000000"/>
                </a:solidFill>
              </a:rPr>
              <a:t>)</a:t>
            </a:r>
            <a:endParaRPr lang="en-US" altLang="zh-CN"/>
          </a:p>
          <a:p>
            <a:r>
              <a:rPr kumimoji="0" lang="en-US" altLang="zh-CN">
                <a:solidFill>
                  <a:srgbClr val="CC3300"/>
                </a:solidFill>
                <a:sym typeface="Symbol" pitchFamily="18" charset="2"/>
              </a:rPr>
              <a:t></a:t>
            </a:r>
            <a:r>
              <a:rPr kumimoji="0" lang="en-US" altLang="zh-CN">
                <a:sym typeface="Symbol" pitchFamily="18" charset="2"/>
              </a:rPr>
              <a:t> </a:t>
            </a:r>
            <a:r>
              <a:rPr kumimoji="0" lang="zh-CN" altLang="en-US"/>
              <a:t>比较理想的电压放大器</a:t>
            </a:r>
          </a:p>
          <a:p>
            <a:r>
              <a:rPr kumimoji="0" lang="zh-CN" altLang="en-US">
                <a:solidFill>
                  <a:srgbClr val="CC3300"/>
                </a:solidFill>
                <a:sym typeface="Symbol" pitchFamily="18" charset="2"/>
              </a:rPr>
              <a:t> </a:t>
            </a:r>
            <a:r>
              <a:rPr kumimoji="0" lang="zh-CN" altLang="en-US"/>
              <a:t>线性边界 </a:t>
            </a:r>
            <a:r>
              <a:rPr kumimoji="0" lang="zh-CN" altLang="en-US">
                <a:sym typeface="Symbol" pitchFamily="18" charset="2"/>
              </a:rPr>
              <a:t> 供电直流电源</a:t>
            </a:r>
          </a:p>
        </p:txBody>
      </p:sp>
      <p:sp>
        <p:nvSpPr>
          <p:cNvPr id="70681" name="Text Box 24"/>
          <p:cNvSpPr txBox="1">
            <a:spLocks noChangeArrowheads="1"/>
          </p:cNvSpPr>
          <p:nvPr/>
        </p:nvSpPr>
        <p:spPr bwMode="auto">
          <a:xfrm>
            <a:off x="5364163" y="3141663"/>
            <a:ext cx="3671887" cy="701675"/>
          </a:xfrm>
          <a:prstGeom prst="rect">
            <a:avLst/>
          </a:prstGeom>
          <a:noFill/>
          <a:ln w="9525">
            <a:noFill/>
            <a:miter lim="800000"/>
            <a:headEnd/>
            <a:tailEnd/>
          </a:ln>
        </p:spPr>
        <p:txBody>
          <a:bodyPr>
            <a:spAutoFit/>
          </a:bodyPr>
          <a:lstStyle/>
          <a:p>
            <a:r>
              <a:rPr kumimoji="0" lang="zh-CN" altLang="en-US">
                <a:solidFill>
                  <a:srgbClr val="CC3300"/>
                </a:solidFill>
                <a:sym typeface="Symbol" pitchFamily="18" charset="2"/>
              </a:rPr>
              <a:t> </a:t>
            </a:r>
            <a:r>
              <a:rPr lang="zh-CN" altLang="en-US">
                <a:solidFill>
                  <a:srgbClr val="3333FF"/>
                </a:solidFill>
              </a:rPr>
              <a:t>理想运放    </a:t>
            </a:r>
            <a:r>
              <a:rPr kumimoji="0" lang="zh-CN" altLang="en-US">
                <a:solidFill>
                  <a:srgbClr val="CC3300"/>
                </a:solidFill>
                <a:sym typeface="Symbol" pitchFamily="18" charset="2"/>
              </a:rPr>
              <a:t></a:t>
            </a:r>
            <a:r>
              <a:rPr kumimoji="0" lang="zh-CN" altLang="en-US">
                <a:sym typeface="Symbol" pitchFamily="18" charset="2"/>
              </a:rPr>
              <a:t> </a:t>
            </a:r>
            <a:r>
              <a:rPr kumimoji="0" lang="zh-CN" altLang="en-US"/>
              <a:t>虚短、虚断</a:t>
            </a:r>
          </a:p>
          <a:p>
            <a:r>
              <a:rPr kumimoji="0" lang="zh-CN" altLang="en-US">
                <a:solidFill>
                  <a:srgbClr val="CC3300"/>
                </a:solidFill>
                <a:sym typeface="Symbol" pitchFamily="18" charset="2"/>
              </a:rPr>
              <a:t> </a:t>
            </a:r>
            <a:r>
              <a:rPr kumimoji="0" lang="zh-CN" altLang="en-US">
                <a:sym typeface="Symbol" pitchFamily="18" charset="2"/>
              </a:rPr>
              <a:t>条件：运放工作在线性区</a:t>
            </a:r>
          </a:p>
        </p:txBody>
      </p:sp>
      <p:sp>
        <p:nvSpPr>
          <p:cNvPr id="70682" name="Text Box 25"/>
          <p:cNvSpPr txBox="1">
            <a:spLocks noChangeArrowheads="1"/>
          </p:cNvSpPr>
          <p:nvPr/>
        </p:nvSpPr>
        <p:spPr bwMode="auto">
          <a:xfrm>
            <a:off x="4787900" y="4564063"/>
            <a:ext cx="4356100" cy="701675"/>
          </a:xfrm>
          <a:prstGeom prst="rect">
            <a:avLst/>
          </a:prstGeom>
          <a:noFill/>
          <a:ln w="9525">
            <a:noFill/>
            <a:miter lim="800000"/>
            <a:headEnd/>
            <a:tailEnd/>
          </a:ln>
        </p:spPr>
        <p:txBody>
          <a:bodyPr>
            <a:spAutoFit/>
          </a:bodyPr>
          <a:lstStyle/>
          <a:p>
            <a:r>
              <a:rPr kumimoji="0" lang="zh-CN" altLang="en-US">
                <a:solidFill>
                  <a:srgbClr val="CC3300"/>
                </a:solidFill>
                <a:sym typeface="Symbol" pitchFamily="18" charset="2"/>
              </a:rPr>
              <a:t> </a:t>
            </a:r>
            <a:r>
              <a:rPr lang="zh-CN" altLang="en-US">
                <a:solidFill>
                  <a:schemeClr val="hlink"/>
                </a:solidFill>
              </a:rPr>
              <a:t>负反馈结构</a:t>
            </a:r>
            <a:r>
              <a:rPr lang="zh-CN" altLang="en-US">
                <a:solidFill>
                  <a:srgbClr val="3333FF"/>
                </a:solidFill>
              </a:rPr>
              <a:t>  </a:t>
            </a:r>
            <a:r>
              <a:rPr lang="zh-CN" altLang="en-US"/>
              <a:t>保证</a:t>
            </a:r>
            <a:r>
              <a:rPr kumimoji="0" lang="zh-CN" altLang="en-US"/>
              <a:t>虚短、虚断成立</a:t>
            </a:r>
          </a:p>
          <a:p>
            <a:r>
              <a:rPr kumimoji="0" lang="zh-CN" altLang="en-US">
                <a:solidFill>
                  <a:srgbClr val="CC3300"/>
                </a:solidFill>
                <a:sym typeface="Symbol" pitchFamily="18" charset="2"/>
              </a:rPr>
              <a:t> </a:t>
            </a:r>
            <a:r>
              <a:rPr kumimoji="0" lang="zh-CN" altLang="en-US">
                <a:sym typeface="Symbol" pitchFamily="18" charset="2"/>
              </a:rPr>
              <a:t>基本电路：同相比例、反相比例</a:t>
            </a:r>
          </a:p>
        </p:txBody>
      </p:sp>
    </p:spTree>
  </p:cSld>
  <p:clrMapOvr>
    <a:masterClrMapping/>
  </p:clrMapOvr>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1682" name="灯片编号占位符 4"/>
          <p:cNvSpPr>
            <a:spLocks noGrp="1"/>
          </p:cNvSpPr>
          <p:nvPr>
            <p:ph type="sldNum" sz="quarter" idx="12"/>
          </p:nvPr>
        </p:nvSpPr>
        <p:spPr>
          <a:noFill/>
        </p:spPr>
        <p:txBody>
          <a:bodyPr/>
          <a:lstStyle/>
          <a:p>
            <a:fld id="{0919F861-4E9E-489B-BECB-5E0F9B93ADEF}" type="slidenum">
              <a:rPr lang="zh-CN" altLang="en-US" smtClean="0"/>
              <a:pPr/>
              <a:t>58</a:t>
            </a:fld>
            <a:endParaRPr lang="en-US" altLang="zh-CN" smtClean="0"/>
          </a:p>
        </p:txBody>
      </p:sp>
      <p:sp>
        <p:nvSpPr>
          <p:cNvPr id="71683" name="Rectangle 2"/>
          <p:cNvSpPr>
            <a:spLocks noGrp="1" noChangeArrowheads="1"/>
          </p:cNvSpPr>
          <p:nvPr>
            <p:ph type="title"/>
          </p:nvPr>
        </p:nvSpPr>
        <p:spPr>
          <a:xfrm>
            <a:off x="360363" y="152400"/>
            <a:ext cx="8388350" cy="684213"/>
          </a:xfrm>
        </p:spPr>
        <p:txBody>
          <a:bodyPr/>
          <a:lstStyle/>
          <a:p>
            <a:pPr eaLnBrk="1" hangingPunct="1"/>
            <a:r>
              <a:rPr lang="zh-CN" altLang="en-US" sz="4000" smtClean="0">
                <a:solidFill>
                  <a:schemeClr val="hlink"/>
                </a:solidFill>
              </a:rPr>
              <a:t>第</a:t>
            </a:r>
            <a:r>
              <a:rPr lang="en-US" altLang="zh-CN" sz="4000" smtClean="0">
                <a:solidFill>
                  <a:schemeClr val="hlink"/>
                </a:solidFill>
              </a:rPr>
              <a:t>3</a:t>
            </a:r>
            <a:r>
              <a:rPr lang="zh-CN" altLang="en-US" sz="4000" smtClean="0">
                <a:solidFill>
                  <a:schemeClr val="hlink"/>
                </a:solidFill>
              </a:rPr>
              <a:t>章  半导体二极管及其应用电路 </a:t>
            </a:r>
          </a:p>
        </p:txBody>
      </p:sp>
      <p:sp>
        <p:nvSpPr>
          <p:cNvPr id="71684" name="Line 3"/>
          <p:cNvSpPr>
            <a:spLocks noChangeShapeType="1"/>
          </p:cNvSpPr>
          <p:nvPr/>
        </p:nvSpPr>
        <p:spPr bwMode="auto">
          <a:xfrm>
            <a:off x="358775" y="873125"/>
            <a:ext cx="8497888" cy="0"/>
          </a:xfrm>
          <a:prstGeom prst="line">
            <a:avLst/>
          </a:prstGeom>
          <a:noFill/>
          <a:ln w="88900" cap="sq" cmpd="tri">
            <a:solidFill>
              <a:srgbClr val="006600"/>
            </a:solidFill>
            <a:round/>
            <a:headEnd type="none" w="sm" len="sm"/>
            <a:tailEnd type="none" w="sm" len="sm"/>
          </a:ln>
        </p:spPr>
        <p:txBody>
          <a:bodyPr wrap="none" anchor="ctr"/>
          <a:lstStyle/>
          <a:p>
            <a:endParaRPr lang="zh-CN" altLang="en-US"/>
          </a:p>
        </p:txBody>
      </p:sp>
      <p:sp>
        <p:nvSpPr>
          <p:cNvPr id="71685" name="Text Box 4">
            <a:hlinkClick r:id="rId3" action="ppaction://hlinksldjump"/>
          </p:cNvPr>
          <p:cNvSpPr txBox="1">
            <a:spLocks noChangeArrowheads="1"/>
          </p:cNvSpPr>
          <p:nvPr/>
        </p:nvSpPr>
        <p:spPr bwMode="auto">
          <a:xfrm>
            <a:off x="960438" y="1095375"/>
            <a:ext cx="4764087" cy="427038"/>
          </a:xfrm>
          <a:prstGeom prst="rect">
            <a:avLst/>
          </a:prstGeom>
          <a:noFill/>
          <a:ln w="9525">
            <a:noFill/>
            <a:miter lim="800000"/>
            <a:headEnd/>
            <a:tailEnd/>
          </a:ln>
        </p:spPr>
        <p:txBody>
          <a:bodyPr lIns="0" tIns="0" rIns="0" bIns="0" anchor="ctr">
            <a:spAutoFit/>
          </a:bodyPr>
          <a:lstStyle/>
          <a:p>
            <a:pPr>
              <a:spcBef>
                <a:spcPct val="50000"/>
              </a:spcBef>
            </a:pPr>
            <a:r>
              <a:rPr lang="en-US" altLang="zh-CN" sz="2800">
                <a:solidFill>
                  <a:srgbClr val="000066"/>
                </a:solidFill>
              </a:rPr>
              <a:t>3.1  </a:t>
            </a:r>
            <a:r>
              <a:rPr lang="zh-CN" altLang="en-US" sz="2800">
                <a:solidFill>
                  <a:srgbClr val="000066"/>
                </a:solidFill>
              </a:rPr>
              <a:t>半导体的基本知识</a:t>
            </a:r>
          </a:p>
        </p:txBody>
      </p:sp>
      <p:sp>
        <p:nvSpPr>
          <p:cNvPr id="71686" name="Text Box 5">
            <a:hlinkClick r:id="rId4" action="ppaction://hlinksldjump"/>
          </p:cNvPr>
          <p:cNvSpPr txBox="1">
            <a:spLocks noChangeArrowheads="1"/>
          </p:cNvSpPr>
          <p:nvPr/>
        </p:nvSpPr>
        <p:spPr bwMode="auto">
          <a:xfrm>
            <a:off x="960438" y="2444750"/>
            <a:ext cx="4043362" cy="427038"/>
          </a:xfrm>
          <a:prstGeom prst="rect">
            <a:avLst/>
          </a:prstGeom>
          <a:noFill/>
          <a:ln w="12700" cap="sq">
            <a:noFill/>
            <a:miter lim="800000"/>
            <a:headEnd type="none" w="sm" len="sm"/>
            <a:tailEnd type="none" w="sm" len="sm"/>
          </a:ln>
        </p:spPr>
        <p:txBody>
          <a:bodyPr lIns="0" tIns="0" rIns="0" bIns="0" anchor="ctr">
            <a:spAutoFit/>
          </a:bodyPr>
          <a:lstStyle/>
          <a:p>
            <a:pPr>
              <a:spcBef>
                <a:spcPct val="50000"/>
              </a:spcBef>
            </a:pPr>
            <a:r>
              <a:rPr lang="en-US" altLang="zh-CN" sz="2800">
                <a:solidFill>
                  <a:srgbClr val="000066"/>
                </a:solidFill>
              </a:rPr>
              <a:t>3.3  </a:t>
            </a:r>
            <a:r>
              <a:rPr lang="zh-CN" altLang="en-US" sz="2800">
                <a:solidFill>
                  <a:srgbClr val="000066"/>
                </a:solidFill>
              </a:rPr>
              <a:t>半导体二极管</a:t>
            </a:r>
          </a:p>
        </p:txBody>
      </p:sp>
      <p:sp>
        <p:nvSpPr>
          <p:cNvPr id="71687" name="Text Box 6">
            <a:hlinkClick r:id="rId5" action="ppaction://hlinksldjump"/>
          </p:cNvPr>
          <p:cNvSpPr txBox="1">
            <a:spLocks noChangeArrowheads="1"/>
          </p:cNvSpPr>
          <p:nvPr/>
        </p:nvSpPr>
        <p:spPr bwMode="auto">
          <a:xfrm>
            <a:off x="960438" y="3119438"/>
            <a:ext cx="7391400" cy="427037"/>
          </a:xfrm>
          <a:prstGeom prst="rect">
            <a:avLst/>
          </a:prstGeom>
          <a:noFill/>
          <a:ln w="12700" cap="sq">
            <a:noFill/>
            <a:miter lim="800000"/>
            <a:headEnd type="none" w="sm" len="sm"/>
            <a:tailEnd type="none" w="sm" len="sm"/>
          </a:ln>
        </p:spPr>
        <p:txBody>
          <a:bodyPr lIns="0" tIns="0" rIns="0" bIns="0" anchor="ctr">
            <a:spAutoFit/>
          </a:bodyPr>
          <a:lstStyle/>
          <a:p>
            <a:pPr>
              <a:spcBef>
                <a:spcPct val="50000"/>
              </a:spcBef>
            </a:pPr>
            <a:r>
              <a:rPr lang="en-US" altLang="zh-CN" sz="2800">
                <a:solidFill>
                  <a:schemeClr val="hlink"/>
                </a:solidFill>
              </a:rPr>
              <a:t>3.4  </a:t>
            </a:r>
            <a:r>
              <a:rPr lang="zh-CN" altLang="en-US" sz="2800">
                <a:solidFill>
                  <a:schemeClr val="hlink"/>
                </a:solidFill>
              </a:rPr>
              <a:t>二极管基本电路及其分析方法</a:t>
            </a:r>
          </a:p>
        </p:txBody>
      </p:sp>
      <p:sp>
        <p:nvSpPr>
          <p:cNvPr id="71688" name="Text Box 7">
            <a:hlinkClick r:id="rId6" action="ppaction://hlinksldjump"/>
          </p:cNvPr>
          <p:cNvSpPr txBox="1">
            <a:spLocks noChangeArrowheads="1"/>
          </p:cNvSpPr>
          <p:nvPr/>
        </p:nvSpPr>
        <p:spPr bwMode="auto">
          <a:xfrm>
            <a:off x="960438" y="3794125"/>
            <a:ext cx="6400800" cy="427038"/>
          </a:xfrm>
          <a:prstGeom prst="rect">
            <a:avLst/>
          </a:prstGeom>
          <a:noFill/>
          <a:ln w="12700" cap="sq">
            <a:noFill/>
            <a:miter lim="800000"/>
            <a:headEnd type="none" w="sm" len="sm"/>
            <a:tailEnd type="none" w="sm" len="sm"/>
          </a:ln>
        </p:spPr>
        <p:txBody>
          <a:bodyPr lIns="0" tIns="0" rIns="0" bIns="0" anchor="ctr">
            <a:spAutoFit/>
          </a:bodyPr>
          <a:lstStyle/>
          <a:p>
            <a:pPr>
              <a:spcBef>
                <a:spcPct val="50000"/>
              </a:spcBef>
            </a:pPr>
            <a:r>
              <a:rPr lang="en-US" altLang="zh-CN" sz="2800">
                <a:solidFill>
                  <a:srgbClr val="000066"/>
                </a:solidFill>
              </a:rPr>
              <a:t>3.5  </a:t>
            </a:r>
            <a:r>
              <a:rPr lang="zh-CN" altLang="en-US" sz="2800">
                <a:solidFill>
                  <a:srgbClr val="000066"/>
                </a:solidFill>
              </a:rPr>
              <a:t>特殊二极管  </a:t>
            </a:r>
            <a:r>
              <a:rPr lang="en-US" altLang="zh-CN" sz="2800"/>
              <a:t>(</a:t>
            </a:r>
            <a:r>
              <a:rPr lang="zh-CN" altLang="en-US" sz="2800"/>
              <a:t>自学，只要稳压管</a:t>
            </a:r>
            <a:r>
              <a:rPr lang="en-US" altLang="zh-CN" sz="2800"/>
              <a:t>)</a:t>
            </a:r>
          </a:p>
        </p:txBody>
      </p:sp>
      <p:sp>
        <p:nvSpPr>
          <p:cNvPr id="71689" name="Text Box 8">
            <a:hlinkClick r:id="rId7" action="ppaction://hlinksldjump"/>
          </p:cNvPr>
          <p:cNvSpPr txBox="1">
            <a:spLocks noChangeArrowheads="1"/>
          </p:cNvSpPr>
          <p:nvPr/>
        </p:nvSpPr>
        <p:spPr bwMode="auto">
          <a:xfrm>
            <a:off x="960438" y="1770063"/>
            <a:ext cx="4764087" cy="427037"/>
          </a:xfrm>
          <a:prstGeom prst="rect">
            <a:avLst/>
          </a:prstGeom>
          <a:noFill/>
          <a:ln w="9525">
            <a:noFill/>
            <a:miter lim="800000"/>
            <a:headEnd/>
            <a:tailEnd/>
          </a:ln>
        </p:spPr>
        <p:txBody>
          <a:bodyPr lIns="0" tIns="0" rIns="0" bIns="0" anchor="ctr">
            <a:spAutoFit/>
          </a:bodyPr>
          <a:lstStyle/>
          <a:p>
            <a:pPr>
              <a:spcBef>
                <a:spcPct val="50000"/>
              </a:spcBef>
            </a:pPr>
            <a:r>
              <a:rPr lang="en-US" altLang="zh-CN" sz="2800">
                <a:solidFill>
                  <a:srgbClr val="000066"/>
                </a:solidFill>
              </a:rPr>
              <a:t>3.2   PN</a:t>
            </a:r>
            <a:r>
              <a:rPr lang="zh-CN" altLang="zh-CN" sz="2800">
                <a:solidFill>
                  <a:srgbClr val="000066"/>
                </a:solidFill>
              </a:rPr>
              <a:t>结的形成及特性</a:t>
            </a:r>
            <a:endParaRPr lang="zh-CN" altLang="en-US" sz="2800">
              <a:solidFill>
                <a:srgbClr val="000066"/>
              </a:solidFill>
            </a:endParaRPr>
          </a:p>
        </p:txBody>
      </p:sp>
      <p:sp>
        <p:nvSpPr>
          <p:cNvPr id="71690" name="Text Box 9"/>
          <p:cNvSpPr txBox="1">
            <a:spLocks noChangeArrowheads="1"/>
          </p:cNvSpPr>
          <p:nvPr/>
        </p:nvSpPr>
        <p:spPr bwMode="auto">
          <a:xfrm>
            <a:off x="503238" y="4473575"/>
            <a:ext cx="8320087" cy="420688"/>
          </a:xfrm>
          <a:prstGeom prst="rect">
            <a:avLst/>
          </a:prstGeom>
          <a:noFill/>
          <a:ln w="9525">
            <a:noFill/>
            <a:miter lim="800000"/>
            <a:headEnd/>
            <a:tailEnd/>
          </a:ln>
        </p:spPr>
        <p:txBody>
          <a:bodyPr>
            <a:spAutoFit/>
          </a:bodyPr>
          <a:lstStyle/>
          <a:p>
            <a:pPr>
              <a:lnSpc>
                <a:spcPct val="90000"/>
              </a:lnSpc>
              <a:spcBef>
                <a:spcPct val="50000"/>
              </a:spcBef>
            </a:pPr>
            <a:r>
              <a:rPr lang="zh-CN" altLang="en-US" sz="2400">
                <a:solidFill>
                  <a:schemeClr val="hlink"/>
                </a:solidFill>
              </a:rPr>
              <a:t>问题</a:t>
            </a:r>
            <a:r>
              <a:rPr lang="en-US" altLang="zh-CN" sz="2400">
                <a:solidFill>
                  <a:schemeClr val="hlink"/>
                </a:solidFill>
              </a:rPr>
              <a:t>1</a:t>
            </a:r>
            <a:r>
              <a:rPr lang="zh-CN" altLang="en-US" sz="2400">
                <a:solidFill>
                  <a:schemeClr val="hlink"/>
                </a:solidFill>
              </a:rPr>
              <a:t>：</a:t>
            </a:r>
            <a:r>
              <a:rPr lang="zh-CN" altLang="en-US" sz="2400"/>
              <a:t>二极管</a:t>
            </a:r>
            <a:r>
              <a:rPr lang="en-US" altLang="zh-CN" sz="2400"/>
              <a:t>(PN</a:t>
            </a:r>
            <a:r>
              <a:rPr lang="zh-CN" altLang="en-US" sz="2400"/>
              <a:t>结</a:t>
            </a:r>
            <a:r>
              <a:rPr lang="en-US" altLang="zh-CN" sz="2400"/>
              <a:t>)</a:t>
            </a:r>
            <a:r>
              <a:rPr lang="zh-CN" altLang="en-US" sz="2400"/>
              <a:t>主要特性是什么？其工程描述方法？</a:t>
            </a:r>
          </a:p>
        </p:txBody>
      </p:sp>
      <p:sp>
        <p:nvSpPr>
          <p:cNvPr id="71691" name="Text Box 10"/>
          <p:cNvSpPr txBox="1">
            <a:spLocks noChangeArrowheads="1"/>
          </p:cNvSpPr>
          <p:nvPr/>
        </p:nvSpPr>
        <p:spPr bwMode="auto">
          <a:xfrm>
            <a:off x="503238" y="5702300"/>
            <a:ext cx="8320087" cy="420688"/>
          </a:xfrm>
          <a:prstGeom prst="rect">
            <a:avLst/>
          </a:prstGeom>
          <a:noFill/>
          <a:ln w="9525">
            <a:noFill/>
            <a:miter lim="800000"/>
            <a:headEnd/>
            <a:tailEnd/>
          </a:ln>
        </p:spPr>
        <p:txBody>
          <a:bodyPr>
            <a:spAutoFit/>
          </a:bodyPr>
          <a:lstStyle/>
          <a:p>
            <a:pPr>
              <a:lnSpc>
                <a:spcPct val="90000"/>
              </a:lnSpc>
              <a:spcBef>
                <a:spcPct val="50000"/>
              </a:spcBef>
            </a:pPr>
            <a:r>
              <a:rPr lang="zh-CN" altLang="en-US" sz="2400">
                <a:solidFill>
                  <a:schemeClr val="hlink"/>
                </a:solidFill>
              </a:rPr>
              <a:t>问题</a:t>
            </a:r>
            <a:r>
              <a:rPr lang="en-US" altLang="zh-CN" sz="2400">
                <a:solidFill>
                  <a:schemeClr val="hlink"/>
                </a:solidFill>
              </a:rPr>
              <a:t>2</a:t>
            </a:r>
            <a:r>
              <a:rPr lang="zh-CN" altLang="en-US" sz="2400">
                <a:solidFill>
                  <a:schemeClr val="hlink"/>
                </a:solidFill>
              </a:rPr>
              <a:t>：</a:t>
            </a:r>
            <a:r>
              <a:rPr lang="zh-CN" altLang="en-US" sz="2400"/>
              <a:t>二极管电路</a:t>
            </a:r>
            <a:r>
              <a:rPr lang="en-US" altLang="zh-CN" sz="2400"/>
              <a:t>(</a:t>
            </a:r>
            <a:r>
              <a:rPr lang="zh-CN" altLang="en-US" sz="2400"/>
              <a:t>非线性</a:t>
            </a:r>
            <a:r>
              <a:rPr lang="en-US" altLang="zh-CN" sz="2400"/>
              <a:t>)</a:t>
            </a:r>
            <a:r>
              <a:rPr lang="zh-CN" altLang="en-US" sz="2400"/>
              <a:t>的分析方法</a:t>
            </a:r>
            <a:r>
              <a:rPr lang="en-US" altLang="zh-CN" sz="2400"/>
              <a:t>?</a:t>
            </a:r>
            <a:r>
              <a:rPr lang="zh-CN" altLang="en-US" sz="2400"/>
              <a:t>最常用的是？</a:t>
            </a:r>
          </a:p>
        </p:txBody>
      </p:sp>
      <p:sp>
        <p:nvSpPr>
          <p:cNvPr id="71692" name="Text Box 11"/>
          <p:cNvSpPr txBox="1">
            <a:spLocks noChangeArrowheads="1"/>
          </p:cNvSpPr>
          <p:nvPr/>
        </p:nvSpPr>
        <p:spPr bwMode="auto">
          <a:xfrm>
            <a:off x="503238" y="6176963"/>
            <a:ext cx="8320087" cy="420687"/>
          </a:xfrm>
          <a:prstGeom prst="rect">
            <a:avLst/>
          </a:prstGeom>
          <a:noFill/>
          <a:ln w="9525">
            <a:noFill/>
            <a:miter lim="800000"/>
            <a:headEnd/>
            <a:tailEnd/>
          </a:ln>
        </p:spPr>
        <p:txBody>
          <a:bodyPr>
            <a:spAutoFit/>
          </a:bodyPr>
          <a:lstStyle/>
          <a:p>
            <a:pPr>
              <a:lnSpc>
                <a:spcPct val="90000"/>
              </a:lnSpc>
              <a:spcBef>
                <a:spcPct val="50000"/>
              </a:spcBef>
            </a:pPr>
            <a:r>
              <a:rPr lang="zh-CN" altLang="en-US" sz="2400">
                <a:solidFill>
                  <a:schemeClr val="hlink"/>
                </a:solidFill>
              </a:rPr>
              <a:t>问题</a:t>
            </a:r>
            <a:r>
              <a:rPr lang="en-US" altLang="zh-CN" sz="2400">
                <a:solidFill>
                  <a:schemeClr val="hlink"/>
                </a:solidFill>
              </a:rPr>
              <a:t>3</a:t>
            </a:r>
            <a:r>
              <a:rPr lang="zh-CN" altLang="en-US" sz="2400">
                <a:solidFill>
                  <a:schemeClr val="hlink"/>
                </a:solidFill>
              </a:rPr>
              <a:t>：</a:t>
            </a:r>
            <a:r>
              <a:rPr lang="zh-CN" altLang="en-US" sz="2400"/>
              <a:t>常用的二极管电路及功能？</a:t>
            </a:r>
          </a:p>
        </p:txBody>
      </p:sp>
      <p:sp>
        <p:nvSpPr>
          <p:cNvPr id="71693" name="Text Box 12"/>
          <p:cNvSpPr txBox="1">
            <a:spLocks noChangeArrowheads="1"/>
          </p:cNvSpPr>
          <p:nvPr/>
        </p:nvSpPr>
        <p:spPr bwMode="auto">
          <a:xfrm>
            <a:off x="0" y="3103563"/>
            <a:ext cx="1189038" cy="396875"/>
          </a:xfrm>
          <a:prstGeom prst="rect">
            <a:avLst/>
          </a:prstGeom>
          <a:noFill/>
          <a:ln w="9525">
            <a:noFill/>
            <a:miter lim="800000"/>
            <a:headEnd/>
            <a:tailEnd/>
          </a:ln>
        </p:spPr>
        <p:txBody>
          <a:bodyPr>
            <a:spAutoFit/>
          </a:bodyPr>
          <a:lstStyle/>
          <a:p>
            <a:pPr>
              <a:spcBef>
                <a:spcPct val="50000"/>
              </a:spcBef>
            </a:pPr>
            <a:r>
              <a:rPr kumimoji="0" lang="en-US" altLang="zh-CN"/>
              <a:t>(</a:t>
            </a:r>
            <a:r>
              <a:rPr kumimoji="0" lang="zh-CN" altLang="en-US"/>
              <a:t>重点</a:t>
            </a:r>
            <a:r>
              <a:rPr kumimoji="0" lang="en-US" altLang="zh-CN"/>
              <a:t>)</a:t>
            </a:r>
          </a:p>
        </p:txBody>
      </p:sp>
      <p:sp>
        <p:nvSpPr>
          <p:cNvPr id="71694" name="Text Box 13"/>
          <p:cNvSpPr txBox="1">
            <a:spLocks noChangeArrowheads="1"/>
          </p:cNvSpPr>
          <p:nvPr/>
        </p:nvSpPr>
        <p:spPr bwMode="auto">
          <a:xfrm>
            <a:off x="5292725" y="873125"/>
            <a:ext cx="755650" cy="701675"/>
          </a:xfrm>
          <a:prstGeom prst="rect">
            <a:avLst/>
          </a:prstGeom>
          <a:noFill/>
          <a:ln w="9525">
            <a:noFill/>
            <a:miter lim="800000"/>
            <a:headEnd/>
            <a:tailEnd/>
          </a:ln>
        </p:spPr>
        <p:txBody>
          <a:bodyPr>
            <a:spAutoFit/>
          </a:bodyPr>
          <a:lstStyle/>
          <a:p>
            <a:pPr algn="ctr"/>
            <a:r>
              <a:rPr kumimoji="0" lang="zh-CN" altLang="en-US"/>
              <a:t>温度</a:t>
            </a:r>
          </a:p>
          <a:p>
            <a:pPr algn="ctr"/>
            <a:r>
              <a:rPr kumimoji="0" lang="zh-CN" altLang="en-US"/>
              <a:t>光照</a:t>
            </a:r>
          </a:p>
        </p:txBody>
      </p:sp>
      <p:sp>
        <p:nvSpPr>
          <p:cNvPr id="71695" name="Line 14"/>
          <p:cNvSpPr>
            <a:spLocks noChangeShapeType="1"/>
          </p:cNvSpPr>
          <p:nvPr/>
        </p:nvSpPr>
        <p:spPr bwMode="auto">
          <a:xfrm>
            <a:off x="5970588" y="1223963"/>
            <a:ext cx="323850" cy="0"/>
          </a:xfrm>
          <a:prstGeom prst="line">
            <a:avLst/>
          </a:prstGeom>
          <a:noFill/>
          <a:ln w="57150">
            <a:solidFill>
              <a:schemeClr val="folHlink"/>
            </a:solidFill>
            <a:round/>
            <a:headEnd/>
            <a:tailEnd type="triangle" w="med" len="med"/>
          </a:ln>
        </p:spPr>
        <p:txBody>
          <a:bodyPr/>
          <a:lstStyle/>
          <a:p>
            <a:endParaRPr lang="zh-CN" altLang="en-US"/>
          </a:p>
        </p:txBody>
      </p:sp>
      <p:sp>
        <p:nvSpPr>
          <p:cNvPr id="71696" name="Text Box 15"/>
          <p:cNvSpPr txBox="1">
            <a:spLocks noChangeArrowheads="1"/>
          </p:cNvSpPr>
          <p:nvPr/>
        </p:nvSpPr>
        <p:spPr bwMode="auto">
          <a:xfrm>
            <a:off x="6216650" y="873125"/>
            <a:ext cx="755650" cy="701675"/>
          </a:xfrm>
          <a:prstGeom prst="rect">
            <a:avLst/>
          </a:prstGeom>
          <a:noFill/>
          <a:ln w="9525">
            <a:noFill/>
            <a:miter lim="800000"/>
            <a:headEnd/>
            <a:tailEnd/>
          </a:ln>
        </p:spPr>
        <p:txBody>
          <a:bodyPr>
            <a:spAutoFit/>
          </a:bodyPr>
          <a:lstStyle/>
          <a:p>
            <a:pPr algn="ctr"/>
            <a:r>
              <a:rPr kumimoji="0" lang="zh-CN" altLang="en-US"/>
              <a:t>本征</a:t>
            </a:r>
          </a:p>
          <a:p>
            <a:pPr algn="ctr"/>
            <a:r>
              <a:rPr kumimoji="0" lang="zh-CN" altLang="en-US"/>
              <a:t>激发</a:t>
            </a:r>
          </a:p>
        </p:txBody>
      </p:sp>
      <p:sp>
        <p:nvSpPr>
          <p:cNvPr id="71697" name="Line 16"/>
          <p:cNvSpPr>
            <a:spLocks noChangeShapeType="1"/>
          </p:cNvSpPr>
          <p:nvPr/>
        </p:nvSpPr>
        <p:spPr bwMode="auto">
          <a:xfrm>
            <a:off x="6894513" y="1223963"/>
            <a:ext cx="323850" cy="0"/>
          </a:xfrm>
          <a:prstGeom prst="line">
            <a:avLst/>
          </a:prstGeom>
          <a:noFill/>
          <a:ln w="57150">
            <a:solidFill>
              <a:schemeClr val="folHlink"/>
            </a:solidFill>
            <a:round/>
            <a:headEnd/>
            <a:tailEnd type="triangle" w="med" len="med"/>
          </a:ln>
        </p:spPr>
        <p:txBody>
          <a:bodyPr/>
          <a:lstStyle/>
          <a:p>
            <a:endParaRPr lang="zh-CN" altLang="en-US"/>
          </a:p>
        </p:txBody>
      </p:sp>
      <p:sp>
        <p:nvSpPr>
          <p:cNvPr id="71698" name="Text Box 17"/>
          <p:cNvSpPr txBox="1">
            <a:spLocks noChangeArrowheads="1"/>
          </p:cNvSpPr>
          <p:nvPr/>
        </p:nvSpPr>
        <p:spPr bwMode="auto">
          <a:xfrm>
            <a:off x="7140575" y="873125"/>
            <a:ext cx="755650" cy="701675"/>
          </a:xfrm>
          <a:prstGeom prst="rect">
            <a:avLst/>
          </a:prstGeom>
          <a:noFill/>
          <a:ln w="9525">
            <a:noFill/>
            <a:miter lim="800000"/>
            <a:headEnd/>
            <a:tailEnd/>
          </a:ln>
        </p:spPr>
        <p:txBody>
          <a:bodyPr>
            <a:spAutoFit/>
          </a:bodyPr>
          <a:lstStyle/>
          <a:p>
            <a:pPr algn="ctr"/>
            <a:r>
              <a:rPr kumimoji="0" lang="zh-CN" altLang="en-US"/>
              <a:t>电子</a:t>
            </a:r>
          </a:p>
          <a:p>
            <a:pPr algn="ctr"/>
            <a:r>
              <a:rPr kumimoji="0" lang="zh-CN" altLang="en-US"/>
              <a:t>空穴</a:t>
            </a:r>
          </a:p>
        </p:txBody>
      </p:sp>
      <p:sp>
        <p:nvSpPr>
          <p:cNvPr id="71699" name="Line 18"/>
          <p:cNvSpPr>
            <a:spLocks noChangeShapeType="1"/>
          </p:cNvSpPr>
          <p:nvPr/>
        </p:nvSpPr>
        <p:spPr bwMode="auto">
          <a:xfrm>
            <a:off x="7818438" y="1223963"/>
            <a:ext cx="323850" cy="0"/>
          </a:xfrm>
          <a:prstGeom prst="line">
            <a:avLst/>
          </a:prstGeom>
          <a:noFill/>
          <a:ln w="57150">
            <a:solidFill>
              <a:schemeClr val="folHlink"/>
            </a:solidFill>
            <a:round/>
            <a:headEnd/>
            <a:tailEnd type="triangle" w="med" len="med"/>
          </a:ln>
        </p:spPr>
        <p:txBody>
          <a:bodyPr/>
          <a:lstStyle/>
          <a:p>
            <a:endParaRPr lang="zh-CN" altLang="en-US"/>
          </a:p>
        </p:txBody>
      </p:sp>
      <p:sp>
        <p:nvSpPr>
          <p:cNvPr id="71700" name="Text Box 19"/>
          <p:cNvSpPr txBox="1">
            <a:spLocks noChangeArrowheads="1"/>
          </p:cNvSpPr>
          <p:nvPr/>
        </p:nvSpPr>
        <p:spPr bwMode="auto">
          <a:xfrm>
            <a:off x="8064500" y="1025525"/>
            <a:ext cx="755650" cy="396875"/>
          </a:xfrm>
          <a:prstGeom prst="rect">
            <a:avLst/>
          </a:prstGeom>
          <a:noFill/>
          <a:ln w="9525">
            <a:noFill/>
            <a:miter lim="800000"/>
            <a:headEnd/>
            <a:tailEnd/>
          </a:ln>
        </p:spPr>
        <p:txBody>
          <a:bodyPr>
            <a:spAutoFit/>
          </a:bodyPr>
          <a:lstStyle/>
          <a:p>
            <a:pPr algn="ctr"/>
            <a:r>
              <a:rPr kumimoji="0" lang="zh-CN" altLang="en-US"/>
              <a:t>复合</a:t>
            </a:r>
          </a:p>
        </p:txBody>
      </p:sp>
      <p:sp>
        <p:nvSpPr>
          <p:cNvPr id="71701" name="Text Box 20"/>
          <p:cNvSpPr txBox="1">
            <a:spLocks noChangeArrowheads="1"/>
          </p:cNvSpPr>
          <p:nvPr/>
        </p:nvSpPr>
        <p:spPr bwMode="auto">
          <a:xfrm>
            <a:off x="5218113" y="1736725"/>
            <a:ext cx="755650" cy="396875"/>
          </a:xfrm>
          <a:prstGeom prst="rect">
            <a:avLst/>
          </a:prstGeom>
          <a:noFill/>
          <a:ln w="9525">
            <a:noFill/>
            <a:miter lim="800000"/>
            <a:headEnd/>
            <a:tailEnd/>
          </a:ln>
        </p:spPr>
        <p:txBody>
          <a:bodyPr>
            <a:spAutoFit/>
          </a:bodyPr>
          <a:lstStyle/>
          <a:p>
            <a:pPr algn="ctr"/>
            <a:r>
              <a:rPr kumimoji="0" lang="zh-CN" altLang="en-US"/>
              <a:t>掺杂</a:t>
            </a:r>
          </a:p>
        </p:txBody>
      </p:sp>
      <p:sp>
        <p:nvSpPr>
          <p:cNvPr id="71702" name="Text Box 21"/>
          <p:cNvSpPr txBox="1">
            <a:spLocks noChangeArrowheads="1"/>
          </p:cNvSpPr>
          <p:nvPr/>
        </p:nvSpPr>
        <p:spPr bwMode="auto">
          <a:xfrm>
            <a:off x="6119813" y="1631950"/>
            <a:ext cx="1404937" cy="609600"/>
          </a:xfrm>
          <a:prstGeom prst="rect">
            <a:avLst/>
          </a:prstGeom>
          <a:noFill/>
          <a:ln w="9525">
            <a:noFill/>
            <a:miter lim="800000"/>
            <a:headEnd/>
            <a:tailEnd/>
          </a:ln>
        </p:spPr>
        <p:txBody>
          <a:bodyPr lIns="0" tIns="0" rIns="0" bIns="0">
            <a:spAutoFit/>
          </a:bodyPr>
          <a:lstStyle/>
          <a:p>
            <a:pPr algn="ctr"/>
            <a:r>
              <a:rPr kumimoji="0" lang="en-US" altLang="zh-CN"/>
              <a:t>5</a:t>
            </a:r>
            <a:r>
              <a:rPr kumimoji="0" lang="zh-CN" altLang="en-US"/>
              <a:t>价－</a:t>
            </a:r>
            <a:r>
              <a:rPr kumimoji="0" lang="en-US" altLang="zh-CN"/>
              <a:t>N</a:t>
            </a:r>
            <a:r>
              <a:rPr kumimoji="0" lang="zh-CN" altLang="en-US"/>
              <a:t>型</a:t>
            </a:r>
          </a:p>
          <a:p>
            <a:pPr algn="ctr"/>
            <a:r>
              <a:rPr kumimoji="0" lang="en-US" altLang="zh-CN"/>
              <a:t>3</a:t>
            </a:r>
            <a:r>
              <a:rPr kumimoji="0" lang="zh-CN" altLang="en-US"/>
              <a:t>价－</a:t>
            </a:r>
            <a:r>
              <a:rPr kumimoji="0" lang="en-US" altLang="zh-CN"/>
              <a:t>P</a:t>
            </a:r>
            <a:r>
              <a:rPr kumimoji="0" lang="zh-CN" altLang="en-US"/>
              <a:t>型</a:t>
            </a:r>
          </a:p>
        </p:txBody>
      </p:sp>
      <p:sp>
        <p:nvSpPr>
          <p:cNvPr id="71703" name="Text Box 22"/>
          <p:cNvSpPr txBox="1">
            <a:spLocks noChangeArrowheads="1"/>
          </p:cNvSpPr>
          <p:nvPr/>
        </p:nvSpPr>
        <p:spPr bwMode="auto">
          <a:xfrm>
            <a:off x="7561263" y="1630363"/>
            <a:ext cx="1547812" cy="609600"/>
          </a:xfrm>
          <a:prstGeom prst="rect">
            <a:avLst/>
          </a:prstGeom>
          <a:noFill/>
          <a:ln w="9525">
            <a:noFill/>
            <a:miter lim="800000"/>
            <a:headEnd/>
            <a:tailEnd/>
          </a:ln>
        </p:spPr>
        <p:txBody>
          <a:bodyPr lIns="0" tIns="0" rIns="0" bIns="0">
            <a:spAutoFit/>
          </a:bodyPr>
          <a:lstStyle/>
          <a:p>
            <a:pPr algn="ctr"/>
            <a:r>
              <a:rPr kumimoji="0" lang="zh-CN" altLang="en-US"/>
              <a:t>多子－电子</a:t>
            </a:r>
          </a:p>
          <a:p>
            <a:pPr algn="ctr"/>
            <a:r>
              <a:rPr kumimoji="0" lang="zh-CN" altLang="en-US"/>
              <a:t>多子－空穴</a:t>
            </a:r>
          </a:p>
        </p:txBody>
      </p:sp>
      <p:sp>
        <p:nvSpPr>
          <p:cNvPr id="71704" name="Text Box 23"/>
          <p:cNvSpPr txBox="1">
            <a:spLocks noChangeArrowheads="1"/>
          </p:cNvSpPr>
          <p:nvPr/>
        </p:nvSpPr>
        <p:spPr bwMode="auto">
          <a:xfrm>
            <a:off x="7524750" y="2276475"/>
            <a:ext cx="1547813" cy="304800"/>
          </a:xfrm>
          <a:prstGeom prst="rect">
            <a:avLst/>
          </a:prstGeom>
          <a:noFill/>
          <a:ln w="9525">
            <a:noFill/>
            <a:miter lim="800000"/>
            <a:headEnd/>
            <a:tailEnd/>
          </a:ln>
        </p:spPr>
        <p:txBody>
          <a:bodyPr lIns="0" tIns="0" rIns="0" bIns="0">
            <a:spAutoFit/>
          </a:bodyPr>
          <a:lstStyle/>
          <a:p>
            <a:pPr algn="ctr"/>
            <a:r>
              <a:rPr kumimoji="0" lang="zh-CN" altLang="en-US"/>
              <a:t>空间电荷</a:t>
            </a:r>
          </a:p>
        </p:txBody>
      </p:sp>
      <p:sp>
        <p:nvSpPr>
          <p:cNvPr id="71705" name="Line 24"/>
          <p:cNvSpPr>
            <a:spLocks noChangeShapeType="1"/>
          </p:cNvSpPr>
          <p:nvPr/>
        </p:nvSpPr>
        <p:spPr bwMode="auto">
          <a:xfrm>
            <a:off x="7343775" y="1808163"/>
            <a:ext cx="323850" cy="0"/>
          </a:xfrm>
          <a:prstGeom prst="line">
            <a:avLst/>
          </a:prstGeom>
          <a:noFill/>
          <a:ln w="38100">
            <a:solidFill>
              <a:schemeClr val="folHlink"/>
            </a:solidFill>
            <a:round/>
            <a:headEnd/>
            <a:tailEnd type="triangle" w="med" len="med"/>
          </a:ln>
        </p:spPr>
        <p:txBody>
          <a:bodyPr/>
          <a:lstStyle/>
          <a:p>
            <a:endParaRPr lang="zh-CN" altLang="en-US"/>
          </a:p>
        </p:txBody>
      </p:sp>
      <p:sp>
        <p:nvSpPr>
          <p:cNvPr id="71706" name="Line 25"/>
          <p:cNvSpPr>
            <a:spLocks noChangeShapeType="1"/>
          </p:cNvSpPr>
          <p:nvPr/>
        </p:nvSpPr>
        <p:spPr bwMode="auto">
          <a:xfrm>
            <a:off x="7343775" y="2097088"/>
            <a:ext cx="323850" cy="0"/>
          </a:xfrm>
          <a:prstGeom prst="line">
            <a:avLst/>
          </a:prstGeom>
          <a:noFill/>
          <a:ln w="38100">
            <a:solidFill>
              <a:schemeClr val="folHlink"/>
            </a:solidFill>
            <a:round/>
            <a:headEnd/>
            <a:tailEnd type="triangle" w="med" len="med"/>
          </a:ln>
        </p:spPr>
        <p:txBody>
          <a:bodyPr/>
          <a:lstStyle/>
          <a:p>
            <a:endParaRPr lang="zh-CN" altLang="en-US"/>
          </a:p>
        </p:txBody>
      </p:sp>
      <p:sp>
        <p:nvSpPr>
          <p:cNvPr id="71707" name="Line 26"/>
          <p:cNvSpPr>
            <a:spLocks noChangeShapeType="1"/>
          </p:cNvSpPr>
          <p:nvPr/>
        </p:nvSpPr>
        <p:spPr bwMode="auto">
          <a:xfrm>
            <a:off x="6588125" y="2276475"/>
            <a:ext cx="1116013" cy="180975"/>
          </a:xfrm>
          <a:prstGeom prst="line">
            <a:avLst/>
          </a:prstGeom>
          <a:noFill/>
          <a:ln w="38100">
            <a:solidFill>
              <a:schemeClr val="folHlink"/>
            </a:solidFill>
            <a:round/>
            <a:headEnd/>
            <a:tailEnd type="triangle" w="med" len="med"/>
          </a:ln>
        </p:spPr>
        <p:txBody>
          <a:bodyPr/>
          <a:lstStyle/>
          <a:p>
            <a:endParaRPr lang="zh-CN" altLang="en-US"/>
          </a:p>
        </p:txBody>
      </p:sp>
      <p:sp>
        <p:nvSpPr>
          <p:cNvPr id="71708" name="Line 27"/>
          <p:cNvSpPr>
            <a:spLocks noChangeShapeType="1"/>
          </p:cNvSpPr>
          <p:nvPr/>
        </p:nvSpPr>
        <p:spPr bwMode="auto">
          <a:xfrm flipV="1">
            <a:off x="5900738" y="1808163"/>
            <a:ext cx="323850" cy="73025"/>
          </a:xfrm>
          <a:prstGeom prst="line">
            <a:avLst/>
          </a:prstGeom>
          <a:noFill/>
          <a:ln w="38100">
            <a:solidFill>
              <a:schemeClr val="folHlink"/>
            </a:solidFill>
            <a:round/>
            <a:headEnd/>
            <a:tailEnd type="triangle" w="med" len="med"/>
          </a:ln>
        </p:spPr>
        <p:txBody>
          <a:bodyPr/>
          <a:lstStyle/>
          <a:p>
            <a:endParaRPr lang="zh-CN" altLang="en-US"/>
          </a:p>
        </p:txBody>
      </p:sp>
      <p:sp>
        <p:nvSpPr>
          <p:cNvPr id="71709" name="Line 28"/>
          <p:cNvSpPr>
            <a:spLocks noChangeShapeType="1"/>
          </p:cNvSpPr>
          <p:nvPr/>
        </p:nvSpPr>
        <p:spPr bwMode="auto">
          <a:xfrm>
            <a:off x="5900738" y="1989138"/>
            <a:ext cx="323850" cy="107950"/>
          </a:xfrm>
          <a:prstGeom prst="line">
            <a:avLst/>
          </a:prstGeom>
          <a:noFill/>
          <a:ln w="38100">
            <a:solidFill>
              <a:schemeClr val="folHlink"/>
            </a:solidFill>
            <a:round/>
            <a:headEnd/>
            <a:tailEnd type="triangle" w="med" len="med"/>
          </a:ln>
        </p:spPr>
        <p:txBody>
          <a:bodyPr/>
          <a:lstStyle/>
          <a:p>
            <a:endParaRPr lang="zh-CN" altLang="en-US"/>
          </a:p>
        </p:txBody>
      </p:sp>
      <p:sp>
        <p:nvSpPr>
          <p:cNvPr id="71710" name="Rectangle 29" descr="绿色大理石"/>
          <p:cNvSpPr>
            <a:spLocks noChangeArrowheads="1"/>
          </p:cNvSpPr>
          <p:nvPr/>
        </p:nvSpPr>
        <p:spPr bwMode="auto">
          <a:xfrm>
            <a:off x="2627313" y="2097088"/>
            <a:ext cx="4032250" cy="427037"/>
          </a:xfrm>
          <a:prstGeom prst="rect">
            <a:avLst/>
          </a:prstGeom>
          <a:noFill/>
          <a:ln w="9525">
            <a:noFill/>
            <a:miter lim="800000"/>
            <a:headEnd/>
            <a:tailEnd/>
          </a:ln>
        </p:spPr>
        <p:txBody>
          <a:bodyPr anchor="ctr">
            <a:spAutoFit/>
          </a:bodyPr>
          <a:lstStyle/>
          <a:p>
            <a:pPr>
              <a:lnSpc>
                <a:spcPct val="110000"/>
              </a:lnSpc>
            </a:pPr>
            <a:r>
              <a:rPr lang="zh-CN" altLang="en-US"/>
              <a:t>多子</a:t>
            </a:r>
            <a:r>
              <a:rPr lang="zh-CN" altLang="en-US">
                <a:solidFill>
                  <a:srgbClr val="FF0000"/>
                </a:solidFill>
              </a:rPr>
              <a:t>扩散</a:t>
            </a:r>
            <a:r>
              <a:rPr lang="zh-CN" altLang="en-US"/>
              <a:t>和少子</a:t>
            </a:r>
            <a:r>
              <a:rPr lang="zh-CN" altLang="en-US">
                <a:solidFill>
                  <a:srgbClr val="FF0000"/>
                </a:solidFill>
              </a:rPr>
              <a:t>漂移</a:t>
            </a:r>
            <a:r>
              <a:rPr lang="zh-CN" altLang="en-US"/>
              <a:t>的</a:t>
            </a:r>
            <a:r>
              <a:rPr lang="zh-CN" altLang="en-US">
                <a:solidFill>
                  <a:srgbClr val="FF0000"/>
                </a:solidFill>
              </a:rPr>
              <a:t>动态平衡</a:t>
            </a:r>
            <a:endParaRPr lang="zh-CN" altLang="en-US"/>
          </a:p>
        </p:txBody>
      </p:sp>
      <p:sp>
        <p:nvSpPr>
          <p:cNvPr id="71711" name="Text Box 30"/>
          <p:cNvSpPr txBox="1">
            <a:spLocks noChangeArrowheads="1"/>
          </p:cNvSpPr>
          <p:nvPr/>
        </p:nvSpPr>
        <p:spPr bwMode="auto">
          <a:xfrm>
            <a:off x="1439863" y="4868863"/>
            <a:ext cx="7667625" cy="701675"/>
          </a:xfrm>
          <a:prstGeom prst="rect">
            <a:avLst/>
          </a:prstGeom>
          <a:noFill/>
          <a:ln w="9525">
            <a:noFill/>
            <a:miter lim="800000"/>
            <a:headEnd/>
            <a:tailEnd/>
          </a:ln>
        </p:spPr>
        <p:txBody>
          <a:bodyPr>
            <a:spAutoFit/>
          </a:bodyPr>
          <a:lstStyle/>
          <a:p>
            <a:r>
              <a:rPr lang="zh-CN" altLang="en-US"/>
              <a:t>主要特性：单向导电性，工程描述方法：</a:t>
            </a:r>
            <a:r>
              <a:rPr lang="en-US" altLang="zh-CN"/>
              <a:t>PN</a:t>
            </a:r>
            <a:r>
              <a:rPr lang="zh-CN" altLang="en-US"/>
              <a:t>结方程、</a:t>
            </a:r>
            <a:r>
              <a:rPr lang="en-US" altLang="zh-CN"/>
              <a:t>I-V</a:t>
            </a:r>
            <a:r>
              <a:rPr lang="zh-CN" altLang="en-US"/>
              <a:t>特性曲线</a:t>
            </a:r>
          </a:p>
          <a:p>
            <a:r>
              <a:rPr lang="zh-CN" altLang="en-US"/>
              <a:t>其他特性：击穿、结电容、温度</a:t>
            </a:r>
          </a:p>
        </p:txBody>
      </p:sp>
      <p:sp>
        <p:nvSpPr>
          <p:cNvPr id="71712" name="Line 31"/>
          <p:cNvSpPr>
            <a:spLocks noChangeShapeType="1"/>
          </p:cNvSpPr>
          <p:nvPr/>
        </p:nvSpPr>
        <p:spPr bwMode="auto">
          <a:xfrm>
            <a:off x="322263" y="4437063"/>
            <a:ext cx="8497887" cy="0"/>
          </a:xfrm>
          <a:prstGeom prst="line">
            <a:avLst/>
          </a:prstGeom>
          <a:noFill/>
          <a:ln w="38100" cap="sq">
            <a:solidFill>
              <a:srgbClr val="006600"/>
            </a:solidFill>
            <a:round/>
            <a:headEnd type="none" w="sm" len="sm"/>
            <a:tailEnd type="none" w="sm" len="sm"/>
          </a:ln>
        </p:spPr>
        <p:txBody>
          <a:bodyPr wrap="none" anchor="ctr"/>
          <a:lstStyle/>
          <a:p>
            <a:endParaRPr lang="zh-CN" altLang="en-US"/>
          </a:p>
        </p:txBody>
      </p:sp>
      <p:sp>
        <p:nvSpPr>
          <p:cNvPr id="71713" name="Rectangle 32" descr="绿色大理石"/>
          <p:cNvSpPr>
            <a:spLocks noChangeArrowheads="1"/>
          </p:cNvSpPr>
          <p:nvPr/>
        </p:nvSpPr>
        <p:spPr bwMode="auto">
          <a:xfrm>
            <a:off x="2627313" y="2744788"/>
            <a:ext cx="3311525" cy="427037"/>
          </a:xfrm>
          <a:prstGeom prst="rect">
            <a:avLst/>
          </a:prstGeom>
          <a:noFill/>
          <a:ln w="9525">
            <a:noFill/>
            <a:miter lim="800000"/>
            <a:headEnd/>
            <a:tailEnd/>
          </a:ln>
        </p:spPr>
        <p:txBody>
          <a:bodyPr anchor="ctr">
            <a:spAutoFit/>
          </a:bodyPr>
          <a:lstStyle/>
          <a:p>
            <a:pPr>
              <a:lnSpc>
                <a:spcPct val="110000"/>
              </a:lnSpc>
            </a:pPr>
            <a:r>
              <a:rPr lang="zh-CN" altLang="en-US"/>
              <a:t>安全－</a:t>
            </a:r>
            <a:r>
              <a:rPr lang="en-US" altLang="zh-CN"/>
              <a:t>2</a:t>
            </a:r>
            <a:r>
              <a:rPr lang="zh-CN" altLang="en-US"/>
              <a:t>个极限参数</a:t>
            </a:r>
          </a:p>
        </p:txBody>
      </p:sp>
      <p:sp>
        <p:nvSpPr>
          <p:cNvPr id="71714" name="Line 33"/>
          <p:cNvSpPr>
            <a:spLocks noChangeShapeType="1"/>
          </p:cNvSpPr>
          <p:nvPr/>
        </p:nvSpPr>
        <p:spPr bwMode="auto">
          <a:xfrm>
            <a:off x="322263" y="5589588"/>
            <a:ext cx="8497887" cy="0"/>
          </a:xfrm>
          <a:prstGeom prst="line">
            <a:avLst/>
          </a:prstGeom>
          <a:noFill/>
          <a:ln w="38100" cap="sq">
            <a:solidFill>
              <a:srgbClr val="006600"/>
            </a:solidFill>
            <a:round/>
            <a:headEnd type="none" w="sm" len="sm"/>
            <a:tailEnd type="none" w="sm" len="sm"/>
          </a:ln>
        </p:spPr>
        <p:txBody>
          <a:bodyPr wrap="none" anchor="ctr"/>
          <a:lstStyle/>
          <a:p>
            <a:endParaRPr lang="zh-CN" altLang="en-US"/>
          </a:p>
        </p:txBody>
      </p:sp>
    </p:spTree>
  </p:cSld>
  <p:clrMapOvr>
    <a:masterClrMapping/>
  </p:clrMapOvr>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6" name="灯片编号占位符 4"/>
          <p:cNvSpPr>
            <a:spLocks noGrp="1"/>
          </p:cNvSpPr>
          <p:nvPr>
            <p:ph type="sldNum" sz="quarter" idx="12"/>
          </p:nvPr>
        </p:nvSpPr>
        <p:spPr>
          <a:noFill/>
        </p:spPr>
        <p:txBody>
          <a:bodyPr/>
          <a:lstStyle/>
          <a:p>
            <a:fld id="{85B2482A-A0D5-43BE-84A4-BA2AD3CB6CC1}" type="slidenum">
              <a:rPr lang="zh-CN" altLang="en-US" smtClean="0"/>
              <a:pPr/>
              <a:t>59</a:t>
            </a:fld>
            <a:endParaRPr lang="en-US" altLang="zh-CN" smtClean="0"/>
          </a:p>
        </p:txBody>
      </p:sp>
      <p:sp>
        <p:nvSpPr>
          <p:cNvPr id="72707" name="Rectangle 2"/>
          <p:cNvSpPr>
            <a:spLocks noGrp="1" noChangeArrowheads="1"/>
          </p:cNvSpPr>
          <p:nvPr>
            <p:ph type="title"/>
          </p:nvPr>
        </p:nvSpPr>
        <p:spPr>
          <a:xfrm>
            <a:off x="3600450" y="755650"/>
            <a:ext cx="3897313" cy="441325"/>
          </a:xfrm>
          <a:solidFill>
            <a:schemeClr val="accent1"/>
          </a:solidFill>
        </p:spPr>
        <p:txBody>
          <a:bodyPr/>
          <a:lstStyle/>
          <a:p>
            <a:pPr eaLnBrk="1" hangingPunct="1"/>
            <a:r>
              <a:rPr lang="zh-CN" altLang="en-US" sz="2400" smtClean="0">
                <a:solidFill>
                  <a:schemeClr val="tx1"/>
                </a:solidFill>
              </a:rPr>
              <a:t>二极管状态判断方法小结</a:t>
            </a:r>
          </a:p>
        </p:txBody>
      </p:sp>
      <p:sp>
        <p:nvSpPr>
          <p:cNvPr id="72708" name="Rectangle 3"/>
          <p:cNvSpPr>
            <a:spLocks noChangeArrowheads="1"/>
          </p:cNvSpPr>
          <p:nvPr/>
        </p:nvSpPr>
        <p:spPr bwMode="auto">
          <a:xfrm>
            <a:off x="450850" y="80963"/>
            <a:ext cx="7793038" cy="620712"/>
          </a:xfrm>
          <a:prstGeom prst="rect">
            <a:avLst/>
          </a:prstGeom>
          <a:noFill/>
          <a:ln w="9525">
            <a:noFill/>
            <a:miter lim="800000"/>
            <a:headEnd/>
            <a:tailEnd/>
          </a:ln>
        </p:spPr>
        <p:txBody>
          <a:bodyPr anchor="b"/>
          <a:lstStyle/>
          <a:p>
            <a:r>
              <a:rPr lang="en-US" altLang="zh-CN" sz="2800">
                <a:solidFill>
                  <a:srgbClr val="000066"/>
                </a:solidFill>
              </a:rPr>
              <a:t>3.4.2  </a:t>
            </a:r>
            <a:r>
              <a:rPr lang="zh-CN" altLang="en-US" sz="2800">
                <a:solidFill>
                  <a:srgbClr val="000066"/>
                </a:solidFill>
              </a:rPr>
              <a:t>二极管电路的简化模型分析方法</a:t>
            </a:r>
          </a:p>
        </p:txBody>
      </p:sp>
      <p:sp>
        <p:nvSpPr>
          <p:cNvPr id="72709" name="Text Box 4"/>
          <p:cNvSpPr txBox="1">
            <a:spLocks noChangeArrowheads="1"/>
          </p:cNvSpPr>
          <p:nvPr/>
        </p:nvSpPr>
        <p:spPr bwMode="auto">
          <a:xfrm>
            <a:off x="0" y="765175"/>
            <a:ext cx="3886200" cy="493713"/>
          </a:xfrm>
          <a:prstGeom prst="rect">
            <a:avLst/>
          </a:prstGeom>
          <a:noFill/>
          <a:ln w="9525">
            <a:noFill/>
            <a:miter lim="800000"/>
            <a:headEnd/>
            <a:tailEnd/>
          </a:ln>
        </p:spPr>
        <p:txBody>
          <a:bodyPr anchor="ctr">
            <a:spAutoFit/>
          </a:bodyPr>
          <a:lstStyle/>
          <a:p>
            <a:pPr>
              <a:lnSpc>
                <a:spcPct val="110000"/>
              </a:lnSpc>
            </a:pPr>
            <a:r>
              <a:rPr lang="en-US" altLang="zh-CN" sz="2400">
                <a:solidFill>
                  <a:srgbClr val="CC3300"/>
                </a:solidFill>
              </a:rPr>
              <a:t>1. </a:t>
            </a:r>
            <a:r>
              <a:rPr lang="zh-CN" altLang="en-US" sz="2400">
                <a:solidFill>
                  <a:srgbClr val="CC3300"/>
                </a:solidFill>
              </a:rPr>
              <a:t>二极管</a:t>
            </a:r>
            <a:r>
              <a:rPr lang="en-US" altLang="zh-CN" sz="2400" i="1">
                <a:solidFill>
                  <a:srgbClr val="CC3300"/>
                </a:solidFill>
              </a:rPr>
              <a:t>V</a:t>
            </a:r>
            <a:r>
              <a:rPr lang="en-US" altLang="zh-CN" sz="2400">
                <a:solidFill>
                  <a:srgbClr val="CC3300"/>
                </a:solidFill>
              </a:rPr>
              <a:t>-</a:t>
            </a:r>
            <a:r>
              <a:rPr lang="en-US" altLang="zh-CN" sz="2400" i="1">
                <a:solidFill>
                  <a:srgbClr val="CC3300"/>
                </a:solidFill>
              </a:rPr>
              <a:t>I </a:t>
            </a:r>
            <a:r>
              <a:rPr lang="zh-CN" altLang="en-US" sz="2400">
                <a:solidFill>
                  <a:srgbClr val="CC3300"/>
                </a:solidFill>
              </a:rPr>
              <a:t>特性的建模</a:t>
            </a:r>
          </a:p>
        </p:txBody>
      </p:sp>
      <p:sp>
        <p:nvSpPr>
          <p:cNvPr id="72710" name="Line 5"/>
          <p:cNvSpPr>
            <a:spLocks noChangeShapeType="1"/>
          </p:cNvSpPr>
          <p:nvPr/>
        </p:nvSpPr>
        <p:spPr bwMode="auto">
          <a:xfrm>
            <a:off x="468313" y="728663"/>
            <a:ext cx="7010400" cy="0"/>
          </a:xfrm>
          <a:prstGeom prst="line">
            <a:avLst/>
          </a:prstGeom>
          <a:noFill/>
          <a:ln w="76200" cap="sq" cmpd="tri">
            <a:solidFill>
              <a:srgbClr val="006600"/>
            </a:solidFill>
            <a:round/>
            <a:headEnd type="none" w="sm" len="sm"/>
            <a:tailEnd type="none" w="sm" len="sm"/>
          </a:ln>
        </p:spPr>
        <p:txBody>
          <a:bodyPr wrap="none" anchor="ctr"/>
          <a:lstStyle/>
          <a:p>
            <a:endParaRPr lang="zh-CN" altLang="en-US"/>
          </a:p>
        </p:txBody>
      </p:sp>
      <p:sp>
        <p:nvSpPr>
          <p:cNvPr id="72711" name="AutoShape 6">
            <a:hlinkClick r:id="rId2" action="ppaction://hlinksldjump" highlightClick="1"/>
          </p:cNvPr>
          <p:cNvSpPr>
            <a:spLocks noChangeArrowheads="1"/>
          </p:cNvSpPr>
          <p:nvPr/>
        </p:nvSpPr>
        <p:spPr bwMode="auto">
          <a:xfrm>
            <a:off x="180975" y="6345238"/>
            <a:ext cx="358775" cy="360362"/>
          </a:xfrm>
          <a:prstGeom prst="actionButtonReturn">
            <a:avLst/>
          </a:prstGeom>
          <a:solidFill>
            <a:srgbClr val="D7AE85"/>
          </a:solidFill>
          <a:ln w="9525">
            <a:noFill/>
            <a:miter lim="800000"/>
            <a:headEnd/>
            <a:tailEnd/>
          </a:ln>
        </p:spPr>
        <p:txBody>
          <a:bodyPr wrap="none" anchor="ctr"/>
          <a:lstStyle/>
          <a:p>
            <a:endParaRPr lang="zh-CN" altLang="en-US"/>
          </a:p>
        </p:txBody>
      </p:sp>
      <p:sp>
        <p:nvSpPr>
          <p:cNvPr id="72712" name="Text Box 7"/>
          <p:cNvSpPr txBox="1">
            <a:spLocks noChangeArrowheads="1"/>
          </p:cNvSpPr>
          <p:nvPr/>
        </p:nvSpPr>
        <p:spPr bwMode="auto">
          <a:xfrm>
            <a:off x="0" y="1268413"/>
            <a:ext cx="2960688" cy="822325"/>
          </a:xfrm>
          <a:prstGeom prst="rect">
            <a:avLst/>
          </a:prstGeom>
          <a:solidFill>
            <a:schemeClr val="accent1"/>
          </a:solidFill>
          <a:ln w="12700">
            <a:noFill/>
            <a:miter lim="800000"/>
            <a:headEnd/>
            <a:tailEnd/>
          </a:ln>
        </p:spPr>
        <p:txBody>
          <a:bodyPr>
            <a:spAutoFit/>
          </a:bodyPr>
          <a:lstStyle/>
          <a:p>
            <a:pPr algn="ctr"/>
            <a:r>
              <a:rPr lang="zh-CN" altLang="en-US" sz="2400"/>
              <a:t>假设</a:t>
            </a:r>
            <a:r>
              <a:rPr lang="en-US" altLang="zh-CN" sz="2400"/>
              <a:t>D</a:t>
            </a:r>
            <a:r>
              <a:rPr lang="zh-CN" altLang="en-US" sz="2400"/>
              <a:t>截止（开路）</a:t>
            </a:r>
          </a:p>
          <a:p>
            <a:pPr algn="ctr"/>
            <a:r>
              <a:rPr lang="zh-CN" altLang="en-US" sz="2400"/>
              <a:t>求</a:t>
            </a:r>
            <a:r>
              <a:rPr lang="en-US" altLang="zh-CN" sz="2400"/>
              <a:t>D</a:t>
            </a:r>
            <a:r>
              <a:rPr lang="zh-CN" altLang="en-US" sz="2400"/>
              <a:t>两端开路电压</a:t>
            </a:r>
          </a:p>
        </p:txBody>
      </p:sp>
      <p:sp>
        <p:nvSpPr>
          <p:cNvPr id="72713" name="Text Box 8"/>
          <p:cNvSpPr txBox="1">
            <a:spLocks noChangeArrowheads="1"/>
          </p:cNvSpPr>
          <p:nvPr/>
        </p:nvSpPr>
        <p:spPr bwMode="auto">
          <a:xfrm>
            <a:off x="2133600" y="2576513"/>
            <a:ext cx="1828800" cy="396875"/>
          </a:xfrm>
          <a:prstGeom prst="rect">
            <a:avLst/>
          </a:prstGeom>
          <a:noFill/>
          <a:ln w="12700">
            <a:noFill/>
            <a:miter lim="800000"/>
            <a:headEnd/>
            <a:tailEnd/>
          </a:ln>
        </p:spPr>
        <p:txBody>
          <a:bodyPr>
            <a:spAutoFit/>
          </a:bodyPr>
          <a:lstStyle/>
          <a:p>
            <a:pPr>
              <a:spcBef>
                <a:spcPct val="50000"/>
              </a:spcBef>
            </a:pPr>
            <a:r>
              <a:rPr lang="en-US" altLang="zh-CN" i="1"/>
              <a:t>V</a:t>
            </a:r>
            <a:r>
              <a:rPr lang="en-US" altLang="zh-CN" baseline="-25000"/>
              <a:t>D </a:t>
            </a:r>
            <a:r>
              <a:rPr lang="en-US" altLang="zh-CN">
                <a:sym typeface="Symbol" pitchFamily="18" charset="2"/>
              </a:rPr>
              <a:t></a:t>
            </a:r>
            <a:r>
              <a:rPr lang="en-US" altLang="zh-CN"/>
              <a:t> 0.7V</a:t>
            </a:r>
          </a:p>
        </p:txBody>
      </p:sp>
      <p:grpSp>
        <p:nvGrpSpPr>
          <p:cNvPr id="72714" name="Group 9"/>
          <p:cNvGrpSpPr>
            <a:grpSpLocks/>
          </p:cNvGrpSpPr>
          <p:nvPr/>
        </p:nvGrpSpPr>
        <p:grpSpPr bwMode="auto">
          <a:xfrm>
            <a:off x="3810000" y="2576513"/>
            <a:ext cx="2667000" cy="396875"/>
            <a:chOff x="2400" y="1420"/>
            <a:chExt cx="1680" cy="250"/>
          </a:xfrm>
        </p:grpSpPr>
        <p:sp>
          <p:nvSpPr>
            <p:cNvPr id="72747" name="AutoShape 10"/>
            <p:cNvSpPr>
              <a:spLocks noChangeArrowheads="1"/>
            </p:cNvSpPr>
            <p:nvPr/>
          </p:nvSpPr>
          <p:spPr bwMode="auto">
            <a:xfrm>
              <a:off x="2400" y="1478"/>
              <a:ext cx="240" cy="144"/>
            </a:xfrm>
            <a:prstGeom prst="rightArrow">
              <a:avLst>
                <a:gd name="adj1" fmla="val 50000"/>
                <a:gd name="adj2" fmla="val 41667"/>
              </a:avLst>
            </a:prstGeom>
            <a:solidFill>
              <a:srgbClr val="00CC99"/>
            </a:solidFill>
            <a:ln w="19050">
              <a:solidFill>
                <a:schemeClr val="tx1"/>
              </a:solidFill>
              <a:miter lim="800000"/>
              <a:headEnd/>
              <a:tailEnd/>
            </a:ln>
          </p:spPr>
          <p:txBody>
            <a:bodyPr wrap="none" anchor="ctr"/>
            <a:lstStyle/>
            <a:p>
              <a:endParaRPr lang="zh-CN" altLang="en-US"/>
            </a:p>
          </p:txBody>
        </p:sp>
        <p:sp>
          <p:nvSpPr>
            <p:cNvPr id="72748" name="Text Box 11"/>
            <p:cNvSpPr txBox="1">
              <a:spLocks noChangeArrowheads="1"/>
            </p:cNvSpPr>
            <p:nvPr/>
          </p:nvSpPr>
          <p:spPr bwMode="auto">
            <a:xfrm>
              <a:off x="2640" y="1420"/>
              <a:ext cx="1440" cy="250"/>
            </a:xfrm>
            <a:prstGeom prst="rect">
              <a:avLst/>
            </a:prstGeom>
            <a:noFill/>
            <a:ln w="12700">
              <a:noFill/>
              <a:miter lim="800000"/>
              <a:headEnd/>
              <a:tailEnd/>
            </a:ln>
          </p:spPr>
          <p:txBody>
            <a:bodyPr>
              <a:spAutoFit/>
            </a:bodyPr>
            <a:lstStyle/>
            <a:p>
              <a:pPr>
                <a:spcBef>
                  <a:spcPct val="50000"/>
                </a:spcBef>
              </a:pPr>
              <a:r>
                <a:rPr lang="en-US" altLang="zh-CN"/>
                <a:t>D</a:t>
              </a:r>
              <a:r>
                <a:rPr lang="zh-CN" altLang="en-US"/>
                <a:t>正向导通</a:t>
              </a:r>
            </a:p>
          </p:txBody>
        </p:sp>
      </p:grpSp>
      <p:sp>
        <p:nvSpPr>
          <p:cNvPr id="72715" name="AutoShape 12"/>
          <p:cNvSpPr>
            <a:spLocks/>
          </p:cNvSpPr>
          <p:nvPr/>
        </p:nvSpPr>
        <p:spPr bwMode="auto">
          <a:xfrm>
            <a:off x="1447800" y="2767013"/>
            <a:ext cx="304800" cy="1447800"/>
          </a:xfrm>
          <a:prstGeom prst="leftBrace">
            <a:avLst>
              <a:gd name="adj1" fmla="val 39583"/>
              <a:gd name="adj2" fmla="val 50000"/>
            </a:avLst>
          </a:prstGeom>
          <a:noFill/>
          <a:ln w="38100">
            <a:solidFill>
              <a:srgbClr val="0000FF"/>
            </a:solidFill>
            <a:round/>
            <a:headEnd/>
            <a:tailEnd/>
          </a:ln>
        </p:spPr>
        <p:txBody>
          <a:bodyPr wrap="none" anchor="ctr"/>
          <a:lstStyle/>
          <a:p>
            <a:endParaRPr lang="zh-CN" altLang="en-US"/>
          </a:p>
        </p:txBody>
      </p:sp>
      <p:grpSp>
        <p:nvGrpSpPr>
          <p:cNvPr id="72716" name="Group 13"/>
          <p:cNvGrpSpPr>
            <a:grpSpLocks/>
          </p:cNvGrpSpPr>
          <p:nvPr/>
        </p:nvGrpSpPr>
        <p:grpSpPr bwMode="auto">
          <a:xfrm>
            <a:off x="1676400" y="3262313"/>
            <a:ext cx="7162800" cy="404812"/>
            <a:chOff x="1056" y="1852"/>
            <a:chExt cx="4512" cy="255"/>
          </a:xfrm>
        </p:grpSpPr>
        <p:sp>
          <p:nvSpPr>
            <p:cNvPr id="72740" name="Text Box 14"/>
            <p:cNvSpPr txBox="1">
              <a:spLocks noChangeArrowheads="1"/>
            </p:cNvSpPr>
            <p:nvPr/>
          </p:nvSpPr>
          <p:spPr bwMode="auto">
            <a:xfrm>
              <a:off x="1056" y="1857"/>
              <a:ext cx="1488" cy="250"/>
            </a:xfrm>
            <a:prstGeom prst="rect">
              <a:avLst/>
            </a:prstGeom>
            <a:noFill/>
            <a:ln w="12700">
              <a:noFill/>
              <a:miter lim="800000"/>
              <a:headEnd/>
              <a:tailEnd/>
            </a:ln>
          </p:spPr>
          <p:txBody>
            <a:bodyPr>
              <a:spAutoFit/>
            </a:bodyPr>
            <a:lstStyle/>
            <a:p>
              <a:pPr>
                <a:spcBef>
                  <a:spcPct val="50000"/>
                </a:spcBef>
              </a:pPr>
              <a:r>
                <a:rPr lang="en-US" altLang="zh-CN" i="1"/>
                <a:t>- V</a:t>
              </a:r>
              <a:r>
                <a:rPr lang="en-US" altLang="zh-CN" baseline="-25000"/>
                <a:t>BR</a:t>
              </a:r>
              <a:r>
                <a:rPr lang="en-US" altLang="zh-CN" i="1"/>
                <a:t> &lt; V</a:t>
              </a:r>
              <a:r>
                <a:rPr lang="en-US" altLang="zh-CN" baseline="-25000"/>
                <a:t>D </a:t>
              </a:r>
              <a:r>
                <a:rPr lang="en-US" altLang="zh-CN">
                  <a:sym typeface="Symbol" pitchFamily="18" charset="2"/>
                </a:rPr>
                <a:t>&lt;</a:t>
              </a:r>
              <a:r>
                <a:rPr lang="en-US" altLang="zh-CN"/>
                <a:t> 0.7V</a:t>
              </a:r>
            </a:p>
          </p:txBody>
        </p:sp>
        <p:grpSp>
          <p:nvGrpSpPr>
            <p:cNvPr id="72741" name="Group 15"/>
            <p:cNvGrpSpPr>
              <a:grpSpLocks/>
            </p:cNvGrpSpPr>
            <p:nvPr/>
          </p:nvGrpSpPr>
          <p:grpSpPr bwMode="auto">
            <a:xfrm>
              <a:off x="2400" y="1852"/>
              <a:ext cx="1872" cy="250"/>
              <a:chOff x="2400" y="1852"/>
              <a:chExt cx="1872" cy="250"/>
            </a:xfrm>
          </p:grpSpPr>
          <p:sp>
            <p:nvSpPr>
              <p:cNvPr id="72745" name="Text Box 16"/>
              <p:cNvSpPr txBox="1">
                <a:spLocks noChangeArrowheads="1"/>
              </p:cNvSpPr>
              <p:nvPr/>
            </p:nvSpPr>
            <p:spPr bwMode="auto">
              <a:xfrm>
                <a:off x="2640" y="1852"/>
                <a:ext cx="1632" cy="250"/>
              </a:xfrm>
              <a:prstGeom prst="rect">
                <a:avLst/>
              </a:prstGeom>
              <a:noFill/>
              <a:ln w="12700">
                <a:noFill/>
                <a:miter lim="800000"/>
                <a:headEnd/>
                <a:tailEnd/>
              </a:ln>
            </p:spPr>
            <p:txBody>
              <a:bodyPr>
                <a:spAutoFit/>
              </a:bodyPr>
              <a:lstStyle/>
              <a:p>
                <a:pPr>
                  <a:spcBef>
                    <a:spcPct val="50000"/>
                  </a:spcBef>
                </a:pPr>
                <a:r>
                  <a:rPr lang="en-US" altLang="zh-CN"/>
                  <a:t>D</a:t>
                </a:r>
                <a:r>
                  <a:rPr lang="zh-CN" altLang="en-US"/>
                  <a:t>反向截止</a:t>
                </a:r>
                <a:endParaRPr lang="zh-CN" altLang="en-US">
                  <a:solidFill>
                    <a:srgbClr val="FF0000"/>
                  </a:solidFill>
                </a:endParaRPr>
              </a:p>
            </p:txBody>
          </p:sp>
          <p:sp>
            <p:nvSpPr>
              <p:cNvPr id="72746" name="AutoShape 17"/>
              <p:cNvSpPr>
                <a:spLocks noChangeArrowheads="1"/>
              </p:cNvSpPr>
              <p:nvPr/>
            </p:nvSpPr>
            <p:spPr bwMode="auto">
              <a:xfrm>
                <a:off x="2400" y="1910"/>
                <a:ext cx="240" cy="144"/>
              </a:xfrm>
              <a:prstGeom prst="rightArrow">
                <a:avLst>
                  <a:gd name="adj1" fmla="val 50000"/>
                  <a:gd name="adj2" fmla="val 41667"/>
                </a:avLst>
              </a:prstGeom>
              <a:solidFill>
                <a:srgbClr val="00CC99"/>
              </a:solidFill>
              <a:ln w="19050">
                <a:solidFill>
                  <a:schemeClr val="tx1"/>
                </a:solidFill>
                <a:miter lim="800000"/>
                <a:headEnd/>
                <a:tailEnd/>
              </a:ln>
            </p:spPr>
            <p:txBody>
              <a:bodyPr wrap="none" anchor="ctr"/>
              <a:lstStyle/>
              <a:p>
                <a:endParaRPr lang="zh-CN" altLang="en-US"/>
              </a:p>
            </p:txBody>
          </p:sp>
        </p:grpSp>
        <p:grpSp>
          <p:nvGrpSpPr>
            <p:cNvPr id="72742" name="Group 18"/>
            <p:cNvGrpSpPr>
              <a:grpSpLocks/>
            </p:cNvGrpSpPr>
            <p:nvPr/>
          </p:nvGrpSpPr>
          <p:grpSpPr bwMode="auto">
            <a:xfrm>
              <a:off x="3600" y="1852"/>
              <a:ext cx="1968" cy="250"/>
              <a:chOff x="3600" y="1852"/>
              <a:chExt cx="1968" cy="250"/>
            </a:xfrm>
          </p:grpSpPr>
          <p:sp>
            <p:nvSpPr>
              <p:cNvPr id="72743" name="AutoShape 19"/>
              <p:cNvSpPr>
                <a:spLocks noChangeArrowheads="1"/>
              </p:cNvSpPr>
              <p:nvPr/>
            </p:nvSpPr>
            <p:spPr bwMode="auto">
              <a:xfrm>
                <a:off x="3600" y="1905"/>
                <a:ext cx="240" cy="144"/>
              </a:xfrm>
              <a:prstGeom prst="rightArrow">
                <a:avLst>
                  <a:gd name="adj1" fmla="val 50000"/>
                  <a:gd name="adj2" fmla="val 41667"/>
                </a:avLst>
              </a:prstGeom>
              <a:solidFill>
                <a:srgbClr val="00CC99"/>
              </a:solidFill>
              <a:ln w="19050">
                <a:solidFill>
                  <a:schemeClr val="tx1"/>
                </a:solidFill>
                <a:miter lim="800000"/>
                <a:headEnd/>
                <a:tailEnd/>
              </a:ln>
            </p:spPr>
            <p:txBody>
              <a:bodyPr wrap="none" anchor="ctr"/>
              <a:lstStyle/>
              <a:p>
                <a:endParaRPr lang="zh-CN" altLang="en-US"/>
              </a:p>
            </p:txBody>
          </p:sp>
          <p:sp>
            <p:nvSpPr>
              <p:cNvPr id="72744" name="Text Box 20"/>
              <p:cNvSpPr txBox="1">
                <a:spLocks noChangeArrowheads="1"/>
              </p:cNvSpPr>
              <p:nvPr/>
            </p:nvSpPr>
            <p:spPr bwMode="auto">
              <a:xfrm>
                <a:off x="3984" y="1852"/>
                <a:ext cx="1584" cy="250"/>
              </a:xfrm>
              <a:prstGeom prst="rect">
                <a:avLst/>
              </a:prstGeom>
              <a:noFill/>
              <a:ln w="12700">
                <a:noFill/>
                <a:miter lim="800000"/>
                <a:headEnd/>
                <a:tailEnd/>
              </a:ln>
            </p:spPr>
            <p:txBody>
              <a:bodyPr>
                <a:spAutoFit/>
              </a:bodyPr>
              <a:lstStyle/>
              <a:p>
                <a:pPr>
                  <a:spcBef>
                    <a:spcPct val="50000"/>
                  </a:spcBef>
                </a:pPr>
                <a:r>
                  <a:rPr lang="en-US" altLang="zh-CN" i="1">
                    <a:solidFill>
                      <a:srgbClr val="FF0000"/>
                    </a:solidFill>
                  </a:rPr>
                  <a:t>I</a:t>
                </a:r>
                <a:r>
                  <a:rPr lang="en-US" altLang="zh-CN" baseline="-25000">
                    <a:solidFill>
                      <a:srgbClr val="FF0000"/>
                    </a:solidFill>
                  </a:rPr>
                  <a:t>D </a:t>
                </a:r>
                <a:r>
                  <a:rPr lang="en-US" altLang="zh-CN">
                    <a:solidFill>
                      <a:srgbClr val="FF0000"/>
                    </a:solidFill>
                  </a:rPr>
                  <a:t>= 0       (</a:t>
                </a:r>
                <a:r>
                  <a:rPr lang="zh-CN" altLang="en-US">
                    <a:solidFill>
                      <a:srgbClr val="FF0000"/>
                    </a:solidFill>
                  </a:rPr>
                  <a:t>开路</a:t>
                </a:r>
                <a:r>
                  <a:rPr lang="en-US" altLang="zh-CN">
                    <a:solidFill>
                      <a:srgbClr val="FF0000"/>
                    </a:solidFill>
                  </a:rPr>
                  <a:t>)</a:t>
                </a:r>
              </a:p>
            </p:txBody>
          </p:sp>
        </p:grpSp>
      </p:grpSp>
      <p:grpSp>
        <p:nvGrpSpPr>
          <p:cNvPr id="72717" name="Group 21"/>
          <p:cNvGrpSpPr>
            <a:grpSpLocks/>
          </p:cNvGrpSpPr>
          <p:nvPr/>
        </p:nvGrpSpPr>
        <p:grpSpPr bwMode="auto">
          <a:xfrm>
            <a:off x="2133600" y="3948113"/>
            <a:ext cx="6934200" cy="412750"/>
            <a:chOff x="1344" y="2284"/>
            <a:chExt cx="4368" cy="260"/>
          </a:xfrm>
        </p:grpSpPr>
        <p:sp>
          <p:nvSpPr>
            <p:cNvPr id="72735" name="Text Box 22"/>
            <p:cNvSpPr txBox="1">
              <a:spLocks noChangeArrowheads="1"/>
            </p:cNvSpPr>
            <p:nvPr/>
          </p:nvSpPr>
          <p:spPr bwMode="auto">
            <a:xfrm>
              <a:off x="1344" y="2294"/>
              <a:ext cx="1152" cy="250"/>
            </a:xfrm>
            <a:prstGeom prst="rect">
              <a:avLst/>
            </a:prstGeom>
            <a:noFill/>
            <a:ln w="12700">
              <a:noFill/>
              <a:miter lim="800000"/>
              <a:headEnd/>
              <a:tailEnd/>
            </a:ln>
          </p:spPr>
          <p:txBody>
            <a:bodyPr>
              <a:spAutoFit/>
            </a:bodyPr>
            <a:lstStyle/>
            <a:p>
              <a:pPr>
                <a:spcBef>
                  <a:spcPct val="50000"/>
                </a:spcBef>
              </a:pPr>
              <a:r>
                <a:rPr lang="en-US" altLang="zh-CN" i="1"/>
                <a:t>V</a:t>
              </a:r>
              <a:r>
                <a:rPr lang="en-US" altLang="zh-CN" baseline="-25000"/>
                <a:t>D </a:t>
              </a:r>
              <a:r>
                <a:rPr lang="en-US" altLang="zh-CN">
                  <a:sym typeface="Symbol" pitchFamily="18" charset="2"/>
                </a:rPr>
                <a:t></a:t>
              </a:r>
              <a:r>
                <a:rPr lang="en-US" altLang="zh-CN"/>
                <a:t> - </a:t>
              </a:r>
              <a:r>
                <a:rPr lang="en-US" altLang="zh-CN" i="1"/>
                <a:t>V</a:t>
              </a:r>
              <a:r>
                <a:rPr lang="en-US" altLang="zh-CN" baseline="-25000"/>
                <a:t>BR</a:t>
              </a:r>
              <a:endParaRPr lang="en-US" altLang="zh-CN"/>
            </a:p>
          </p:txBody>
        </p:sp>
        <p:sp>
          <p:nvSpPr>
            <p:cNvPr id="72736" name="Text Box 23"/>
            <p:cNvSpPr txBox="1">
              <a:spLocks noChangeArrowheads="1"/>
            </p:cNvSpPr>
            <p:nvPr/>
          </p:nvSpPr>
          <p:spPr bwMode="auto">
            <a:xfrm>
              <a:off x="2640" y="2294"/>
              <a:ext cx="1920" cy="250"/>
            </a:xfrm>
            <a:prstGeom prst="rect">
              <a:avLst/>
            </a:prstGeom>
            <a:noFill/>
            <a:ln w="12700">
              <a:noFill/>
              <a:miter lim="800000"/>
              <a:headEnd/>
              <a:tailEnd/>
            </a:ln>
          </p:spPr>
          <p:txBody>
            <a:bodyPr>
              <a:spAutoFit/>
            </a:bodyPr>
            <a:lstStyle/>
            <a:p>
              <a:pPr>
                <a:spcBef>
                  <a:spcPct val="50000"/>
                </a:spcBef>
              </a:pPr>
              <a:r>
                <a:rPr lang="en-US" altLang="zh-CN"/>
                <a:t>D</a:t>
              </a:r>
              <a:r>
                <a:rPr lang="zh-CN" altLang="en-US"/>
                <a:t>反向击穿</a:t>
              </a:r>
              <a:endParaRPr lang="zh-CN" altLang="en-US" baseline="-25000">
                <a:solidFill>
                  <a:srgbClr val="FF0000"/>
                </a:solidFill>
              </a:endParaRPr>
            </a:p>
          </p:txBody>
        </p:sp>
        <p:sp>
          <p:nvSpPr>
            <p:cNvPr id="72737" name="AutoShape 24"/>
            <p:cNvSpPr>
              <a:spLocks noChangeArrowheads="1"/>
            </p:cNvSpPr>
            <p:nvPr/>
          </p:nvSpPr>
          <p:spPr bwMode="auto">
            <a:xfrm>
              <a:off x="2400" y="2342"/>
              <a:ext cx="240" cy="144"/>
            </a:xfrm>
            <a:prstGeom prst="rightArrow">
              <a:avLst>
                <a:gd name="adj1" fmla="val 50000"/>
                <a:gd name="adj2" fmla="val 41667"/>
              </a:avLst>
            </a:prstGeom>
            <a:solidFill>
              <a:srgbClr val="00CC99"/>
            </a:solidFill>
            <a:ln w="19050">
              <a:solidFill>
                <a:schemeClr val="tx1"/>
              </a:solidFill>
              <a:miter lim="800000"/>
              <a:headEnd/>
              <a:tailEnd/>
            </a:ln>
          </p:spPr>
          <p:txBody>
            <a:bodyPr wrap="none" anchor="ctr"/>
            <a:lstStyle/>
            <a:p>
              <a:endParaRPr lang="zh-CN" altLang="en-US"/>
            </a:p>
          </p:txBody>
        </p:sp>
        <p:sp>
          <p:nvSpPr>
            <p:cNvPr id="72738" name="AutoShape 25"/>
            <p:cNvSpPr>
              <a:spLocks noChangeArrowheads="1"/>
            </p:cNvSpPr>
            <p:nvPr/>
          </p:nvSpPr>
          <p:spPr bwMode="auto">
            <a:xfrm>
              <a:off x="3600" y="2337"/>
              <a:ext cx="240" cy="144"/>
            </a:xfrm>
            <a:prstGeom prst="rightArrow">
              <a:avLst>
                <a:gd name="adj1" fmla="val 50000"/>
                <a:gd name="adj2" fmla="val 41667"/>
              </a:avLst>
            </a:prstGeom>
            <a:solidFill>
              <a:srgbClr val="00CC99"/>
            </a:solidFill>
            <a:ln w="19050">
              <a:solidFill>
                <a:schemeClr val="tx1"/>
              </a:solidFill>
              <a:miter lim="800000"/>
              <a:headEnd/>
              <a:tailEnd/>
            </a:ln>
          </p:spPr>
          <p:txBody>
            <a:bodyPr wrap="none" anchor="ctr"/>
            <a:lstStyle/>
            <a:p>
              <a:endParaRPr lang="zh-CN" altLang="en-US"/>
            </a:p>
          </p:txBody>
        </p:sp>
        <p:sp>
          <p:nvSpPr>
            <p:cNvPr id="72739" name="Text Box 26"/>
            <p:cNvSpPr txBox="1">
              <a:spLocks noChangeArrowheads="1"/>
            </p:cNvSpPr>
            <p:nvPr/>
          </p:nvSpPr>
          <p:spPr bwMode="auto">
            <a:xfrm>
              <a:off x="3984" y="2284"/>
              <a:ext cx="1728" cy="250"/>
            </a:xfrm>
            <a:prstGeom prst="rect">
              <a:avLst/>
            </a:prstGeom>
            <a:noFill/>
            <a:ln w="12700">
              <a:noFill/>
              <a:miter lim="800000"/>
              <a:headEnd/>
              <a:tailEnd/>
            </a:ln>
          </p:spPr>
          <p:txBody>
            <a:bodyPr>
              <a:spAutoFit/>
            </a:bodyPr>
            <a:lstStyle/>
            <a:p>
              <a:pPr>
                <a:spcBef>
                  <a:spcPct val="50000"/>
                </a:spcBef>
              </a:pPr>
              <a:r>
                <a:rPr lang="en-US" altLang="zh-CN" i="1">
                  <a:solidFill>
                    <a:srgbClr val="FF0000"/>
                  </a:solidFill>
                </a:rPr>
                <a:t>V</a:t>
              </a:r>
              <a:r>
                <a:rPr lang="en-US" altLang="zh-CN" baseline="-25000">
                  <a:solidFill>
                    <a:srgbClr val="FF0000"/>
                  </a:solidFill>
                </a:rPr>
                <a:t>D </a:t>
              </a:r>
              <a:r>
                <a:rPr lang="en-US" altLang="zh-CN">
                  <a:solidFill>
                    <a:srgbClr val="FF0000"/>
                  </a:solidFill>
                </a:rPr>
                <a:t>= - </a:t>
              </a:r>
              <a:r>
                <a:rPr lang="en-US" altLang="zh-CN" i="1">
                  <a:solidFill>
                    <a:srgbClr val="FF0000"/>
                  </a:solidFill>
                </a:rPr>
                <a:t>V</a:t>
              </a:r>
              <a:r>
                <a:rPr lang="en-US" altLang="zh-CN" baseline="-25000">
                  <a:solidFill>
                    <a:srgbClr val="FF0000"/>
                  </a:solidFill>
                </a:rPr>
                <a:t>BR      </a:t>
              </a:r>
              <a:r>
                <a:rPr lang="en-US" altLang="zh-CN">
                  <a:solidFill>
                    <a:srgbClr val="FF0000"/>
                  </a:solidFill>
                </a:rPr>
                <a:t>(</a:t>
              </a:r>
              <a:r>
                <a:rPr lang="zh-CN" altLang="en-US">
                  <a:solidFill>
                    <a:srgbClr val="FF0000"/>
                  </a:solidFill>
                </a:rPr>
                <a:t>恒压</a:t>
              </a:r>
              <a:r>
                <a:rPr lang="en-US" altLang="zh-CN">
                  <a:solidFill>
                    <a:srgbClr val="FF0000"/>
                  </a:solidFill>
                </a:rPr>
                <a:t>)</a:t>
              </a:r>
            </a:p>
          </p:txBody>
        </p:sp>
      </p:grpSp>
      <p:grpSp>
        <p:nvGrpSpPr>
          <p:cNvPr id="72718" name="Group 27"/>
          <p:cNvGrpSpPr>
            <a:grpSpLocks/>
          </p:cNvGrpSpPr>
          <p:nvPr/>
        </p:nvGrpSpPr>
        <p:grpSpPr bwMode="auto">
          <a:xfrm>
            <a:off x="5715000" y="2576513"/>
            <a:ext cx="3429000" cy="396875"/>
            <a:chOff x="3600" y="1420"/>
            <a:chExt cx="2160" cy="250"/>
          </a:xfrm>
        </p:grpSpPr>
        <p:sp>
          <p:nvSpPr>
            <p:cNvPr id="72733" name="AutoShape 28"/>
            <p:cNvSpPr>
              <a:spLocks noChangeArrowheads="1"/>
            </p:cNvSpPr>
            <p:nvPr/>
          </p:nvSpPr>
          <p:spPr bwMode="auto">
            <a:xfrm>
              <a:off x="3600" y="1473"/>
              <a:ext cx="240" cy="144"/>
            </a:xfrm>
            <a:prstGeom prst="rightArrow">
              <a:avLst>
                <a:gd name="adj1" fmla="val 50000"/>
                <a:gd name="adj2" fmla="val 41667"/>
              </a:avLst>
            </a:prstGeom>
            <a:solidFill>
              <a:srgbClr val="00CC99"/>
            </a:solidFill>
            <a:ln w="19050">
              <a:solidFill>
                <a:schemeClr val="tx1"/>
              </a:solidFill>
              <a:miter lim="800000"/>
              <a:headEnd/>
              <a:tailEnd/>
            </a:ln>
          </p:spPr>
          <p:txBody>
            <a:bodyPr wrap="none" anchor="ctr"/>
            <a:lstStyle/>
            <a:p>
              <a:endParaRPr lang="zh-CN" altLang="en-US"/>
            </a:p>
          </p:txBody>
        </p:sp>
        <p:sp>
          <p:nvSpPr>
            <p:cNvPr id="72734" name="Text Box 29"/>
            <p:cNvSpPr txBox="1">
              <a:spLocks noChangeArrowheads="1"/>
            </p:cNvSpPr>
            <p:nvPr/>
          </p:nvSpPr>
          <p:spPr bwMode="auto">
            <a:xfrm>
              <a:off x="3984" y="1420"/>
              <a:ext cx="1776" cy="250"/>
            </a:xfrm>
            <a:prstGeom prst="rect">
              <a:avLst/>
            </a:prstGeom>
            <a:noFill/>
            <a:ln w="12700">
              <a:noFill/>
              <a:miter lim="800000"/>
              <a:headEnd/>
              <a:tailEnd/>
            </a:ln>
          </p:spPr>
          <p:txBody>
            <a:bodyPr>
              <a:spAutoFit/>
            </a:bodyPr>
            <a:lstStyle/>
            <a:p>
              <a:pPr>
                <a:spcBef>
                  <a:spcPct val="50000"/>
                </a:spcBef>
              </a:pPr>
              <a:r>
                <a:rPr lang="en-US" altLang="zh-CN" i="1">
                  <a:solidFill>
                    <a:srgbClr val="FF0000"/>
                  </a:solidFill>
                </a:rPr>
                <a:t>V</a:t>
              </a:r>
              <a:r>
                <a:rPr lang="en-US" altLang="zh-CN" baseline="-25000">
                  <a:solidFill>
                    <a:srgbClr val="FF0000"/>
                  </a:solidFill>
                </a:rPr>
                <a:t>D </a:t>
              </a:r>
              <a:r>
                <a:rPr lang="en-US" altLang="zh-CN">
                  <a:solidFill>
                    <a:srgbClr val="FF0000"/>
                  </a:solidFill>
                </a:rPr>
                <a:t>= 0.7V (</a:t>
              </a:r>
              <a:r>
                <a:rPr lang="zh-CN" altLang="en-US">
                  <a:solidFill>
                    <a:srgbClr val="FF0000"/>
                  </a:solidFill>
                </a:rPr>
                <a:t>恒压降</a:t>
              </a:r>
              <a:r>
                <a:rPr lang="en-US" altLang="zh-CN">
                  <a:solidFill>
                    <a:srgbClr val="FF0000"/>
                  </a:solidFill>
                </a:rPr>
                <a:t>)</a:t>
              </a:r>
              <a:endParaRPr lang="en-US" altLang="zh-CN" sz="2400"/>
            </a:p>
          </p:txBody>
        </p:sp>
      </p:grpSp>
      <p:sp>
        <p:nvSpPr>
          <p:cNvPr id="72719" name="Text Box 30"/>
          <p:cNvSpPr txBox="1">
            <a:spLocks noChangeArrowheads="1"/>
          </p:cNvSpPr>
          <p:nvPr/>
        </p:nvSpPr>
        <p:spPr bwMode="auto">
          <a:xfrm>
            <a:off x="4419600" y="2043113"/>
            <a:ext cx="1066800" cy="457200"/>
          </a:xfrm>
          <a:prstGeom prst="rect">
            <a:avLst/>
          </a:prstGeom>
          <a:noFill/>
          <a:ln w="12700">
            <a:noFill/>
            <a:miter lim="800000"/>
            <a:headEnd/>
            <a:tailEnd/>
          </a:ln>
        </p:spPr>
        <p:txBody>
          <a:bodyPr>
            <a:spAutoFit/>
          </a:bodyPr>
          <a:lstStyle/>
          <a:p>
            <a:pPr>
              <a:spcBef>
                <a:spcPct val="50000"/>
              </a:spcBef>
            </a:pPr>
            <a:r>
              <a:rPr lang="zh-CN" altLang="en-US" sz="2400">
                <a:solidFill>
                  <a:srgbClr val="993366"/>
                </a:solidFill>
              </a:rPr>
              <a:t>状态</a:t>
            </a:r>
          </a:p>
        </p:txBody>
      </p:sp>
      <p:sp>
        <p:nvSpPr>
          <p:cNvPr id="72720" name="Text Box 31"/>
          <p:cNvSpPr txBox="1">
            <a:spLocks noChangeArrowheads="1"/>
          </p:cNvSpPr>
          <p:nvPr/>
        </p:nvSpPr>
        <p:spPr bwMode="auto">
          <a:xfrm>
            <a:off x="6705600" y="2043113"/>
            <a:ext cx="1828800" cy="457200"/>
          </a:xfrm>
          <a:prstGeom prst="rect">
            <a:avLst/>
          </a:prstGeom>
          <a:noFill/>
          <a:ln w="12700">
            <a:noFill/>
            <a:miter lim="800000"/>
            <a:headEnd/>
            <a:tailEnd/>
          </a:ln>
        </p:spPr>
        <p:txBody>
          <a:bodyPr>
            <a:spAutoFit/>
          </a:bodyPr>
          <a:lstStyle/>
          <a:p>
            <a:pPr>
              <a:spcBef>
                <a:spcPct val="50000"/>
              </a:spcBef>
            </a:pPr>
            <a:r>
              <a:rPr lang="zh-CN" altLang="en-US" sz="2400">
                <a:solidFill>
                  <a:srgbClr val="993366"/>
                </a:solidFill>
              </a:rPr>
              <a:t>等效电路</a:t>
            </a:r>
          </a:p>
        </p:txBody>
      </p:sp>
      <p:sp>
        <p:nvSpPr>
          <p:cNvPr id="72721" name="Text Box 32"/>
          <p:cNvSpPr txBox="1">
            <a:spLocks noChangeArrowheads="1"/>
          </p:cNvSpPr>
          <p:nvPr/>
        </p:nvSpPr>
        <p:spPr bwMode="auto">
          <a:xfrm>
            <a:off x="2362200" y="2043113"/>
            <a:ext cx="1066800" cy="457200"/>
          </a:xfrm>
          <a:prstGeom prst="rect">
            <a:avLst/>
          </a:prstGeom>
          <a:noFill/>
          <a:ln w="12700">
            <a:noFill/>
            <a:miter lim="800000"/>
            <a:headEnd/>
            <a:tailEnd/>
          </a:ln>
        </p:spPr>
        <p:txBody>
          <a:bodyPr>
            <a:spAutoFit/>
          </a:bodyPr>
          <a:lstStyle/>
          <a:p>
            <a:pPr>
              <a:spcBef>
                <a:spcPct val="50000"/>
              </a:spcBef>
            </a:pPr>
            <a:r>
              <a:rPr lang="zh-CN" altLang="en-US" sz="2400">
                <a:solidFill>
                  <a:srgbClr val="993366"/>
                </a:solidFill>
              </a:rPr>
              <a:t>条件</a:t>
            </a:r>
          </a:p>
        </p:txBody>
      </p:sp>
      <p:grpSp>
        <p:nvGrpSpPr>
          <p:cNvPr id="72722" name="Group 33"/>
          <p:cNvGrpSpPr>
            <a:grpSpLocks/>
          </p:cNvGrpSpPr>
          <p:nvPr/>
        </p:nvGrpSpPr>
        <p:grpSpPr bwMode="auto">
          <a:xfrm>
            <a:off x="563563" y="2087563"/>
            <a:ext cx="714375" cy="1403350"/>
            <a:chOff x="355" y="1160"/>
            <a:chExt cx="450" cy="884"/>
          </a:xfrm>
        </p:grpSpPr>
        <p:sp>
          <p:nvSpPr>
            <p:cNvPr id="72731" name="Line 34"/>
            <p:cNvSpPr>
              <a:spLocks noChangeShapeType="1"/>
            </p:cNvSpPr>
            <p:nvPr/>
          </p:nvSpPr>
          <p:spPr bwMode="auto">
            <a:xfrm>
              <a:off x="355" y="1160"/>
              <a:ext cx="0" cy="884"/>
            </a:xfrm>
            <a:prstGeom prst="line">
              <a:avLst/>
            </a:prstGeom>
            <a:noFill/>
            <a:ln w="38100">
              <a:solidFill>
                <a:schemeClr val="hlink"/>
              </a:solidFill>
              <a:miter lim="800000"/>
              <a:headEnd/>
              <a:tailEnd/>
            </a:ln>
          </p:spPr>
          <p:txBody>
            <a:bodyPr wrap="none"/>
            <a:lstStyle/>
            <a:p>
              <a:endParaRPr lang="zh-CN" altLang="en-US"/>
            </a:p>
          </p:txBody>
        </p:sp>
        <p:sp>
          <p:nvSpPr>
            <p:cNvPr id="72732" name="Line 35"/>
            <p:cNvSpPr>
              <a:spLocks noChangeShapeType="1"/>
            </p:cNvSpPr>
            <p:nvPr/>
          </p:nvSpPr>
          <p:spPr bwMode="auto">
            <a:xfrm>
              <a:off x="355" y="2036"/>
              <a:ext cx="450" cy="0"/>
            </a:xfrm>
            <a:prstGeom prst="line">
              <a:avLst/>
            </a:prstGeom>
            <a:noFill/>
            <a:ln w="38100">
              <a:solidFill>
                <a:schemeClr val="hlink"/>
              </a:solidFill>
              <a:miter lim="800000"/>
              <a:headEnd/>
              <a:tailEnd type="triangle" w="med" len="med"/>
            </a:ln>
          </p:spPr>
          <p:txBody>
            <a:bodyPr wrap="none"/>
            <a:lstStyle/>
            <a:p>
              <a:endParaRPr lang="zh-CN" altLang="en-US"/>
            </a:p>
          </p:txBody>
        </p:sp>
      </p:grpSp>
      <p:sp>
        <p:nvSpPr>
          <p:cNvPr id="72723" name="Text Box 36"/>
          <p:cNvSpPr txBox="1">
            <a:spLocks noChangeArrowheads="1"/>
          </p:cNvSpPr>
          <p:nvPr/>
        </p:nvSpPr>
        <p:spPr bwMode="auto">
          <a:xfrm>
            <a:off x="4572000" y="4724400"/>
            <a:ext cx="4343400" cy="1187450"/>
          </a:xfrm>
          <a:prstGeom prst="rect">
            <a:avLst/>
          </a:prstGeom>
          <a:solidFill>
            <a:schemeClr val="accent1"/>
          </a:solidFill>
          <a:ln w="12700">
            <a:noFill/>
            <a:miter lim="800000"/>
            <a:headEnd/>
            <a:tailEnd/>
          </a:ln>
        </p:spPr>
        <p:txBody>
          <a:bodyPr>
            <a:spAutoFit/>
          </a:bodyPr>
          <a:lstStyle/>
          <a:p>
            <a:pPr>
              <a:spcBef>
                <a:spcPct val="50000"/>
              </a:spcBef>
            </a:pPr>
            <a:r>
              <a:rPr lang="zh-CN" altLang="en-US" sz="2400"/>
              <a:t>将不同状态的等效电路（模型）带入原电路中，分析</a:t>
            </a:r>
            <a:r>
              <a:rPr lang="en-US" altLang="zh-CN" sz="2400" i="1"/>
              <a:t>v</a:t>
            </a:r>
            <a:r>
              <a:rPr lang="en-US" altLang="zh-CN" sz="2400" baseline="-25000"/>
              <a:t>I</a:t>
            </a:r>
            <a:r>
              <a:rPr lang="zh-CN" altLang="en-US" sz="2400"/>
              <a:t>和</a:t>
            </a:r>
            <a:r>
              <a:rPr lang="en-US" altLang="zh-CN" sz="2400" i="1"/>
              <a:t>v</a:t>
            </a:r>
            <a:r>
              <a:rPr lang="en-US" altLang="zh-CN" sz="2400" baseline="-25000"/>
              <a:t>O</a:t>
            </a:r>
            <a:r>
              <a:rPr lang="en-US" altLang="zh-CN" sz="2400"/>
              <a:t> </a:t>
            </a:r>
            <a:r>
              <a:rPr lang="zh-CN" altLang="en-US" sz="2400"/>
              <a:t>的关系</a:t>
            </a:r>
          </a:p>
        </p:txBody>
      </p:sp>
      <p:sp>
        <p:nvSpPr>
          <p:cNvPr id="72724" name="AutoShape 37"/>
          <p:cNvSpPr>
            <a:spLocks noChangeArrowheads="1"/>
          </p:cNvSpPr>
          <p:nvPr/>
        </p:nvSpPr>
        <p:spPr bwMode="auto">
          <a:xfrm flipH="1">
            <a:off x="3810000" y="4876800"/>
            <a:ext cx="457200" cy="457200"/>
          </a:xfrm>
          <a:prstGeom prst="rightArrow">
            <a:avLst>
              <a:gd name="adj1" fmla="val 50000"/>
              <a:gd name="adj2" fmla="val 25000"/>
            </a:avLst>
          </a:prstGeom>
          <a:solidFill>
            <a:srgbClr val="00CC99"/>
          </a:solidFill>
          <a:ln w="19050">
            <a:solidFill>
              <a:schemeClr val="tx1"/>
            </a:solidFill>
            <a:miter lim="800000"/>
            <a:headEnd/>
            <a:tailEnd/>
          </a:ln>
        </p:spPr>
        <p:txBody>
          <a:bodyPr wrap="none" anchor="ctr"/>
          <a:lstStyle/>
          <a:p>
            <a:endParaRPr lang="zh-CN" altLang="en-US"/>
          </a:p>
        </p:txBody>
      </p:sp>
      <p:sp>
        <p:nvSpPr>
          <p:cNvPr id="72725" name="Text Box 38"/>
          <p:cNvSpPr txBox="1">
            <a:spLocks noChangeArrowheads="1"/>
          </p:cNvSpPr>
          <p:nvPr/>
        </p:nvSpPr>
        <p:spPr bwMode="auto">
          <a:xfrm>
            <a:off x="800100" y="4672013"/>
            <a:ext cx="2667000" cy="822325"/>
          </a:xfrm>
          <a:prstGeom prst="rect">
            <a:avLst/>
          </a:prstGeom>
          <a:solidFill>
            <a:schemeClr val="accent1"/>
          </a:solidFill>
          <a:ln w="12700">
            <a:noFill/>
            <a:miter lim="800000"/>
            <a:headEnd/>
            <a:tailEnd/>
          </a:ln>
        </p:spPr>
        <p:txBody>
          <a:bodyPr>
            <a:spAutoFit/>
          </a:bodyPr>
          <a:lstStyle/>
          <a:p>
            <a:pPr>
              <a:spcBef>
                <a:spcPct val="50000"/>
              </a:spcBef>
            </a:pPr>
            <a:r>
              <a:rPr lang="zh-CN" altLang="en-US" sz="2400"/>
              <a:t>画出电压波形和电压传输特性</a:t>
            </a:r>
          </a:p>
        </p:txBody>
      </p:sp>
      <p:sp>
        <p:nvSpPr>
          <p:cNvPr id="72726" name="AutoShape 39"/>
          <p:cNvSpPr>
            <a:spLocks noChangeArrowheads="1"/>
          </p:cNvSpPr>
          <p:nvPr/>
        </p:nvSpPr>
        <p:spPr bwMode="auto">
          <a:xfrm rot="16200000" flipH="1">
            <a:off x="6998494" y="4296569"/>
            <a:ext cx="328612" cy="457200"/>
          </a:xfrm>
          <a:prstGeom prst="rightArrow">
            <a:avLst>
              <a:gd name="adj1" fmla="val 50000"/>
              <a:gd name="adj2" fmla="val 25000"/>
            </a:avLst>
          </a:prstGeom>
          <a:solidFill>
            <a:srgbClr val="00CC99"/>
          </a:solidFill>
          <a:ln w="19050">
            <a:solidFill>
              <a:schemeClr val="tx1"/>
            </a:solidFill>
            <a:miter lim="800000"/>
            <a:headEnd/>
            <a:tailEnd/>
          </a:ln>
        </p:spPr>
        <p:txBody>
          <a:bodyPr wrap="none" anchor="ctr"/>
          <a:lstStyle/>
          <a:p>
            <a:endParaRPr lang="zh-CN" altLang="en-US"/>
          </a:p>
        </p:txBody>
      </p:sp>
      <p:sp>
        <p:nvSpPr>
          <p:cNvPr id="72727" name="Text Box 40"/>
          <p:cNvSpPr txBox="1">
            <a:spLocks noChangeArrowheads="1"/>
          </p:cNvSpPr>
          <p:nvPr/>
        </p:nvSpPr>
        <p:spPr bwMode="auto">
          <a:xfrm>
            <a:off x="457200" y="5913438"/>
            <a:ext cx="3775075" cy="396875"/>
          </a:xfrm>
          <a:prstGeom prst="rect">
            <a:avLst/>
          </a:prstGeom>
          <a:noFill/>
          <a:ln w="12700">
            <a:noFill/>
            <a:miter lim="800000"/>
            <a:headEnd/>
            <a:tailEnd/>
          </a:ln>
        </p:spPr>
        <p:txBody>
          <a:bodyPr>
            <a:spAutoFit/>
          </a:bodyPr>
          <a:lstStyle/>
          <a:p>
            <a:pPr>
              <a:spcBef>
                <a:spcPct val="50000"/>
              </a:spcBef>
            </a:pPr>
            <a:r>
              <a:rPr lang="zh-CN" altLang="en-US"/>
              <a:t>特殊情况：求</a:t>
            </a:r>
            <a:r>
              <a:rPr lang="zh-CN" altLang="en-US">
                <a:sym typeface="Symbol" pitchFamily="18" charset="2"/>
              </a:rPr>
              <a:t></a:t>
            </a:r>
            <a:r>
              <a:rPr lang="en-US" altLang="zh-CN" i="1"/>
              <a:t>v</a:t>
            </a:r>
            <a:r>
              <a:rPr lang="en-US" altLang="zh-CN" baseline="-25000"/>
              <a:t>D</a:t>
            </a:r>
            <a:r>
              <a:rPr lang="zh-CN" altLang="en-US"/>
              <a:t>（波动）</a:t>
            </a:r>
          </a:p>
        </p:txBody>
      </p:sp>
      <p:sp>
        <p:nvSpPr>
          <p:cNvPr id="72728" name="AutoShape 41"/>
          <p:cNvSpPr>
            <a:spLocks noChangeArrowheads="1"/>
          </p:cNvSpPr>
          <p:nvPr/>
        </p:nvSpPr>
        <p:spPr bwMode="auto">
          <a:xfrm>
            <a:off x="3657600" y="5989638"/>
            <a:ext cx="533400" cy="228600"/>
          </a:xfrm>
          <a:prstGeom prst="rightArrow">
            <a:avLst>
              <a:gd name="adj1" fmla="val 50000"/>
              <a:gd name="adj2" fmla="val 58333"/>
            </a:avLst>
          </a:prstGeom>
          <a:solidFill>
            <a:srgbClr val="993366"/>
          </a:solidFill>
          <a:ln w="12700">
            <a:solidFill>
              <a:schemeClr val="tx1"/>
            </a:solidFill>
            <a:miter lim="800000"/>
            <a:headEnd/>
            <a:tailEnd/>
          </a:ln>
        </p:spPr>
        <p:txBody>
          <a:bodyPr wrap="none" anchor="ctr"/>
          <a:lstStyle/>
          <a:p>
            <a:endParaRPr lang="zh-CN" altLang="en-US"/>
          </a:p>
        </p:txBody>
      </p:sp>
      <p:sp>
        <p:nvSpPr>
          <p:cNvPr id="72729" name="Text Box 42"/>
          <p:cNvSpPr txBox="1">
            <a:spLocks noChangeArrowheads="1"/>
          </p:cNvSpPr>
          <p:nvPr/>
        </p:nvSpPr>
        <p:spPr bwMode="auto">
          <a:xfrm>
            <a:off x="4419600" y="5913438"/>
            <a:ext cx="3532188" cy="396875"/>
          </a:xfrm>
          <a:prstGeom prst="rect">
            <a:avLst/>
          </a:prstGeom>
          <a:noFill/>
          <a:ln w="12700">
            <a:noFill/>
            <a:miter lim="800000"/>
            <a:headEnd/>
            <a:tailEnd/>
          </a:ln>
        </p:spPr>
        <p:txBody>
          <a:bodyPr>
            <a:spAutoFit/>
          </a:bodyPr>
          <a:lstStyle/>
          <a:p>
            <a:pPr>
              <a:spcBef>
                <a:spcPct val="50000"/>
              </a:spcBef>
            </a:pPr>
            <a:r>
              <a:rPr lang="zh-CN" altLang="en-US"/>
              <a:t>小信号模型和叠加原理</a:t>
            </a:r>
          </a:p>
        </p:txBody>
      </p:sp>
      <p:sp>
        <p:nvSpPr>
          <p:cNvPr id="72730" name="Text Box 43"/>
          <p:cNvSpPr txBox="1">
            <a:spLocks noChangeArrowheads="1"/>
          </p:cNvSpPr>
          <p:nvPr/>
        </p:nvSpPr>
        <p:spPr bwMode="auto">
          <a:xfrm>
            <a:off x="3492500" y="1376363"/>
            <a:ext cx="4103688" cy="457200"/>
          </a:xfrm>
          <a:prstGeom prst="rect">
            <a:avLst/>
          </a:prstGeom>
          <a:noFill/>
          <a:ln w="12700">
            <a:noFill/>
            <a:miter lim="800000"/>
            <a:headEnd/>
            <a:tailEnd/>
          </a:ln>
        </p:spPr>
        <p:txBody>
          <a:bodyPr>
            <a:spAutoFit/>
          </a:bodyPr>
          <a:lstStyle/>
          <a:p>
            <a:pPr>
              <a:spcBef>
                <a:spcPct val="50000"/>
              </a:spcBef>
            </a:pPr>
            <a:r>
              <a:rPr lang="zh-CN" altLang="en-US" sz="2400"/>
              <a:t>以采用</a:t>
            </a:r>
            <a:r>
              <a:rPr lang="zh-CN" altLang="en-US" sz="2400">
                <a:solidFill>
                  <a:schemeClr val="hlink"/>
                </a:solidFill>
              </a:rPr>
              <a:t>恒压降模型</a:t>
            </a:r>
            <a:r>
              <a:rPr lang="zh-CN" altLang="en-US" sz="2400"/>
              <a:t>为例说明</a:t>
            </a:r>
          </a:p>
        </p:txBody>
      </p:sp>
    </p:spTree>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50" name="Object 4"/>
          <p:cNvGraphicFramePr>
            <a:graphicFrameLocks noChangeAspect="1"/>
          </p:cNvGraphicFramePr>
          <p:nvPr/>
        </p:nvGraphicFramePr>
        <p:xfrm>
          <a:off x="5000625" y="2000250"/>
          <a:ext cx="4000500" cy="4632325"/>
        </p:xfrm>
        <a:graphic>
          <a:graphicData uri="http://schemas.openxmlformats.org/presentationml/2006/ole">
            <p:oleObj spid="_x0000_s2050" name="图片" r:id="rId3" imgW="3742944" imgH="4334256" progId="Word.Picture.8">
              <p:embed/>
            </p:oleObj>
          </a:graphicData>
        </a:graphic>
      </p:graphicFrame>
      <p:sp>
        <p:nvSpPr>
          <p:cNvPr id="2051" name="灯片编号占位符 3"/>
          <p:cNvSpPr>
            <a:spLocks noGrp="1"/>
          </p:cNvSpPr>
          <p:nvPr>
            <p:ph type="sldNum" sz="quarter" idx="12"/>
          </p:nvPr>
        </p:nvSpPr>
        <p:spPr>
          <a:noFill/>
        </p:spPr>
        <p:txBody>
          <a:bodyPr/>
          <a:lstStyle/>
          <a:p>
            <a:fld id="{03C2BFD3-5E69-4D96-8670-40B648FFD289}" type="slidenum">
              <a:rPr lang="zh-CN" altLang="en-US" smtClean="0"/>
              <a:pPr/>
              <a:t>6</a:t>
            </a:fld>
            <a:endParaRPr lang="en-US" altLang="zh-CN" smtClean="0"/>
          </a:p>
        </p:txBody>
      </p:sp>
      <p:sp>
        <p:nvSpPr>
          <p:cNvPr id="2052" name="Rectangle 5"/>
          <p:cNvSpPr>
            <a:spLocks noChangeArrowheads="1"/>
          </p:cNvSpPr>
          <p:nvPr/>
        </p:nvSpPr>
        <p:spPr bwMode="auto">
          <a:xfrm>
            <a:off x="0" y="1262063"/>
            <a:ext cx="9144000" cy="0"/>
          </a:xfrm>
          <a:prstGeom prst="rect">
            <a:avLst/>
          </a:prstGeom>
          <a:noFill/>
          <a:ln w="9525" algn="ctr">
            <a:noFill/>
            <a:miter lim="800000"/>
            <a:headEnd/>
            <a:tailEnd/>
          </a:ln>
        </p:spPr>
        <p:txBody>
          <a:bodyPr wrap="none" anchor="ctr">
            <a:spAutoFit/>
          </a:bodyPr>
          <a:lstStyle/>
          <a:p>
            <a:endParaRPr lang="zh-CN" altLang="en-US"/>
          </a:p>
        </p:txBody>
      </p:sp>
      <p:sp>
        <p:nvSpPr>
          <p:cNvPr id="2053" name="Text Box 8"/>
          <p:cNvSpPr txBox="1">
            <a:spLocks noChangeArrowheads="1"/>
          </p:cNvSpPr>
          <p:nvPr/>
        </p:nvSpPr>
        <p:spPr bwMode="auto">
          <a:xfrm>
            <a:off x="0" y="0"/>
            <a:ext cx="9144000" cy="646113"/>
          </a:xfrm>
          <a:prstGeom prst="rect">
            <a:avLst/>
          </a:prstGeom>
          <a:solidFill>
            <a:schemeClr val="bg1"/>
          </a:solidFill>
          <a:ln w="9525">
            <a:noFill/>
            <a:miter lim="800000"/>
            <a:headEnd/>
            <a:tailEnd/>
          </a:ln>
        </p:spPr>
        <p:txBody>
          <a:bodyPr lIns="0" tIns="0" rIns="0" bIns="0">
            <a:spAutoFit/>
          </a:bodyPr>
          <a:lstStyle/>
          <a:p>
            <a:pPr fontAlgn="t"/>
            <a:r>
              <a:rPr lang="zh-CN" altLang="en-US" sz="1400"/>
              <a:t>三、（</a:t>
            </a:r>
            <a:r>
              <a:rPr lang="en-US" altLang="zh-CN" sz="1400"/>
              <a:t>12</a:t>
            </a:r>
            <a:r>
              <a:rPr lang="zh-CN" altLang="en-US" sz="1400"/>
              <a:t>分）放大电路如图三（</a:t>
            </a:r>
            <a:r>
              <a:rPr lang="en-US" altLang="zh-CN" sz="1400"/>
              <a:t>a</a:t>
            </a:r>
            <a:r>
              <a:rPr lang="zh-CN" altLang="en-US" sz="1400"/>
              <a:t>）、（</a:t>
            </a:r>
            <a:r>
              <a:rPr lang="en-US" altLang="zh-CN" sz="1400"/>
              <a:t>b</a:t>
            </a:r>
            <a:r>
              <a:rPr lang="zh-CN" altLang="en-US" sz="1400"/>
              <a:t>）、（</a:t>
            </a:r>
            <a:r>
              <a:rPr lang="en-US" altLang="zh-CN" sz="1400"/>
              <a:t>c</a:t>
            </a:r>
            <a:r>
              <a:rPr lang="zh-CN" altLang="en-US" sz="1400"/>
              <a:t>）、（</a:t>
            </a:r>
            <a:r>
              <a:rPr lang="en-US" altLang="zh-CN" sz="1400"/>
              <a:t>d</a:t>
            </a:r>
            <a:r>
              <a:rPr lang="zh-CN" altLang="en-US" sz="1400"/>
              <a:t>）所示。</a:t>
            </a:r>
          </a:p>
          <a:p>
            <a:pPr fontAlgn="t"/>
            <a:r>
              <a:rPr lang="zh-CN" altLang="en-US" sz="1400"/>
              <a:t>（</a:t>
            </a:r>
            <a:r>
              <a:rPr lang="en-US" altLang="zh-CN" sz="1400"/>
              <a:t>1</a:t>
            </a:r>
            <a:r>
              <a:rPr lang="zh-CN" altLang="en-US" sz="1400"/>
              <a:t>）试分别说明</a:t>
            </a:r>
            <a:r>
              <a:rPr lang="en-US" altLang="zh-CN" sz="1400"/>
              <a:t>4</a:t>
            </a:r>
            <a:r>
              <a:rPr lang="zh-CN" altLang="en-US" sz="1400"/>
              <a:t>个放大电路所属的组态；</a:t>
            </a:r>
          </a:p>
          <a:p>
            <a:pPr fontAlgn="t"/>
            <a:r>
              <a:rPr lang="zh-CN" altLang="en-US" sz="1400"/>
              <a:t>（</a:t>
            </a:r>
            <a:r>
              <a:rPr lang="en-US" altLang="zh-CN" sz="1400"/>
              <a:t>2</a:t>
            </a:r>
            <a:r>
              <a:rPr lang="zh-CN" altLang="en-US" sz="1400"/>
              <a:t>）当信号源为电压源且内阻不为零时，最好采用图中哪一个电路作为输入级？</a:t>
            </a:r>
          </a:p>
        </p:txBody>
      </p:sp>
      <p:sp>
        <p:nvSpPr>
          <p:cNvPr id="2054" name="Text Box 5"/>
          <p:cNvSpPr txBox="1">
            <a:spLocks noChangeArrowheads="1"/>
          </p:cNvSpPr>
          <p:nvPr/>
        </p:nvSpPr>
        <p:spPr bwMode="auto">
          <a:xfrm>
            <a:off x="0" y="642938"/>
            <a:ext cx="9144000" cy="430212"/>
          </a:xfrm>
          <a:prstGeom prst="rect">
            <a:avLst/>
          </a:prstGeom>
          <a:solidFill>
            <a:schemeClr val="bg1"/>
          </a:solidFill>
          <a:ln w="9525">
            <a:noFill/>
            <a:miter lim="800000"/>
            <a:headEnd/>
            <a:tailEnd/>
          </a:ln>
        </p:spPr>
        <p:txBody>
          <a:bodyPr lIns="0" tIns="0" rIns="0" bIns="0">
            <a:spAutoFit/>
          </a:bodyPr>
          <a:lstStyle/>
          <a:p>
            <a:pPr fontAlgn="t"/>
            <a:r>
              <a:rPr lang="zh-CN" altLang="en-US" sz="1400"/>
              <a:t>（</a:t>
            </a:r>
            <a:r>
              <a:rPr lang="en-US" altLang="zh-CN" sz="1400"/>
              <a:t>3</a:t>
            </a:r>
            <a:r>
              <a:rPr lang="zh-CN" altLang="en-US" sz="1400"/>
              <a:t>）为了使放大电路有较强的带负载能力最好采用图中哪一个电路作为输出级？</a:t>
            </a:r>
          </a:p>
          <a:p>
            <a:pPr fontAlgn="t"/>
            <a:r>
              <a:rPr lang="zh-CN" altLang="en-US" sz="1400"/>
              <a:t>（</a:t>
            </a:r>
            <a:r>
              <a:rPr lang="en-US" altLang="zh-CN" sz="1400"/>
              <a:t>4</a:t>
            </a:r>
            <a:r>
              <a:rPr lang="zh-CN" altLang="en-US" sz="1400"/>
              <a:t>）当信号的频率范围比较宽且包含较高的频率成分时，最好采用图中哪一个电路进行放大？</a:t>
            </a:r>
          </a:p>
        </p:txBody>
      </p:sp>
      <p:sp>
        <p:nvSpPr>
          <p:cNvPr id="2055" name="Text Box 5"/>
          <p:cNvSpPr txBox="1">
            <a:spLocks noChangeArrowheads="1"/>
          </p:cNvSpPr>
          <p:nvPr/>
        </p:nvSpPr>
        <p:spPr bwMode="auto">
          <a:xfrm>
            <a:off x="0" y="1071563"/>
            <a:ext cx="7358063" cy="862012"/>
          </a:xfrm>
          <a:prstGeom prst="rect">
            <a:avLst/>
          </a:prstGeom>
          <a:noFill/>
          <a:ln w="9525">
            <a:noFill/>
            <a:miter lim="800000"/>
            <a:headEnd/>
            <a:tailEnd/>
          </a:ln>
        </p:spPr>
        <p:txBody>
          <a:bodyPr lIns="0" tIns="0" rIns="0" bIns="0">
            <a:spAutoFit/>
          </a:bodyPr>
          <a:lstStyle/>
          <a:p>
            <a:pPr fontAlgn="t"/>
            <a:r>
              <a:rPr lang="zh-CN" altLang="en-US" sz="1400"/>
              <a:t>（</a:t>
            </a:r>
            <a:r>
              <a:rPr lang="en-US" altLang="zh-CN" sz="1400"/>
              <a:t>5</a:t>
            </a:r>
            <a:r>
              <a:rPr lang="zh-CN" altLang="en-US" sz="1400"/>
              <a:t>）假设图（</a:t>
            </a:r>
            <a:r>
              <a:rPr lang="en-US" altLang="zh-CN" sz="1400"/>
              <a:t>a</a:t>
            </a:r>
            <a:r>
              <a:rPr lang="zh-CN" altLang="en-US" sz="1400"/>
              <a:t>）放大电路的输入电阻和输出电阻均为</a:t>
            </a:r>
            <a:r>
              <a:rPr lang="en-US" altLang="zh-CN" sz="1400"/>
              <a:t>4k</a:t>
            </a:r>
            <a:r>
              <a:rPr lang="en-US" altLang="zh-CN" sz="1400">
                <a:sym typeface="Symbol" pitchFamily="18" charset="2"/>
              </a:rPr>
              <a:t></a:t>
            </a:r>
            <a:r>
              <a:rPr lang="zh-CN" altLang="en-US" sz="1400"/>
              <a:t>，图（</a:t>
            </a:r>
            <a:r>
              <a:rPr lang="en-US" altLang="zh-CN" sz="1400"/>
              <a:t>d</a:t>
            </a:r>
            <a:r>
              <a:rPr lang="zh-CN" altLang="en-US" sz="1400"/>
              <a:t>）的输入电阻为</a:t>
            </a:r>
            <a:r>
              <a:rPr lang="en-US" altLang="zh-CN" sz="1400"/>
              <a:t>60k</a:t>
            </a:r>
            <a:r>
              <a:rPr lang="en-US" altLang="zh-CN" sz="1400">
                <a:sym typeface="Symbol" pitchFamily="18" charset="2"/>
              </a:rPr>
              <a:t></a:t>
            </a:r>
            <a:r>
              <a:rPr lang="zh-CN" altLang="en-US" sz="1400"/>
              <a:t>，输出电阻为</a:t>
            </a:r>
            <a:r>
              <a:rPr lang="en-US" altLang="zh-CN" sz="1400"/>
              <a:t>50</a:t>
            </a:r>
            <a:r>
              <a:rPr lang="en-US" altLang="zh-CN" sz="1400">
                <a:sym typeface="Symbol" pitchFamily="18" charset="2"/>
              </a:rPr>
              <a:t></a:t>
            </a:r>
            <a:r>
              <a:rPr lang="zh-CN" altLang="en-US" sz="1400"/>
              <a:t>。当用图（</a:t>
            </a:r>
            <a:r>
              <a:rPr lang="en-US" altLang="zh-CN" sz="1400"/>
              <a:t>a</a:t>
            </a:r>
            <a:r>
              <a:rPr lang="zh-CN" altLang="en-US" sz="1400"/>
              <a:t>）和（</a:t>
            </a:r>
            <a:r>
              <a:rPr lang="en-US" altLang="zh-CN" sz="1400"/>
              <a:t>d</a:t>
            </a:r>
            <a:r>
              <a:rPr lang="zh-CN" altLang="en-US" sz="1400"/>
              <a:t>）构成两级放大电路，其输入信号取自内阻为</a:t>
            </a:r>
            <a:r>
              <a:rPr lang="en-US" altLang="zh-CN" sz="1400"/>
              <a:t>200</a:t>
            </a:r>
            <a:r>
              <a:rPr lang="en-US" altLang="zh-CN" sz="1400">
                <a:sym typeface="Symbol" pitchFamily="18" charset="2"/>
              </a:rPr>
              <a:t></a:t>
            </a:r>
            <a:r>
              <a:rPr lang="zh-CN" altLang="en-US" sz="1400"/>
              <a:t>的电压信号源，输出端带</a:t>
            </a:r>
            <a:r>
              <a:rPr lang="en-US" altLang="zh-CN" sz="1400"/>
              <a:t>4k</a:t>
            </a:r>
            <a:r>
              <a:rPr lang="en-US" altLang="zh-CN" sz="1400">
                <a:sym typeface="Symbol" pitchFamily="18" charset="2"/>
              </a:rPr>
              <a:t></a:t>
            </a:r>
            <a:r>
              <a:rPr lang="zh-CN" altLang="en-US" sz="1400"/>
              <a:t>负载时，</a:t>
            </a:r>
            <a:r>
              <a:rPr lang="zh-CN" altLang="en-US" sz="1400">
                <a:solidFill>
                  <a:schemeClr val="hlink"/>
                </a:solidFill>
              </a:rPr>
              <a:t>试问：由图（</a:t>
            </a:r>
            <a:r>
              <a:rPr lang="en-US" altLang="zh-CN" sz="1400">
                <a:solidFill>
                  <a:schemeClr val="hlink"/>
                </a:solidFill>
              </a:rPr>
              <a:t>a</a:t>
            </a:r>
            <a:r>
              <a:rPr lang="zh-CN" altLang="en-US" sz="1400">
                <a:solidFill>
                  <a:schemeClr val="hlink"/>
                </a:solidFill>
              </a:rPr>
              <a:t>）作为第一级、图（</a:t>
            </a:r>
            <a:r>
              <a:rPr lang="en-US" altLang="zh-CN" sz="1400">
                <a:solidFill>
                  <a:schemeClr val="hlink"/>
                </a:solidFill>
              </a:rPr>
              <a:t>d</a:t>
            </a:r>
            <a:r>
              <a:rPr lang="zh-CN" altLang="en-US" sz="1400">
                <a:solidFill>
                  <a:schemeClr val="hlink"/>
                </a:solidFill>
              </a:rPr>
              <a:t>）为第二级时电压放大倍数的值大，还是图（</a:t>
            </a:r>
            <a:r>
              <a:rPr lang="en-US" altLang="zh-CN" sz="1400">
                <a:solidFill>
                  <a:schemeClr val="hlink"/>
                </a:solidFill>
              </a:rPr>
              <a:t>d</a:t>
            </a:r>
            <a:r>
              <a:rPr lang="zh-CN" altLang="en-US" sz="1400">
                <a:solidFill>
                  <a:schemeClr val="hlink"/>
                </a:solidFill>
              </a:rPr>
              <a:t>）为第一级、图（</a:t>
            </a:r>
            <a:r>
              <a:rPr lang="en-US" altLang="zh-CN" sz="1400">
                <a:solidFill>
                  <a:schemeClr val="hlink"/>
                </a:solidFill>
              </a:rPr>
              <a:t>a</a:t>
            </a:r>
            <a:r>
              <a:rPr lang="zh-CN" altLang="en-US" sz="1400">
                <a:solidFill>
                  <a:schemeClr val="hlink"/>
                </a:solidFill>
              </a:rPr>
              <a:t>）为第二级时电压放大倍数的值大？</a:t>
            </a:r>
            <a:r>
              <a:rPr lang="zh-CN" altLang="en-US" sz="1400"/>
              <a:t> </a:t>
            </a:r>
          </a:p>
        </p:txBody>
      </p:sp>
      <p:pic>
        <p:nvPicPr>
          <p:cNvPr id="2056" name="Picture 2"/>
          <p:cNvPicPr>
            <a:picLocks noChangeAspect="1" noChangeArrowheads="1"/>
          </p:cNvPicPr>
          <p:nvPr/>
        </p:nvPicPr>
        <p:blipFill>
          <a:blip r:embed="rId4" cstate="print"/>
          <a:srcRect/>
          <a:stretch>
            <a:fillRect/>
          </a:stretch>
        </p:blipFill>
        <p:spPr bwMode="auto">
          <a:xfrm>
            <a:off x="0" y="4071938"/>
            <a:ext cx="5126038" cy="2786062"/>
          </a:xfrm>
          <a:prstGeom prst="rect">
            <a:avLst/>
          </a:prstGeom>
          <a:noFill/>
          <a:ln w="9525" algn="ctr">
            <a:noFill/>
            <a:miter lim="800000"/>
            <a:headEnd/>
            <a:tailEnd/>
          </a:ln>
        </p:spPr>
      </p:pic>
      <p:sp>
        <p:nvSpPr>
          <p:cNvPr id="9" name="Rectangle 3"/>
          <p:cNvSpPr txBox="1">
            <a:spLocks noChangeArrowheads="1"/>
          </p:cNvSpPr>
          <p:nvPr/>
        </p:nvSpPr>
        <p:spPr>
          <a:xfrm>
            <a:off x="71438" y="2143125"/>
            <a:ext cx="4500562" cy="2000250"/>
          </a:xfrm>
          <a:prstGeom prst="rect">
            <a:avLst/>
          </a:prstGeom>
        </p:spPr>
        <p:txBody>
          <a:bodyPr/>
          <a:lstStyle/>
          <a:p>
            <a:pPr marL="342900" indent="-342900">
              <a:lnSpc>
                <a:spcPct val="90000"/>
              </a:lnSpc>
              <a:spcBef>
                <a:spcPct val="20000"/>
              </a:spcBef>
              <a:buClr>
                <a:schemeClr val="folHlink"/>
              </a:buClr>
              <a:buSzPct val="60000"/>
              <a:buFont typeface="Wingdings" pitchFamily="2" charset="2"/>
              <a:buChar char="n"/>
              <a:defRPr/>
            </a:pPr>
            <a:r>
              <a:rPr lang="zh-CN" altLang="en-US" kern="0" dirty="0">
                <a:latin typeface="+mn-lt"/>
                <a:ea typeface="+mn-ea"/>
              </a:rPr>
              <a:t>常见考题 </a:t>
            </a:r>
            <a:r>
              <a:rPr lang="en-US" altLang="zh-CN" sz="1800" kern="0" dirty="0">
                <a:latin typeface="+mn-lt"/>
                <a:ea typeface="+mn-ea"/>
              </a:rPr>
              <a:t>( 2~3 </a:t>
            </a:r>
            <a:r>
              <a:rPr lang="zh-CN" altLang="en-US" sz="1800" kern="0" dirty="0">
                <a:latin typeface="+mn-lt"/>
                <a:ea typeface="+mn-ea"/>
              </a:rPr>
              <a:t>题 </a:t>
            </a:r>
            <a:r>
              <a:rPr lang="en-US" altLang="zh-CN" sz="1800" kern="0" dirty="0">
                <a:latin typeface="+mn-lt"/>
                <a:ea typeface="+mn-ea"/>
              </a:rPr>
              <a:t>)</a:t>
            </a:r>
          </a:p>
          <a:p>
            <a:pPr marL="742950" lvl="1" indent="-285750">
              <a:lnSpc>
                <a:spcPct val="90000"/>
              </a:lnSpc>
              <a:spcBef>
                <a:spcPct val="20000"/>
              </a:spcBef>
              <a:buClr>
                <a:schemeClr val="hlink"/>
              </a:buClr>
              <a:buSzPct val="55000"/>
              <a:buFont typeface="Wingdings" pitchFamily="2" charset="2"/>
              <a:buChar char="n"/>
              <a:defRPr/>
            </a:pPr>
            <a:r>
              <a:rPr lang="zh-CN" altLang="en-US" sz="1800" kern="0" dirty="0">
                <a:latin typeface="+mn-lt"/>
                <a:ea typeface="+mn-ea"/>
              </a:rPr>
              <a:t>变化题</a:t>
            </a:r>
          </a:p>
          <a:p>
            <a:pPr marL="1143000" lvl="2" indent="-228600">
              <a:lnSpc>
                <a:spcPct val="90000"/>
              </a:lnSpc>
              <a:spcBef>
                <a:spcPct val="20000"/>
              </a:spcBef>
              <a:buClr>
                <a:schemeClr val="folHlink"/>
              </a:buClr>
              <a:buSzPct val="50000"/>
              <a:buFont typeface="Wingdings" pitchFamily="2" charset="2"/>
              <a:buChar char="n"/>
              <a:defRPr/>
            </a:pPr>
            <a:r>
              <a:rPr lang="en-US" altLang="zh-CN" sz="1600" kern="0" dirty="0">
                <a:latin typeface="+mn-lt"/>
                <a:ea typeface="+mn-ea"/>
              </a:rPr>
              <a:t>BJT</a:t>
            </a:r>
            <a:r>
              <a:rPr lang="zh-CN" altLang="en-US" sz="1600" kern="0" dirty="0">
                <a:latin typeface="+mn-lt"/>
                <a:ea typeface="+mn-ea"/>
              </a:rPr>
              <a:t>共射</a:t>
            </a:r>
          </a:p>
          <a:p>
            <a:pPr marL="1143000" lvl="2" indent="-228600">
              <a:lnSpc>
                <a:spcPct val="90000"/>
              </a:lnSpc>
              <a:spcBef>
                <a:spcPct val="20000"/>
              </a:spcBef>
              <a:buClr>
                <a:schemeClr val="folHlink"/>
              </a:buClr>
              <a:buSzPct val="50000"/>
              <a:buFont typeface="Wingdings" pitchFamily="2" charset="2"/>
              <a:buChar char="n"/>
              <a:defRPr/>
            </a:pPr>
            <a:r>
              <a:rPr lang="en-US" altLang="zh-CN" sz="1600" kern="0" dirty="0">
                <a:latin typeface="+mn-lt"/>
                <a:ea typeface="+mn-ea"/>
              </a:rPr>
              <a:t>MOS</a:t>
            </a:r>
            <a:r>
              <a:rPr lang="zh-CN" altLang="en-US" sz="1600" kern="0" dirty="0">
                <a:latin typeface="+mn-lt"/>
                <a:ea typeface="+mn-ea"/>
              </a:rPr>
              <a:t>差分</a:t>
            </a:r>
          </a:p>
          <a:p>
            <a:pPr marL="1143000" lvl="2" indent="-228600">
              <a:lnSpc>
                <a:spcPct val="90000"/>
              </a:lnSpc>
              <a:spcBef>
                <a:spcPct val="20000"/>
              </a:spcBef>
              <a:buClr>
                <a:schemeClr val="folHlink"/>
              </a:buClr>
              <a:buSzPct val="50000"/>
              <a:buFont typeface="Wingdings" pitchFamily="2" charset="2"/>
              <a:buChar char="n"/>
              <a:defRPr/>
            </a:pPr>
            <a:r>
              <a:rPr lang="en-US" altLang="zh-CN" sz="1600" kern="0" dirty="0">
                <a:latin typeface="+mn-lt"/>
                <a:ea typeface="+mn-ea"/>
              </a:rPr>
              <a:t>2</a:t>
            </a:r>
            <a:r>
              <a:rPr lang="zh-CN" altLang="en-US" sz="1600" kern="0" dirty="0">
                <a:latin typeface="+mn-lt"/>
                <a:ea typeface="+mn-ea"/>
              </a:rPr>
              <a:t>级放大电路</a:t>
            </a:r>
            <a:endParaRPr lang="en-US" altLang="zh-CN" sz="1600" kern="0" dirty="0">
              <a:latin typeface="+mn-lt"/>
              <a:ea typeface="+mn-ea"/>
            </a:endParaRPr>
          </a:p>
          <a:p>
            <a:pPr marL="1143000" lvl="2" indent="-228600">
              <a:lnSpc>
                <a:spcPct val="90000"/>
              </a:lnSpc>
              <a:spcBef>
                <a:spcPct val="20000"/>
              </a:spcBef>
              <a:buClr>
                <a:schemeClr val="folHlink"/>
              </a:buClr>
              <a:buSzPct val="50000"/>
              <a:buFont typeface="Wingdings" pitchFamily="2" charset="2"/>
              <a:buChar char="n"/>
              <a:defRPr/>
            </a:pPr>
            <a:r>
              <a:rPr lang="zh-CN" altLang="en-US" sz="1600" kern="0" dirty="0">
                <a:latin typeface="+mn-lt"/>
                <a:ea typeface="+mn-ea"/>
              </a:rPr>
              <a:t>判断能否放大，各元件的作用</a:t>
            </a:r>
            <a:endParaRPr lang="en-US" altLang="zh-CN" sz="1600" kern="0" dirty="0">
              <a:latin typeface="+mn-lt"/>
              <a:ea typeface="+mn-ea"/>
            </a:endParaRPr>
          </a:p>
          <a:p>
            <a:pPr marL="1143000" lvl="2" indent="-228600">
              <a:lnSpc>
                <a:spcPct val="90000"/>
              </a:lnSpc>
              <a:spcBef>
                <a:spcPct val="20000"/>
              </a:spcBef>
              <a:buClr>
                <a:schemeClr val="folHlink"/>
              </a:buClr>
              <a:buSzPct val="50000"/>
              <a:buFont typeface="Wingdings" pitchFamily="2" charset="2"/>
              <a:buChar char="n"/>
              <a:defRPr/>
            </a:pPr>
            <a:r>
              <a:rPr lang="zh-CN" altLang="en-US" sz="1600" kern="0" dirty="0">
                <a:latin typeface="+mn-lt"/>
                <a:ea typeface="+mn-ea"/>
              </a:rPr>
              <a:t>组态之间性能比较</a:t>
            </a:r>
          </a:p>
        </p:txBody>
      </p:sp>
      <p:grpSp>
        <p:nvGrpSpPr>
          <p:cNvPr id="2058" name="组合 78"/>
          <p:cNvGrpSpPr>
            <a:grpSpLocks/>
          </p:cNvGrpSpPr>
          <p:nvPr/>
        </p:nvGrpSpPr>
        <p:grpSpPr bwMode="auto">
          <a:xfrm>
            <a:off x="71438" y="3000375"/>
            <a:ext cx="928687" cy="338138"/>
            <a:chOff x="4679157" y="5857892"/>
            <a:chExt cx="928694" cy="338554"/>
          </a:xfrm>
        </p:grpSpPr>
        <p:sp>
          <p:nvSpPr>
            <p:cNvPr id="2061" name="Oval 40"/>
            <p:cNvSpPr>
              <a:spLocks noChangeArrowheads="1"/>
            </p:cNvSpPr>
            <p:nvPr/>
          </p:nvSpPr>
          <p:spPr bwMode="auto">
            <a:xfrm>
              <a:off x="4750595" y="5884107"/>
              <a:ext cx="785818" cy="285752"/>
            </a:xfrm>
            <a:prstGeom prst="ellipse">
              <a:avLst/>
            </a:prstGeom>
            <a:noFill/>
            <a:ln w="38100">
              <a:solidFill>
                <a:srgbClr val="333399"/>
              </a:solidFill>
              <a:miter lim="800000"/>
              <a:headEnd/>
              <a:tailEnd/>
            </a:ln>
          </p:spPr>
          <p:txBody>
            <a:bodyPr wrap="none" anchor="ctr"/>
            <a:lstStyle/>
            <a:p>
              <a:endParaRPr lang="zh-CN" altLang="en-US" sz="1600"/>
            </a:p>
          </p:txBody>
        </p:sp>
        <p:sp>
          <p:nvSpPr>
            <p:cNvPr id="2062" name="Text Box 41"/>
            <p:cNvSpPr txBox="1">
              <a:spLocks noChangeArrowheads="1"/>
            </p:cNvSpPr>
            <p:nvPr/>
          </p:nvSpPr>
          <p:spPr bwMode="auto">
            <a:xfrm>
              <a:off x="4679157" y="5857892"/>
              <a:ext cx="928694" cy="338554"/>
            </a:xfrm>
            <a:prstGeom prst="rect">
              <a:avLst/>
            </a:prstGeom>
            <a:noFill/>
            <a:ln w="9525">
              <a:noFill/>
              <a:miter lim="800000"/>
              <a:headEnd/>
              <a:tailEnd/>
            </a:ln>
          </p:spPr>
          <p:txBody>
            <a:bodyPr>
              <a:spAutoFit/>
            </a:bodyPr>
            <a:lstStyle/>
            <a:p>
              <a:pPr algn="ctr">
                <a:spcBef>
                  <a:spcPct val="50000"/>
                </a:spcBef>
              </a:pPr>
              <a:r>
                <a:rPr lang="en-US" altLang="zh-CN" sz="1600"/>
                <a:t>1-2</a:t>
              </a:r>
              <a:r>
                <a:rPr lang="zh-CN" altLang="en-US" sz="1600"/>
                <a:t>题</a:t>
              </a:r>
            </a:p>
          </p:txBody>
        </p:sp>
      </p:grpSp>
      <p:sp>
        <p:nvSpPr>
          <p:cNvPr id="2059" name="椭圆 13"/>
          <p:cNvSpPr>
            <a:spLocks noChangeArrowheads="1"/>
          </p:cNvSpPr>
          <p:nvPr/>
        </p:nvSpPr>
        <p:spPr bwMode="auto">
          <a:xfrm>
            <a:off x="857250" y="3500438"/>
            <a:ext cx="3357563" cy="785812"/>
          </a:xfrm>
          <a:prstGeom prst="ellipse">
            <a:avLst/>
          </a:prstGeom>
          <a:noFill/>
          <a:ln w="28575" algn="ctr">
            <a:solidFill>
              <a:srgbClr val="006600"/>
            </a:solidFill>
            <a:round/>
            <a:headEnd/>
            <a:tailEnd/>
          </a:ln>
        </p:spPr>
        <p:txBody>
          <a:bodyPr lIns="0" tIns="0" rIns="0" bIns="0">
            <a:spAutoFit/>
          </a:bodyPr>
          <a:lstStyle/>
          <a:p>
            <a:pPr marL="457200"/>
            <a:endParaRPr lang="zh-CN" altLang="en-US"/>
          </a:p>
        </p:txBody>
      </p:sp>
      <p:sp>
        <p:nvSpPr>
          <p:cNvPr id="2060" name="Text Box 21"/>
          <p:cNvSpPr txBox="1">
            <a:spLocks noChangeArrowheads="1"/>
          </p:cNvSpPr>
          <p:nvPr/>
        </p:nvSpPr>
        <p:spPr bwMode="auto">
          <a:xfrm>
            <a:off x="7332663" y="1571625"/>
            <a:ext cx="1811337" cy="338138"/>
          </a:xfrm>
          <a:prstGeom prst="rect">
            <a:avLst/>
          </a:prstGeom>
          <a:noFill/>
          <a:ln w="38100">
            <a:solidFill>
              <a:srgbClr val="333399"/>
            </a:solidFill>
            <a:miter lim="800000"/>
            <a:headEnd/>
            <a:tailEnd/>
          </a:ln>
        </p:spPr>
        <p:txBody>
          <a:bodyPr>
            <a:spAutoFit/>
          </a:bodyPr>
          <a:lstStyle/>
          <a:p>
            <a:pPr algn="ctr">
              <a:spcBef>
                <a:spcPct val="50000"/>
              </a:spcBef>
            </a:pPr>
            <a:r>
              <a:rPr lang="en-US" altLang="zh-CN" sz="1600"/>
              <a:t>1</a:t>
            </a:r>
            <a:r>
              <a:rPr lang="zh-CN" altLang="en-US" sz="1600"/>
              <a:t>～</a:t>
            </a:r>
            <a:r>
              <a:rPr lang="en-US" altLang="zh-CN" sz="1600"/>
              <a:t>2</a:t>
            </a:r>
            <a:r>
              <a:rPr lang="zh-CN" altLang="en-US" sz="1600"/>
              <a:t>题：综合题</a:t>
            </a:r>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579" name="灯片编号占位符 4"/>
          <p:cNvSpPr>
            <a:spLocks noGrp="1"/>
          </p:cNvSpPr>
          <p:nvPr>
            <p:ph type="sldNum" sz="quarter" idx="12"/>
          </p:nvPr>
        </p:nvSpPr>
        <p:spPr>
          <a:noFill/>
        </p:spPr>
        <p:txBody>
          <a:bodyPr/>
          <a:lstStyle/>
          <a:p>
            <a:fld id="{F16F2002-0816-4920-B49D-748477C9D54F}" type="slidenum">
              <a:rPr lang="zh-CN" altLang="en-US" smtClean="0"/>
              <a:pPr/>
              <a:t>60</a:t>
            </a:fld>
            <a:endParaRPr lang="en-US" altLang="zh-CN" smtClean="0"/>
          </a:p>
        </p:txBody>
      </p:sp>
      <p:sp>
        <p:nvSpPr>
          <p:cNvPr id="24580" name="Rectangle 2"/>
          <p:cNvSpPr>
            <a:spLocks noGrp="1" noChangeArrowheads="1"/>
          </p:cNvSpPr>
          <p:nvPr>
            <p:ph type="title"/>
          </p:nvPr>
        </p:nvSpPr>
        <p:spPr>
          <a:xfrm>
            <a:off x="0" y="188913"/>
            <a:ext cx="9144000" cy="693737"/>
          </a:xfrm>
        </p:spPr>
        <p:txBody>
          <a:bodyPr/>
          <a:lstStyle/>
          <a:p>
            <a:pPr algn="ctr" eaLnBrk="1" hangingPunct="1"/>
            <a:r>
              <a:rPr lang="zh-CN" altLang="en-US" sz="4000" smtClean="0">
                <a:solidFill>
                  <a:schemeClr val="hlink"/>
                </a:solidFill>
              </a:rPr>
              <a:t>第</a:t>
            </a:r>
            <a:r>
              <a:rPr lang="en-US" altLang="zh-CN" sz="4000" smtClean="0">
                <a:solidFill>
                  <a:schemeClr val="hlink"/>
                </a:solidFill>
              </a:rPr>
              <a:t>4</a:t>
            </a:r>
            <a:r>
              <a:rPr lang="zh-CN" altLang="en-US" sz="4000" smtClean="0">
                <a:solidFill>
                  <a:schemeClr val="hlink"/>
                </a:solidFill>
              </a:rPr>
              <a:t>章 双极结型三极管及放大电路基础</a:t>
            </a:r>
          </a:p>
        </p:txBody>
      </p:sp>
      <p:sp>
        <p:nvSpPr>
          <p:cNvPr id="24581" name="Line 3"/>
          <p:cNvSpPr>
            <a:spLocks noChangeShapeType="1"/>
          </p:cNvSpPr>
          <p:nvPr/>
        </p:nvSpPr>
        <p:spPr bwMode="auto">
          <a:xfrm>
            <a:off x="215900" y="908050"/>
            <a:ext cx="8642350" cy="0"/>
          </a:xfrm>
          <a:prstGeom prst="line">
            <a:avLst/>
          </a:prstGeom>
          <a:noFill/>
          <a:ln w="88900" cap="sq" cmpd="tri">
            <a:solidFill>
              <a:srgbClr val="006600"/>
            </a:solidFill>
            <a:round/>
            <a:headEnd type="none" w="sm" len="sm"/>
            <a:tailEnd type="none" w="sm" len="sm"/>
          </a:ln>
        </p:spPr>
        <p:txBody>
          <a:bodyPr wrap="none" anchor="ctr"/>
          <a:lstStyle/>
          <a:p>
            <a:endParaRPr lang="zh-CN" altLang="en-US"/>
          </a:p>
        </p:txBody>
      </p:sp>
      <p:sp>
        <p:nvSpPr>
          <p:cNvPr id="24582" name="Text Box 4">
            <a:hlinkClick r:id="rId4" action="ppaction://hlinksldjump"/>
          </p:cNvPr>
          <p:cNvSpPr txBox="1">
            <a:spLocks noChangeArrowheads="1"/>
          </p:cNvSpPr>
          <p:nvPr/>
        </p:nvSpPr>
        <p:spPr bwMode="auto">
          <a:xfrm>
            <a:off x="287338" y="1052513"/>
            <a:ext cx="4675187" cy="365125"/>
          </a:xfrm>
          <a:prstGeom prst="rect">
            <a:avLst/>
          </a:prstGeom>
          <a:noFill/>
          <a:ln w="9525">
            <a:noFill/>
            <a:miter lim="800000"/>
            <a:headEnd/>
            <a:tailEnd/>
          </a:ln>
        </p:spPr>
        <p:txBody>
          <a:bodyPr lIns="0" tIns="0" rIns="0" bIns="0" anchor="ctr">
            <a:spAutoFit/>
          </a:bodyPr>
          <a:lstStyle/>
          <a:p>
            <a:pPr>
              <a:spcBef>
                <a:spcPct val="50000"/>
              </a:spcBef>
            </a:pPr>
            <a:r>
              <a:rPr lang="en-US" altLang="zh-CN" sz="2400">
                <a:solidFill>
                  <a:srgbClr val="000066"/>
                </a:solidFill>
              </a:rPr>
              <a:t>4.1  </a:t>
            </a:r>
            <a:r>
              <a:rPr lang="zh-CN" altLang="en-US" sz="2400">
                <a:solidFill>
                  <a:srgbClr val="000066"/>
                </a:solidFill>
              </a:rPr>
              <a:t>半导体三极管</a:t>
            </a:r>
            <a:r>
              <a:rPr lang="en-US" altLang="zh-CN" sz="2400">
                <a:solidFill>
                  <a:srgbClr val="000066"/>
                </a:solidFill>
              </a:rPr>
              <a:t>BJT</a:t>
            </a:r>
          </a:p>
        </p:txBody>
      </p:sp>
      <p:sp>
        <p:nvSpPr>
          <p:cNvPr id="24583" name="Text Box 5">
            <a:hlinkClick r:id="rId5" action="ppaction://hlinksldjump"/>
          </p:cNvPr>
          <p:cNvSpPr txBox="1">
            <a:spLocks noChangeArrowheads="1"/>
          </p:cNvSpPr>
          <p:nvPr/>
        </p:nvSpPr>
        <p:spPr bwMode="auto">
          <a:xfrm>
            <a:off x="287338" y="2262188"/>
            <a:ext cx="4970462" cy="365125"/>
          </a:xfrm>
          <a:prstGeom prst="rect">
            <a:avLst/>
          </a:prstGeom>
          <a:noFill/>
          <a:ln w="12700" cap="sq">
            <a:noFill/>
            <a:miter lim="800000"/>
            <a:headEnd type="none" w="sm" len="sm"/>
            <a:tailEnd type="none" w="sm" len="sm"/>
          </a:ln>
        </p:spPr>
        <p:txBody>
          <a:bodyPr lIns="0" tIns="0" rIns="0" bIns="0" anchor="ctr">
            <a:spAutoFit/>
          </a:bodyPr>
          <a:lstStyle/>
          <a:p>
            <a:pPr>
              <a:spcBef>
                <a:spcPct val="50000"/>
              </a:spcBef>
            </a:pPr>
            <a:r>
              <a:rPr lang="en-US" altLang="zh-CN" sz="2400">
                <a:solidFill>
                  <a:srgbClr val="000066"/>
                </a:solidFill>
              </a:rPr>
              <a:t>4.3  </a:t>
            </a:r>
            <a:r>
              <a:rPr lang="zh-CN" altLang="en-US" sz="2400">
                <a:solidFill>
                  <a:srgbClr val="000066"/>
                </a:solidFill>
              </a:rPr>
              <a:t>放大电路的分析方法</a:t>
            </a:r>
          </a:p>
        </p:txBody>
      </p:sp>
      <p:sp>
        <p:nvSpPr>
          <p:cNvPr id="24584" name="Text Box 6">
            <a:hlinkClick r:id="rId6" action="ppaction://hlinksldjump"/>
          </p:cNvPr>
          <p:cNvSpPr txBox="1">
            <a:spLocks noChangeArrowheads="1"/>
          </p:cNvSpPr>
          <p:nvPr/>
        </p:nvSpPr>
        <p:spPr bwMode="auto">
          <a:xfrm>
            <a:off x="287338" y="2868613"/>
            <a:ext cx="5976937" cy="365125"/>
          </a:xfrm>
          <a:prstGeom prst="rect">
            <a:avLst/>
          </a:prstGeom>
          <a:noFill/>
          <a:ln w="12700" cap="sq">
            <a:noFill/>
            <a:miter lim="800000"/>
            <a:headEnd type="none" w="sm" len="sm"/>
            <a:tailEnd type="none" w="sm" len="sm"/>
          </a:ln>
        </p:spPr>
        <p:txBody>
          <a:bodyPr lIns="0" tIns="0" rIns="0" bIns="0" anchor="ctr">
            <a:spAutoFit/>
          </a:bodyPr>
          <a:lstStyle/>
          <a:p>
            <a:pPr>
              <a:spcBef>
                <a:spcPct val="50000"/>
              </a:spcBef>
            </a:pPr>
            <a:r>
              <a:rPr lang="en-US" altLang="zh-CN" sz="2400">
                <a:solidFill>
                  <a:srgbClr val="000066"/>
                </a:solidFill>
              </a:rPr>
              <a:t>4.4  </a:t>
            </a:r>
            <a:r>
              <a:rPr lang="zh-CN" altLang="en-US" sz="2400">
                <a:solidFill>
                  <a:srgbClr val="000066"/>
                </a:solidFill>
              </a:rPr>
              <a:t>放大电路静态工作点的稳定问题</a:t>
            </a:r>
          </a:p>
        </p:txBody>
      </p:sp>
      <p:sp>
        <p:nvSpPr>
          <p:cNvPr id="24585" name="Text Box 7">
            <a:hlinkClick r:id="rId7" action="ppaction://hlinksldjump"/>
          </p:cNvPr>
          <p:cNvSpPr txBox="1">
            <a:spLocks noChangeArrowheads="1"/>
          </p:cNvSpPr>
          <p:nvPr/>
        </p:nvSpPr>
        <p:spPr bwMode="auto">
          <a:xfrm>
            <a:off x="287338" y="3473450"/>
            <a:ext cx="5918200" cy="365125"/>
          </a:xfrm>
          <a:prstGeom prst="rect">
            <a:avLst/>
          </a:prstGeom>
          <a:noFill/>
          <a:ln w="12700" cap="sq">
            <a:noFill/>
            <a:miter lim="800000"/>
            <a:headEnd type="none" w="sm" len="sm"/>
            <a:tailEnd type="none" w="sm" len="sm"/>
          </a:ln>
        </p:spPr>
        <p:txBody>
          <a:bodyPr lIns="0" tIns="0" rIns="0" bIns="0" anchor="ctr">
            <a:spAutoFit/>
          </a:bodyPr>
          <a:lstStyle/>
          <a:p>
            <a:pPr>
              <a:spcBef>
                <a:spcPct val="50000"/>
              </a:spcBef>
            </a:pPr>
            <a:r>
              <a:rPr lang="en-US" altLang="zh-CN" sz="2400">
                <a:solidFill>
                  <a:srgbClr val="000066"/>
                </a:solidFill>
              </a:rPr>
              <a:t>4.5  </a:t>
            </a:r>
            <a:r>
              <a:rPr lang="zh-CN" altLang="en-US" sz="2400">
                <a:solidFill>
                  <a:srgbClr val="000066"/>
                </a:solidFill>
              </a:rPr>
              <a:t>共集电极放大电路和共基极放大电路</a:t>
            </a:r>
          </a:p>
        </p:txBody>
      </p:sp>
      <p:sp>
        <p:nvSpPr>
          <p:cNvPr id="24586" name="Text Box 8">
            <a:hlinkClick r:id="rId8" action="ppaction://hlinksldjump"/>
          </p:cNvPr>
          <p:cNvSpPr txBox="1">
            <a:spLocks noChangeArrowheads="1"/>
          </p:cNvSpPr>
          <p:nvPr/>
        </p:nvSpPr>
        <p:spPr bwMode="auto">
          <a:xfrm>
            <a:off x="287338" y="1657350"/>
            <a:ext cx="5443537" cy="365125"/>
          </a:xfrm>
          <a:prstGeom prst="rect">
            <a:avLst/>
          </a:prstGeom>
          <a:noFill/>
          <a:ln w="9525">
            <a:noFill/>
            <a:miter lim="800000"/>
            <a:headEnd/>
            <a:tailEnd/>
          </a:ln>
        </p:spPr>
        <p:txBody>
          <a:bodyPr lIns="0" tIns="0" rIns="0" bIns="0" anchor="ctr">
            <a:spAutoFit/>
          </a:bodyPr>
          <a:lstStyle/>
          <a:p>
            <a:pPr>
              <a:spcBef>
                <a:spcPct val="50000"/>
              </a:spcBef>
            </a:pPr>
            <a:r>
              <a:rPr lang="en-US" altLang="zh-CN" sz="2400">
                <a:solidFill>
                  <a:srgbClr val="000066"/>
                </a:solidFill>
              </a:rPr>
              <a:t>4.2  </a:t>
            </a:r>
            <a:r>
              <a:rPr lang="zh-CN" altLang="en-US" sz="2400">
                <a:solidFill>
                  <a:srgbClr val="000066"/>
                </a:solidFill>
              </a:rPr>
              <a:t>共射极放大电路的工作原理</a:t>
            </a:r>
          </a:p>
        </p:txBody>
      </p:sp>
      <p:sp>
        <p:nvSpPr>
          <p:cNvPr id="24587" name="Text Box 9">
            <a:hlinkClick r:id="rId6" action="ppaction://hlinksldjump"/>
          </p:cNvPr>
          <p:cNvSpPr txBox="1">
            <a:spLocks noChangeArrowheads="1"/>
          </p:cNvSpPr>
          <p:nvPr/>
        </p:nvSpPr>
        <p:spPr bwMode="auto">
          <a:xfrm>
            <a:off x="287338" y="4078288"/>
            <a:ext cx="3205162" cy="365125"/>
          </a:xfrm>
          <a:prstGeom prst="rect">
            <a:avLst/>
          </a:prstGeom>
          <a:noFill/>
          <a:ln w="12700" cap="sq">
            <a:noFill/>
            <a:miter lim="800000"/>
            <a:headEnd type="none" w="sm" len="sm"/>
            <a:tailEnd type="none" w="sm" len="sm"/>
          </a:ln>
        </p:spPr>
        <p:txBody>
          <a:bodyPr lIns="0" tIns="0" rIns="0" bIns="0" anchor="ctr">
            <a:spAutoFit/>
          </a:bodyPr>
          <a:lstStyle/>
          <a:p>
            <a:pPr>
              <a:spcBef>
                <a:spcPct val="50000"/>
              </a:spcBef>
            </a:pPr>
            <a:r>
              <a:rPr lang="en-US" altLang="zh-CN" sz="2400">
                <a:solidFill>
                  <a:srgbClr val="000066"/>
                </a:solidFill>
              </a:rPr>
              <a:t>4.6  </a:t>
            </a:r>
            <a:r>
              <a:rPr lang="zh-CN" altLang="en-US" sz="2400">
                <a:solidFill>
                  <a:srgbClr val="000066"/>
                </a:solidFill>
              </a:rPr>
              <a:t>组合放大电路</a:t>
            </a:r>
          </a:p>
        </p:txBody>
      </p:sp>
      <p:sp>
        <p:nvSpPr>
          <p:cNvPr id="24588" name="Text Box 10">
            <a:hlinkClick r:id="rId9" action="ppaction://hlinksldjump"/>
          </p:cNvPr>
          <p:cNvSpPr txBox="1">
            <a:spLocks noChangeArrowheads="1"/>
          </p:cNvSpPr>
          <p:nvPr/>
        </p:nvSpPr>
        <p:spPr bwMode="auto">
          <a:xfrm>
            <a:off x="287338" y="4684713"/>
            <a:ext cx="5918200" cy="365125"/>
          </a:xfrm>
          <a:prstGeom prst="rect">
            <a:avLst/>
          </a:prstGeom>
          <a:noFill/>
          <a:ln w="12700" cap="sq">
            <a:noFill/>
            <a:miter lim="800000"/>
            <a:headEnd type="none" w="sm" len="sm"/>
            <a:tailEnd type="none" w="sm" len="sm"/>
          </a:ln>
        </p:spPr>
        <p:txBody>
          <a:bodyPr lIns="0" tIns="0" rIns="0" bIns="0" anchor="ctr">
            <a:spAutoFit/>
          </a:bodyPr>
          <a:lstStyle/>
          <a:p>
            <a:pPr>
              <a:spcBef>
                <a:spcPct val="50000"/>
              </a:spcBef>
            </a:pPr>
            <a:r>
              <a:rPr lang="en-US" altLang="zh-CN" sz="2400">
                <a:solidFill>
                  <a:srgbClr val="000066"/>
                </a:solidFill>
              </a:rPr>
              <a:t>4.7  </a:t>
            </a:r>
            <a:r>
              <a:rPr lang="zh-CN" altLang="en-US" sz="2400">
                <a:solidFill>
                  <a:srgbClr val="000066"/>
                </a:solidFill>
              </a:rPr>
              <a:t>放大电路的频率响应</a:t>
            </a:r>
          </a:p>
        </p:txBody>
      </p:sp>
      <p:sp>
        <p:nvSpPr>
          <p:cNvPr id="24589" name="Text Box 11"/>
          <p:cNvSpPr txBox="1">
            <a:spLocks noChangeArrowheads="1"/>
          </p:cNvSpPr>
          <p:nvPr/>
        </p:nvSpPr>
        <p:spPr bwMode="auto">
          <a:xfrm>
            <a:off x="107950" y="5421313"/>
            <a:ext cx="8320088" cy="366712"/>
          </a:xfrm>
          <a:prstGeom prst="rect">
            <a:avLst/>
          </a:prstGeom>
          <a:noFill/>
          <a:ln w="9525">
            <a:noFill/>
            <a:miter lim="800000"/>
            <a:headEnd/>
            <a:tailEnd/>
          </a:ln>
        </p:spPr>
        <p:txBody>
          <a:bodyPr>
            <a:spAutoFit/>
          </a:bodyPr>
          <a:lstStyle/>
          <a:p>
            <a:pPr>
              <a:lnSpc>
                <a:spcPct val="90000"/>
              </a:lnSpc>
              <a:spcBef>
                <a:spcPct val="50000"/>
              </a:spcBef>
            </a:pPr>
            <a:r>
              <a:rPr lang="zh-CN" altLang="en-US">
                <a:solidFill>
                  <a:schemeClr val="hlink"/>
                </a:solidFill>
              </a:rPr>
              <a:t>问题</a:t>
            </a:r>
            <a:r>
              <a:rPr lang="en-US" altLang="zh-CN">
                <a:solidFill>
                  <a:schemeClr val="hlink"/>
                </a:solidFill>
              </a:rPr>
              <a:t>1</a:t>
            </a:r>
            <a:r>
              <a:rPr lang="zh-CN" altLang="en-US">
                <a:solidFill>
                  <a:schemeClr val="hlink"/>
                </a:solidFill>
              </a:rPr>
              <a:t>：</a:t>
            </a:r>
            <a:r>
              <a:rPr lang="zh-CN" altLang="en-US"/>
              <a:t>三极管主要特性是什么？其</a:t>
            </a:r>
            <a:r>
              <a:rPr lang="en-US" altLang="zh-CN"/>
              <a:t>V</a:t>
            </a:r>
            <a:r>
              <a:rPr lang="en-US" altLang="zh-CN">
                <a:sym typeface="Symbol" pitchFamily="18" charset="2"/>
              </a:rPr>
              <a:t></a:t>
            </a:r>
            <a:r>
              <a:rPr lang="en-US" altLang="zh-CN"/>
              <a:t>I</a:t>
            </a:r>
            <a:r>
              <a:rPr lang="zh-CN" altLang="en-US"/>
              <a:t>特性曲线有何特点？</a:t>
            </a:r>
          </a:p>
        </p:txBody>
      </p:sp>
      <p:sp>
        <p:nvSpPr>
          <p:cNvPr id="24590" name="Text Box 12"/>
          <p:cNvSpPr txBox="1">
            <a:spLocks noChangeArrowheads="1"/>
          </p:cNvSpPr>
          <p:nvPr/>
        </p:nvSpPr>
        <p:spPr bwMode="auto">
          <a:xfrm>
            <a:off x="107950" y="5756275"/>
            <a:ext cx="8320088" cy="366713"/>
          </a:xfrm>
          <a:prstGeom prst="rect">
            <a:avLst/>
          </a:prstGeom>
          <a:noFill/>
          <a:ln w="9525">
            <a:noFill/>
            <a:miter lim="800000"/>
            <a:headEnd/>
            <a:tailEnd/>
          </a:ln>
        </p:spPr>
        <p:txBody>
          <a:bodyPr>
            <a:spAutoFit/>
          </a:bodyPr>
          <a:lstStyle/>
          <a:p>
            <a:pPr>
              <a:lnSpc>
                <a:spcPct val="90000"/>
              </a:lnSpc>
              <a:spcBef>
                <a:spcPct val="50000"/>
              </a:spcBef>
            </a:pPr>
            <a:r>
              <a:rPr lang="zh-CN" altLang="en-US">
                <a:solidFill>
                  <a:schemeClr val="hlink"/>
                </a:solidFill>
              </a:rPr>
              <a:t>问题</a:t>
            </a:r>
            <a:r>
              <a:rPr lang="en-US" altLang="zh-CN">
                <a:solidFill>
                  <a:schemeClr val="hlink"/>
                </a:solidFill>
              </a:rPr>
              <a:t>2</a:t>
            </a:r>
            <a:r>
              <a:rPr lang="zh-CN" altLang="en-US">
                <a:solidFill>
                  <a:schemeClr val="hlink"/>
                </a:solidFill>
              </a:rPr>
              <a:t>：</a:t>
            </a:r>
            <a:r>
              <a:rPr lang="zh-CN" altLang="en-US"/>
              <a:t>三极管放大电路的分析实用方法</a:t>
            </a:r>
            <a:r>
              <a:rPr lang="en-US" altLang="zh-CN"/>
              <a:t>? </a:t>
            </a:r>
            <a:r>
              <a:rPr lang="zh-CN" altLang="en-US"/>
              <a:t>条件是？</a:t>
            </a:r>
          </a:p>
        </p:txBody>
      </p:sp>
      <p:sp>
        <p:nvSpPr>
          <p:cNvPr id="24591" name="Text Box 13"/>
          <p:cNvSpPr txBox="1">
            <a:spLocks noChangeArrowheads="1"/>
          </p:cNvSpPr>
          <p:nvPr/>
        </p:nvSpPr>
        <p:spPr bwMode="auto">
          <a:xfrm>
            <a:off x="107950" y="6122988"/>
            <a:ext cx="8320088" cy="366712"/>
          </a:xfrm>
          <a:prstGeom prst="rect">
            <a:avLst/>
          </a:prstGeom>
          <a:noFill/>
          <a:ln w="9525">
            <a:noFill/>
            <a:miter lim="800000"/>
            <a:headEnd/>
            <a:tailEnd/>
          </a:ln>
        </p:spPr>
        <p:txBody>
          <a:bodyPr>
            <a:spAutoFit/>
          </a:bodyPr>
          <a:lstStyle/>
          <a:p>
            <a:pPr>
              <a:lnSpc>
                <a:spcPct val="90000"/>
              </a:lnSpc>
              <a:spcBef>
                <a:spcPct val="50000"/>
              </a:spcBef>
            </a:pPr>
            <a:r>
              <a:rPr lang="zh-CN" altLang="en-US">
                <a:solidFill>
                  <a:schemeClr val="hlink"/>
                </a:solidFill>
              </a:rPr>
              <a:t>问题</a:t>
            </a:r>
            <a:r>
              <a:rPr lang="en-US" altLang="zh-CN">
                <a:solidFill>
                  <a:schemeClr val="hlink"/>
                </a:solidFill>
              </a:rPr>
              <a:t>3</a:t>
            </a:r>
            <a:r>
              <a:rPr lang="zh-CN" altLang="en-US">
                <a:solidFill>
                  <a:schemeClr val="hlink"/>
                </a:solidFill>
              </a:rPr>
              <a:t>：</a:t>
            </a:r>
            <a:r>
              <a:rPr lang="zh-CN" altLang="en-US"/>
              <a:t>基本的三极管放大电路？结构</a:t>
            </a:r>
            <a:r>
              <a:rPr lang="zh-CN" altLang="en-US">
                <a:sym typeface="Symbol" pitchFamily="18" charset="2"/>
              </a:rPr>
              <a:t>分析；结构性能</a:t>
            </a:r>
          </a:p>
        </p:txBody>
      </p:sp>
      <p:sp>
        <p:nvSpPr>
          <p:cNvPr id="24592" name="Text Box 14"/>
          <p:cNvSpPr txBox="1">
            <a:spLocks noChangeArrowheads="1"/>
          </p:cNvSpPr>
          <p:nvPr/>
        </p:nvSpPr>
        <p:spPr bwMode="auto">
          <a:xfrm>
            <a:off x="3887788" y="981075"/>
            <a:ext cx="5256212" cy="304800"/>
          </a:xfrm>
          <a:prstGeom prst="rect">
            <a:avLst/>
          </a:prstGeom>
          <a:noFill/>
          <a:ln w="9525">
            <a:noFill/>
            <a:miter lim="800000"/>
            <a:headEnd/>
            <a:tailEnd/>
          </a:ln>
        </p:spPr>
        <p:txBody>
          <a:bodyPr lIns="0" tIns="0" rIns="0" bIns="0">
            <a:spAutoFit/>
          </a:bodyPr>
          <a:lstStyle/>
          <a:p>
            <a:pPr>
              <a:spcBef>
                <a:spcPct val="50000"/>
              </a:spcBef>
            </a:pPr>
            <a:r>
              <a:rPr lang="zh-CN" altLang="en-US"/>
              <a:t>主要特性＝放大－内部载流子，发射</a:t>
            </a:r>
            <a:r>
              <a:rPr lang="zh-CN" altLang="en-US">
                <a:sym typeface="Wingdings" pitchFamily="2" charset="2"/>
              </a:rPr>
              <a:t>收集</a:t>
            </a:r>
            <a:endParaRPr lang="zh-CN" altLang="en-US"/>
          </a:p>
        </p:txBody>
      </p:sp>
      <p:sp>
        <p:nvSpPr>
          <p:cNvPr id="24593" name="Text Box 15"/>
          <p:cNvSpPr txBox="1">
            <a:spLocks noChangeArrowheads="1"/>
          </p:cNvSpPr>
          <p:nvPr/>
        </p:nvSpPr>
        <p:spPr bwMode="auto">
          <a:xfrm>
            <a:off x="4032250" y="1304925"/>
            <a:ext cx="5076825" cy="304800"/>
          </a:xfrm>
          <a:prstGeom prst="rect">
            <a:avLst/>
          </a:prstGeom>
          <a:noFill/>
          <a:ln w="9525">
            <a:noFill/>
            <a:miter lim="800000"/>
            <a:headEnd/>
            <a:tailEnd/>
          </a:ln>
        </p:spPr>
        <p:txBody>
          <a:bodyPr lIns="0" tIns="0" rIns="0" bIns="0">
            <a:spAutoFit/>
          </a:bodyPr>
          <a:lstStyle/>
          <a:p>
            <a:pPr>
              <a:spcBef>
                <a:spcPct val="50000"/>
              </a:spcBef>
            </a:pPr>
            <a:r>
              <a:rPr lang="zh-CN" altLang="en-US"/>
              <a:t>输入特性</a:t>
            </a:r>
            <a:r>
              <a:rPr lang="zh-CN" altLang="en-US">
                <a:sym typeface="Symbol" pitchFamily="18" charset="2"/>
              </a:rPr>
              <a:t></a:t>
            </a:r>
            <a:r>
              <a:rPr lang="en-US" altLang="zh-CN"/>
              <a:t>PN</a:t>
            </a:r>
            <a:r>
              <a:rPr lang="zh-CN" altLang="en-US"/>
              <a:t>正向；输出＝受控电流源</a:t>
            </a:r>
          </a:p>
        </p:txBody>
      </p:sp>
      <p:sp>
        <p:nvSpPr>
          <p:cNvPr id="24594" name="Line 16"/>
          <p:cNvSpPr>
            <a:spLocks noChangeShapeType="1"/>
          </p:cNvSpPr>
          <p:nvPr/>
        </p:nvSpPr>
        <p:spPr bwMode="auto">
          <a:xfrm>
            <a:off x="250825" y="5391150"/>
            <a:ext cx="8642350" cy="0"/>
          </a:xfrm>
          <a:prstGeom prst="line">
            <a:avLst/>
          </a:prstGeom>
          <a:noFill/>
          <a:ln w="38100" cap="sq">
            <a:solidFill>
              <a:srgbClr val="006600"/>
            </a:solidFill>
            <a:round/>
            <a:headEnd type="none" w="sm" len="sm"/>
            <a:tailEnd type="none" w="sm" len="sm"/>
          </a:ln>
        </p:spPr>
        <p:txBody>
          <a:bodyPr wrap="none" anchor="ctr"/>
          <a:lstStyle/>
          <a:p>
            <a:endParaRPr lang="zh-CN" altLang="en-US"/>
          </a:p>
        </p:txBody>
      </p:sp>
      <p:sp>
        <p:nvSpPr>
          <p:cNvPr id="24595" name="Rectangle 17"/>
          <p:cNvSpPr>
            <a:spLocks noChangeArrowheads="1"/>
          </p:cNvSpPr>
          <p:nvPr/>
        </p:nvSpPr>
        <p:spPr bwMode="auto">
          <a:xfrm>
            <a:off x="4643438" y="1628775"/>
            <a:ext cx="4500562" cy="396875"/>
          </a:xfrm>
          <a:prstGeom prst="rect">
            <a:avLst/>
          </a:prstGeom>
          <a:noFill/>
          <a:ln w="9525">
            <a:noFill/>
            <a:miter lim="800000"/>
            <a:headEnd/>
            <a:tailEnd/>
          </a:ln>
        </p:spPr>
        <p:txBody>
          <a:bodyPr anchor="ctr">
            <a:spAutoFit/>
          </a:bodyPr>
          <a:lstStyle/>
          <a:p>
            <a:r>
              <a:rPr lang="zh-CN" altLang="en-US"/>
              <a:t>直流：保证</a:t>
            </a:r>
            <a:r>
              <a:rPr lang="en-US" altLang="zh-CN"/>
              <a:t>Je</a:t>
            </a:r>
            <a:r>
              <a:rPr lang="zh-CN" altLang="en-US"/>
              <a:t>正偏</a:t>
            </a:r>
            <a:r>
              <a:rPr lang="en-US" altLang="zh-CN"/>
              <a:t>,Je</a:t>
            </a:r>
            <a:r>
              <a:rPr lang="zh-CN" altLang="en-US"/>
              <a:t>反偏</a:t>
            </a:r>
            <a:r>
              <a:rPr lang="en-US" altLang="zh-CN"/>
              <a:t>,</a:t>
            </a:r>
            <a:r>
              <a:rPr lang="zh-CN" altLang="en-US"/>
              <a:t>合适的</a:t>
            </a:r>
            <a:r>
              <a:rPr lang="en-US" altLang="zh-CN"/>
              <a:t>Q</a:t>
            </a:r>
            <a:endParaRPr lang="en-US" altLang="zh-CN" b="0"/>
          </a:p>
        </p:txBody>
      </p:sp>
      <p:graphicFrame>
        <p:nvGraphicFramePr>
          <p:cNvPr id="24578" name="Object 18"/>
          <p:cNvGraphicFramePr>
            <a:graphicFrameLocks noChangeAspect="1"/>
          </p:cNvGraphicFramePr>
          <p:nvPr/>
        </p:nvGraphicFramePr>
        <p:xfrm>
          <a:off x="1616075" y="1922463"/>
          <a:ext cx="2955925" cy="427037"/>
        </p:xfrm>
        <a:graphic>
          <a:graphicData uri="http://schemas.openxmlformats.org/presentationml/2006/ole">
            <p:oleObj spid="_x0000_s24578" name="公式" r:id="rId10" imgW="1587240" imgH="228600" progId="Equation.3">
              <p:embed/>
            </p:oleObj>
          </a:graphicData>
        </a:graphic>
      </p:graphicFrame>
      <p:sp>
        <p:nvSpPr>
          <p:cNvPr id="24596" name="Rectangle 19"/>
          <p:cNvSpPr>
            <a:spLocks noChangeArrowheads="1"/>
          </p:cNvSpPr>
          <p:nvPr/>
        </p:nvSpPr>
        <p:spPr bwMode="auto">
          <a:xfrm>
            <a:off x="4643438" y="1916113"/>
            <a:ext cx="4500562" cy="396875"/>
          </a:xfrm>
          <a:prstGeom prst="rect">
            <a:avLst/>
          </a:prstGeom>
          <a:noFill/>
          <a:ln w="9525">
            <a:noFill/>
            <a:miter lim="800000"/>
            <a:headEnd/>
            <a:tailEnd/>
          </a:ln>
        </p:spPr>
        <p:txBody>
          <a:bodyPr anchor="ctr">
            <a:spAutoFit/>
          </a:bodyPr>
          <a:lstStyle/>
          <a:p>
            <a:r>
              <a:rPr lang="zh-CN" altLang="en-US"/>
              <a:t>交流：实现信号线性传递，放大</a:t>
            </a:r>
            <a:endParaRPr lang="zh-CN" altLang="en-US" b="0"/>
          </a:p>
        </p:txBody>
      </p:sp>
      <p:sp>
        <p:nvSpPr>
          <p:cNvPr id="24597" name="Rectangle 20"/>
          <p:cNvSpPr>
            <a:spLocks noChangeArrowheads="1"/>
          </p:cNvSpPr>
          <p:nvPr/>
        </p:nvSpPr>
        <p:spPr bwMode="auto">
          <a:xfrm>
            <a:off x="5400675" y="2276475"/>
            <a:ext cx="3671888" cy="333375"/>
          </a:xfrm>
          <a:prstGeom prst="rect">
            <a:avLst/>
          </a:prstGeom>
          <a:noFill/>
          <a:ln w="9525">
            <a:noFill/>
            <a:miter lim="800000"/>
            <a:headEnd/>
            <a:tailEnd/>
          </a:ln>
        </p:spPr>
        <p:txBody>
          <a:bodyPr lIns="0" tIns="0" rIns="0" bIns="0" anchor="b"/>
          <a:lstStyle/>
          <a:p>
            <a:r>
              <a:rPr lang="zh-CN" altLang="en-US" sz="2400">
                <a:solidFill>
                  <a:srgbClr val="CC3300"/>
                </a:solidFill>
                <a:sym typeface="Symbol" pitchFamily="18" charset="2"/>
              </a:rPr>
              <a:t> </a:t>
            </a:r>
            <a:r>
              <a:rPr lang="zh-CN" altLang="en-US" sz="2400">
                <a:solidFill>
                  <a:srgbClr val="0033CC"/>
                </a:solidFill>
              </a:rPr>
              <a:t>近似计算法</a:t>
            </a:r>
            <a:r>
              <a:rPr lang="zh-CN" altLang="en-US" sz="2400">
                <a:solidFill>
                  <a:srgbClr val="CC3300"/>
                </a:solidFill>
              </a:rPr>
              <a:t>求静态工作点</a:t>
            </a:r>
            <a:r>
              <a:rPr lang="en-US" altLang="zh-CN" sz="2400">
                <a:solidFill>
                  <a:srgbClr val="CC3300"/>
                </a:solidFill>
              </a:rPr>
              <a:t>Q</a:t>
            </a:r>
          </a:p>
        </p:txBody>
      </p:sp>
      <p:sp>
        <p:nvSpPr>
          <p:cNvPr id="24598" name="Rectangle 21"/>
          <p:cNvSpPr>
            <a:spLocks noChangeArrowheads="1"/>
          </p:cNvSpPr>
          <p:nvPr/>
        </p:nvSpPr>
        <p:spPr bwMode="auto">
          <a:xfrm>
            <a:off x="5400675" y="2600325"/>
            <a:ext cx="3671888" cy="333375"/>
          </a:xfrm>
          <a:prstGeom prst="rect">
            <a:avLst/>
          </a:prstGeom>
          <a:noFill/>
          <a:ln w="9525">
            <a:noFill/>
            <a:miter lim="800000"/>
            <a:headEnd/>
            <a:tailEnd/>
          </a:ln>
        </p:spPr>
        <p:txBody>
          <a:bodyPr lIns="0" tIns="0" rIns="0" bIns="0" anchor="b"/>
          <a:lstStyle/>
          <a:p>
            <a:r>
              <a:rPr lang="zh-CN" altLang="en-US" sz="2400">
                <a:solidFill>
                  <a:srgbClr val="CC3300"/>
                </a:solidFill>
                <a:sym typeface="Symbol" pitchFamily="18" charset="2"/>
              </a:rPr>
              <a:t> </a:t>
            </a:r>
            <a:r>
              <a:rPr lang="zh-CN" altLang="en-US" sz="2400">
                <a:solidFill>
                  <a:srgbClr val="CC3300"/>
                </a:solidFill>
              </a:rPr>
              <a:t>微变等效电路法</a:t>
            </a:r>
          </a:p>
        </p:txBody>
      </p:sp>
      <p:sp>
        <p:nvSpPr>
          <p:cNvPr id="24599" name="Rectangle 22"/>
          <p:cNvSpPr>
            <a:spLocks noChangeArrowheads="1"/>
          </p:cNvSpPr>
          <p:nvPr/>
        </p:nvSpPr>
        <p:spPr bwMode="auto">
          <a:xfrm>
            <a:off x="863600" y="4941888"/>
            <a:ext cx="5076825" cy="396875"/>
          </a:xfrm>
          <a:prstGeom prst="rect">
            <a:avLst/>
          </a:prstGeom>
          <a:noFill/>
          <a:ln w="9525">
            <a:noFill/>
            <a:miter lim="800000"/>
            <a:headEnd/>
            <a:tailEnd/>
          </a:ln>
        </p:spPr>
        <p:txBody>
          <a:bodyPr anchor="ctr">
            <a:spAutoFit/>
          </a:bodyPr>
          <a:lstStyle/>
          <a:p>
            <a:r>
              <a:rPr lang="zh-CN" altLang="en-US"/>
              <a:t>频率</a:t>
            </a:r>
            <a:r>
              <a:rPr lang="en-US" altLang="zh-CN"/>
              <a:t>(</a:t>
            </a:r>
            <a:r>
              <a:rPr lang="zh-CN" altLang="en-US"/>
              <a:t>线性</a:t>
            </a:r>
            <a:r>
              <a:rPr lang="en-US" altLang="zh-CN"/>
              <a:t>)</a:t>
            </a:r>
            <a:r>
              <a:rPr lang="zh-CN" altLang="en-US"/>
              <a:t>失真 </a:t>
            </a:r>
            <a:r>
              <a:rPr lang="zh-CN" altLang="en-US">
                <a:sym typeface="Symbol" pitchFamily="18" charset="2"/>
              </a:rPr>
              <a:t> </a:t>
            </a:r>
            <a:r>
              <a:rPr lang="zh-CN" altLang="en-US"/>
              <a:t>线性范围</a:t>
            </a:r>
            <a:r>
              <a:rPr lang="en-US" altLang="zh-CN"/>
              <a:t>(</a:t>
            </a:r>
            <a:r>
              <a:rPr lang="zh-CN" altLang="en-US"/>
              <a:t>带宽</a:t>
            </a:r>
            <a:r>
              <a:rPr lang="en-US" altLang="zh-CN"/>
              <a:t>)</a:t>
            </a:r>
            <a:endParaRPr lang="en-US" altLang="zh-CN" b="0"/>
          </a:p>
        </p:txBody>
      </p:sp>
      <p:sp>
        <p:nvSpPr>
          <p:cNvPr id="24600" name="Rectangle 23"/>
          <p:cNvSpPr>
            <a:spLocks noChangeArrowheads="1"/>
          </p:cNvSpPr>
          <p:nvPr/>
        </p:nvSpPr>
        <p:spPr bwMode="auto">
          <a:xfrm>
            <a:off x="5327650" y="2997200"/>
            <a:ext cx="3716338" cy="396875"/>
          </a:xfrm>
          <a:prstGeom prst="rect">
            <a:avLst/>
          </a:prstGeom>
          <a:noFill/>
          <a:ln w="9525">
            <a:noFill/>
            <a:miter lim="800000"/>
            <a:headEnd/>
            <a:tailEnd/>
          </a:ln>
        </p:spPr>
        <p:txBody>
          <a:bodyPr anchor="ctr">
            <a:spAutoFit/>
          </a:bodyPr>
          <a:lstStyle/>
          <a:p>
            <a:r>
              <a:rPr lang="zh-CN" altLang="en-US"/>
              <a:t>增加</a:t>
            </a:r>
            <a:r>
              <a:rPr lang="en-US" altLang="zh-CN" i="1"/>
              <a:t>R</a:t>
            </a:r>
            <a:r>
              <a:rPr lang="en-US" altLang="zh-CN"/>
              <a:t>e</a:t>
            </a:r>
            <a:r>
              <a:rPr lang="zh-CN" altLang="en-US"/>
              <a:t>：结构变化 </a:t>
            </a:r>
            <a:r>
              <a:rPr lang="zh-CN" altLang="en-US">
                <a:sym typeface="Symbol" pitchFamily="18" charset="2"/>
              </a:rPr>
              <a:t> 性能改善</a:t>
            </a:r>
            <a:endParaRPr lang="zh-CN" altLang="en-US" b="0">
              <a:sym typeface="Symbol" pitchFamily="18" charset="2"/>
            </a:endParaRPr>
          </a:p>
        </p:txBody>
      </p:sp>
      <p:sp>
        <p:nvSpPr>
          <p:cNvPr id="24601" name="Rectangle 24"/>
          <p:cNvSpPr>
            <a:spLocks noChangeArrowheads="1"/>
          </p:cNvSpPr>
          <p:nvPr/>
        </p:nvSpPr>
        <p:spPr bwMode="auto">
          <a:xfrm>
            <a:off x="6396038" y="3429000"/>
            <a:ext cx="2747962" cy="396875"/>
          </a:xfrm>
          <a:prstGeom prst="rect">
            <a:avLst/>
          </a:prstGeom>
          <a:noFill/>
          <a:ln w="9525">
            <a:noFill/>
            <a:miter lim="800000"/>
            <a:headEnd/>
            <a:tailEnd/>
          </a:ln>
        </p:spPr>
        <p:txBody>
          <a:bodyPr anchor="ctr">
            <a:spAutoFit/>
          </a:bodyPr>
          <a:lstStyle/>
          <a:p>
            <a:r>
              <a:rPr lang="en-US" altLang="zh-CN"/>
              <a:t>3</a:t>
            </a:r>
            <a:r>
              <a:rPr lang="zh-CN" altLang="en-US"/>
              <a:t>种直流偏置结构</a:t>
            </a:r>
            <a:endParaRPr lang="zh-CN" altLang="en-US" b="0"/>
          </a:p>
        </p:txBody>
      </p:sp>
      <p:sp>
        <p:nvSpPr>
          <p:cNvPr id="24602" name="Rectangle 25"/>
          <p:cNvSpPr>
            <a:spLocks noChangeArrowheads="1"/>
          </p:cNvSpPr>
          <p:nvPr/>
        </p:nvSpPr>
        <p:spPr bwMode="auto">
          <a:xfrm>
            <a:off x="6396038" y="3824288"/>
            <a:ext cx="2747962" cy="396875"/>
          </a:xfrm>
          <a:prstGeom prst="rect">
            <a:avLst/>
          </a:prstGeom>
          <a:noFill/>
          <a:ln w="9525">
            <a:noFill/>
            <a:miter lim="800000"/>
            <a:headEnd/>
            <a:tailEnd/>
          </a:ln>
        </p:spPr>
        <p:txBody>
          <a:bodyPr anchor="ctr">
            <a:spAutoFit/>
          </a:bodyPr>
          <a:lstStyle/>
          <a:p>
            <a:r>
              <a:rPr lang="en-US" altLang="zh-CN"/>
              <a:t>3</a:t>
            </a:r>
            <a:r>
              <a:rPr lang="zh-CN" altLang="en-US"/>
              <a:t>种交流结构－组态</a:t>
            </a:r>
            <a:endParaRPr lang="zh-CN" altLang="en-US" b="0"/>
          </a:p>
        </p:txBody>
      </p:sp>
      <p:sp>
        <p:nvSpPr>
          <p:cNvPr id="24603" name="Rectangle 26"/>
          <p:cNvSpPr>
            <a:spLocks noChangeArrowheads="1"/>
          </p:cNvSpPr>
          <p:nvPr/>
        </p:nvSpPr>
        <p:spPr bwMode="auto">
          <a:xfrm>
            <a:off x="466725" y="2528888"/>
            <a:ext cx="5076825" cy="396875"/>
          </a:xfrm>
          <a:prstGeom prst="rect">
            <a:avLst/>
          </a:prstGeom>
          <a:noFill/>
          <a:ln w="9525">
            <a:noFill/>
            <a:miter lim="800000"/>
            <a:headEnd/>
            <a:tailEnd/>
          </a:ln>
        </p:spPr>
        <p:txBody>
          <a:bodyPr anchor="ctr">
            <a:spAutoFit/>
          </a:bodyPr>
          <a:lstStyle/>
          <a:p>
            <a:r>
              <a:rPr lang="zh-CN" altLang="en-US"/>
              <a:t>图解：非线性失真</a:t>
            </a:r>
            <a:r>
              <a:rPr lang="en-US" altLang="zh-CN"/>
              <a:t>(</a:t>
            </a:r>
            <a:r>
              <a:rPr lang="zh-CN" altLang="en-US"/>
              <a:t>饱和</a:t>
            </a:r>
            <a:r>
              <a:rPr lang="en-US" altLang="zh-CN"/>
              <a:t>,</a:t>
            </a:r>
            <a:r>
              <a:rPr lang="zh-CN" altLang="en-US"/>
              <a:t>截止</a:t>
            </a:r>
            <a:r>
              <a:rPr lang="en-US" altLang="zh-CN"/>
              <a:t>) </a:t>
            </a:r>
            <a:r>
              <a:rPr lang="en-US" altLang="zh-CN">
                <a:sym typeface="Symbol" pitchFamily="18" charset="2"/>
              </a:rPr>
              <a:t></a:t>
            </a:r>
            <a:r>
              <a:rPr lang="zh-CN" altLang="en-US"/>
              <a:t>线性范围</a:t>
            </a:r>
            <a:endParaRPr lang="zh-CN" altLang="en-US" b="0"/>
          </a:p>
        </p:txBody>
      </p:sp>
      <p:sp>
        <p:nvSpPr>
          <p:cNvPr id="24604" name="Rectangle 27"/>
          <p:cNvSpPr>
            <a:spLocks noChangeArrowheads="1"/>
          </p:cNvSpPr>
          <p:nvPr/>
        </p:nvSpPr>
        <p:spPr bwMode="auto">
          <a:xfrm>
            <a:off x="2868613" y="3860800"/>
            <a:ext cx="3395662" cy="396875"/>
          </a:xfrm>
          <a:prstGeom prst="rect">
            <a:avLst/>
          </a:prstGeom>
          <a:noFill/>
          <a:ln w="9525">
            <a:noFill/>
            <a:miter lim="800000"/>
            <a:headEnd/>
            <a:tailEnd/>
          </a:ln>
        </p:spPr>
        <p:txBody>
          <a:bodyPr anchor="ctr">
            <a:spAutoFit/>
          </a:bodyPr>
          <a:lstStyle/>
          <a:p>
            <a:r>
              <a:rPr lang="zh-CN" altLang="en-US"/>
              <a:t>结构－放大器的串联－性能</a:t>
            </a:r>
            <a:endParaRPr lang="zh-CN" altLang="en-US" b="0"/>
          </a:p>
        </p:txBody>
      </p:sp>
      <p:sp>
        <p:nvSpPr>
          <p:cNvPr id="24605" name="Rectangle 28"/>
          <p:cNvSpPr>
            <a:spLocks noChangeArrowheads="1"/>
          </p:cNvSpPr>
          <p:nvPr/>
        </p:nvSpPr>
        <p:spPr bwMode="auto">
          <a:xfrm>
            <a:off x="3348038" y="4219575"/>
            <a:ext cx="2747962" cy="396875"/>
          </a:xfrm>
          <a:prstGeom prst="rect">
            <a:avLst/>
          </a:prstGeom>
          <a:noFill/>
          <a:ln w="9525">
            <a:noFill/>
            <a:miter lim="800000"/>
            <a:headEnd/>
            <a:tailEnd/>
          </a:ln>
        </p:spPr>
        <p:txBody>
          <a:bodyPr anchor="ctr">
            <a:spAutoFit/>
          </a:bodyPr>
          <a:lstStyle/>
          <a:p>
            <a:r>
              <a:rPr lang="zh-CN" altLang="en-US">
                <a:solidFill>
                  <a:srgbClr val="800000"/>
                </a:solidFill>
              </a:rPr>
              <a:t>直接</a:t>
            </a:r>
            <a:r>
              <a:rPr lang="zh-CN" altLang="en-US"/>
              <a:t>耦合、组容耦合</a:t>
            </a:r>
            <a:endParaRPr lang="zh-CN" altLang="en-US" b="0"/>
          </a:p>
        </p:txBody>
      </p:sp>
    </p:spTree>
  </p:cSld>
  <p:clrMapOvr>
    <a:masterClrMapping/>
  </p:clrMapOvr>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3730" name="灯片编号占位符 4"/>
          <p:cNvSpPr>
            <a:spLocks noGrp="1"/>
          </p:cNvSpPr>
          <p:nvPr>
            <p:ph type="sldNum" sz="quarter" idx="12"/>
          </p:nvPr>
        </p:nvSpPr>
        <p:spPr>
          <a:noFill/>
        </p:spPr>
        <p:txBody>
          <a:bodyPr/>
          <a:lstStyle/>
          <a:p>
            <a:fld id="{E1F883D5-5766-43BB-8A55-50E2432C6E7B}" type="slidenum">
              <a:rPr lang="zh-CN" altLang="en-US" smtClean="0"/>
              <a:pPr/>
              <a:t>61</a:t>
            </a:fld>
            <a:endParaRPr lang="en-US" altLang="zh-CN" smtClean="0"/>
          </a:p>
        </p:txBody>
      </p:sp>
      <p:sp>
        <p:nvSpPr>
          <p:cNvPr id="73731" name="Rectangle 2"/>
          <p:cNvSpPr>
            <a:spLocks noGrp="1" noChangeArrowheads="1"/>
          </p:cNvSpPr>
          <p:nvPr>
            <p:ph type="title"/>
          </p:nvPr>
        </p:nvSpPr>
        <p:spPr>
          <a:xfrm>
            <a:off x="647700" y="604838"/>
            <a:ext cx="7793038" cy="839787"/>
          </a:xfrm>
        </p:spPr>
        <p:txBody>
          <a:bodyPr/>
          <a:lstStyle/>
          <a:p>
            <a:pPr algn="ctr" eaLnBrk="1" hangingPunct="1"/>
            <a:r>
              <a:rPr lang="en-US" altLang="zh-CN" sz="4800" smtClean="0">
                <a:solidFill>
                  <a:schemeClr val="hlink"/>
                </a:solidFill>
              </a:rPr>
              <a:t>5  </a:t>
            </a:r>
            <a:r>
              <a:rPr lang="zh-CN" altLang="en-US" sz="4800" smtClean="0">
                <a:solidFill>
                  <a:schemeClr val="hlink"/>
                </a:solidFill>
              </a:rPr>
              <a:t>场效应管放大电路</a:t>
            </a:r>
          </a:p>
        </p:txBody>
      </p:sp>
      <p:sp>
        <p:nvSpPr>
          <p:cNvPr id="73732" name="Line 3"/>
          <p:cNvSpPr>
            <a:spLocks noChangeShapeType="1"/>
          </p:cNvSpPr>
          <p:nvPr/>
        </p:nvSpPr>
        <p:spPr bwMode="auto">
          <a:xfrm>
            <a:off x="658813" y="1484313"/>
            <a:ext cx="7696200" cy="0"/>
          </a:xfrm>
          <a:prstGeom prst="line">
            <a:avLst/>
          </a:prstGeom>
          <a:noFill/>
          <a:ln w="88900" cap="sq" cmpd="tri">
            <a:solidFill>
              <a:srgbClr val="008000"/>
            </a:solidFill>
            <a:round/>
            <a:headEnd type="none" w="sm" len="sm"/>
            <a:tailEnd type="none" w="sm" len="sm"/>
          </a:ln>
        </p:spPr>
        <p:txBody>
          <a:bodyPr wrap="none" anchor="ctr"/>
          <a:lstStyle/>
          <a:p>
            <a:endParaRPr lang="zh-CN" altLang="en-US"/>
          </a:p>
        </p:txBody>
      </p:sp>
      <p:sp>
        <p:nvSpPr>
          <p:cNvPr id="73733" name="Text Box 4">
            <a:hlinkClick r:id="rId2" action="ppaction://hlinksldjump"/>
          </p:cNvPr>
          <p:cNvSpPr txBox="1">
            <a:spLocks noChangeArrowheads="1"/>
          </p:cNvSpPr>
          <p:nvPr/>
        </p:nvSpPr>
        <p:spPr bwMode="auto">
          <a:xfrm>
            <a:off x="647700" y="2706688"/>
            <a:ext cx="7924800" cy="487362"/>
          </a:xfrm>
          <a:prstGeom prst="rect">
            <a:avLst/>
          </a:prstGeom>
          <a:noFill/>
          <a:ln w="9525">
            <a:noFill/>
            <a:miter lim="800000"/>
            <a:headEnd/>
            <a:tailEnd/>
          </a:ln>
        </p:spPr>
        <p:txBody>
          <a:bodyPr lIns="0" tIns="0" rIns="0" bIns="0" anchor="ctr">
            <a:spAutoFit/>
          </a:bodyPr>
          <a:lstStyle/>
          <a:p>
            <a:pPr>
              <a:spcBef>
                <a:spcPct val="50000"/>
              </a:spcBef>
            </a:pPr>
            <a:r>
              <a:rPr lang="en-US" altLang="zh-CN" sz="3200">
                <a:solidFill>
                  <a:srgbClr val="000066"/>
                </a:solidFill>
              </a:rPr>
              <a:t>5.1  </a:t>
            </a:r>
            <a:r>
              <a:rPr lang="zh-CN" altLang="en-US" sz="3200">
                <a:solidFill>
                  <a:srgbClr val="000066"/>
                </a:solidFill>
              </a:rPr>
              <a:t>金属</a:t>
            </a:r>
            <a:r>
              <a:rPr lang="en-US" altLang="zh-CN" sz="3200">
                <a:solidFill>
                  <a:srgbClr val="000066"/>
                </a:solidFill>
              </a:rPr>
              <a:t>-</a:t>
            </a:r>
            <a:r>
              <a:rPr lang="zh-CN" altLang="en-US" sz="3200">
                <a:solidFill>
                  <a:srgbClr val="000066"/>
                </a:solidFill>
              </a:rPr>
              <a:t>氧化物</a:t>
            </a:r>
            <a:r>
              <a:rPr lang="en-US" altLang="zh-CN" sz="3200">
                <a:solidFill>
                  <a:srgbClr val="000066"/>
                </a:solidFill>
              </a:rPr>
              <a:t>-</a:t>
            </a:r>
            <a:r>
              <a:rPr lang="zh-CN" altLang="en-US" sz="3200">
                <a:solidFill>
                  <a:srgbClr val="000066"/>
                </a:solidFill>
              </a:rPr>
              <a:t>半导体（</a:t>
            </a:r>
            <a:r>
              <a:rPr lang="en-US" altLang="zh-CN" sz="3200">
                <a:solidFill>
                  <a:srgbClr val="000066"/>
                </a:solidFill>
              </a:rPr>
              <a:t>MOS</a:t>
            </a:r>
            <a:r>
              <a:rPr lang="zh-CN" altLang="en-US" sz="3200">
                <a:solidFill>
                  <a:srgbClr val="000066"/>
                </a:solidFill>
              </a:rPr>
              <a:t>）场效应管</a:t>
            </a:r>
          </a:p>
        </p:txBody>
      </p:sp>
      <p:sp>
        <p:nvSpPr>
          <p:cNvPr id="73734" name="Text Box 5">
            <a:hlinkClick r:id="rId3" action="ppaction://hlinksldjump"/>
          </p:cNvPr>
          <p:cNvSpPr txBox="1">
            <a:spLocks noChangeArrowheads="1"/>
          </p:cNvSpPr>
          <p:nvPr/>
        </p:nvSpPr>
        <p:spPr bwMode="auto">
          <a:xfrm>
            <a:off x="647700" y="1897063"/>
            <a:ext cx="6400800" cy="487362"/>
          </a:xfrm>
          <a:prstGeom prst="rect">
            <a:avLst/>
          </a:prstGeom>
          <a:noFill/>
          <a:ln w="12700" cap="sq">
            <a:noFill/>
            <a:miter lim="800000"/>
            <a:headEnd type="none" w="sm" len="sm"/>
            <a:tailEnd type="none" w="sm" len="sm"/>
          </a:ln>
        </p:spPr>
        <p:txBody>
          <a:bodyPr lIns="0" tIns="0" rIns="0" bIns="0" anchor="ctr">
            <a:spAutoFit/>
          </a:bodyPr>
          <a:lstStyle/>
          <a:p>
            <a:pPr>
              <a:spcBef>
                <a:spcPct val="50000"/>
              </a:spcBef>
            </a:pPr>
            <a:r>
              <a:rPr lang="en-US" altLang="zh-CN" sz="3200">
                <a:solidFill>
                  <a:schemeClr val="hlink"/>
                </a:solidFill>
              </a:rPr>
              <a:t>5.3</a:t>
            </a:r>
            <a:r>
              <a:rPr lang="en-US" altLang="zh-CN" sz="3200">
                <a:solidFill>
                  <a:srgbClr val="000066"/>
                </a:solidFill>
              </a:rPr>
              <a:t>  </a:t>
            </a:r>
            <a:r>
              <a:rPr lang="zh-CN" altLang="en-US" sz="3200">
                <a:solidFill>
                  <a:srgbClr val="000066"/>
                </a:solidFill>
              </a:rPr>
              <a:t>结型场效应管（</a:t>
            </a:r>
            <a:r>
              <a:rPr lang="en-US" altLang="zh-CN" sz="3200">
                <a:solidFill>
                  <a:srgbClr val="000066"/>
                </a:solidFill>
              </a:rPr>
              <a:t>JFET</a:t>
            </a:r>
            <a:r>
              <a:rPr lang="zh-CN" altLang="en-US" sz="3200">
                <a:solidFill>
                  <a:srgbClr val="000066"/>
                </a:solidFill>
              </a:rPr>
              <a:t>）</a:t>
            </a:r>
          </a:p>
        </p:txBody>
      </p:sp>
      <p:sp>
        <p:nvSpPr>
          <p:cNvPr id="73735" name="Text Box 6">
            <a:hlinkClick r:id="rId4"/>
          </p:cNvPr>
          <p:cNvSpPr txBox="1">
            <a:spLocks noChangeArrowheads="1"/>
          </p:cNvSpPr>
          <p:nvPr/>
        </p:nvSpPr>
        <p:spPr bwMode="auto">
          <a:xfrm>
            <a:off x="647700" y="4325938"/>
            <a:ext cx="7383463" cy="487362"/>
          </a:xfrm>
          <a:prstGeom prst="rect">
            <a:avLst/>
          </a:prstGeom>
          <a:noFill/>
          <a:ln w="12700" cap="sq">
            <a:noFill/>
            <a:miter lim="800000"/>
            <a:headEnd type="none" w="sm" len="sm"/>
            <a:tailEnd type="none" w="sm" len="sm"/>
          </a:ln>
        </p:spPr>
        <p:txBody>
          <a:bodyPr lIns="0" tIns="0" rIns="0" bIns="0" anchor="ctr">
            <a:spAutoFit/>
          </a:bodyPr>
          <a:lstStyle/>
          <a:p>
            <a:pPr>
              <a:spcBef>
                <a:spcPct val="50000"/>
              </a:spcBef>
            </a:pPr>
            <a:r>
              <a:rPr lang="en-US" altLang="zh-CN" sz="3200">
                <a:solidFill>
                  <a:srgbClr val="000066"/>
                </a:solidFill>
              </a:rPr>
              <a:t>5.4  </a:t>
            </a:r>
            <a:r>
              <a:rPr lang="zh-CN" altLang="en-US" sz="3200">
                <a:solidFill>
                  <a:srgbClr val="000066"/>
                </a:solidFill>
              </a:rPr>
              <a:t>砷化镓金属</a:t>
            </a:r>
            <a:r>
              <a:rPr lang="en-US" altLang="zh-CN" sz="3200">
                <a:solidFill>
                  <a:srgbClr val="000066"/>
                </a:solidFill>
              </a:rPr>
              <a:t>-</a:t>
            </a:r>
            <a:r>
              <a:rPr lang="zh-CN" altLang="en-US" sz="3200">
                <a:solidFill>
                  <a:srgbClr val="000066"/>
                </a:solidFill>
              </a:rPr>
              <a:t>半导体场效应管</a:t>
            </a:r>
          </a:p>
        </p:txBody>
      </p:sp>
      <p:sp>
        <p:nvSpPr>
          <p:cNvPr id="73736" name="Text Box 7">
            <a:hlinkClick r:id="rId5"/>
          </p:cNvPr>
          <p:cNvSpPr txBox="1">
            <a:spLocks noChangeArrowheads="1"/>
          </p:cNvSpPr>
          <p:nvPr/>
        </p:nvSpPr>
        <p:spPr bwMode="auto">
          <a:xfrm>
            <a:off x="647700" y="5137150"/>
            <a:ext cx="7620000" cy="487363"/>
          </a:xfrm>
          <a:prstGeom prst="rect">
            <a:avLst/>
          </a:prstGeom>
          <a:noFill/>
          <a:ln w="12700" cap="sq">
            <a:noFill/>
            <a:miter lim="800000"/>
            <a:headEnd type="none" w="sm" len="sm"/>
            <a:tailEnd type="none" w="sm" len="sm"/>
          </a:ln>
        </p:spPr>
        <p:txBody>
          <a:bodyPr lIns="0" tIns="0" rIns="0" bIns="0" anchor="ctr">
            <a:spAutoFit/>
          </a:bodyPr>
          <a:lstStyle/>
          <a:p>
            <a:pPr>
              <a:spcBef>
                <a:spcPct val="50000"/>
              </a:spcBef>
            </a:pPr>
            <a:r>
              <a:rPr lang="en-US" altLang="zh-CN" sz="3200">
                <a:solidFill>
                  <a:srgbClr val="000066"/>
                </a:solidFill>
              </a:rPr>
              <a:t>5.5  </a:t>
            </a:r>
            <a:r>
              <a:rPr lang="zh-CN" altLang="en-US" sz="3200">
                <a:solidFill>
                  <a:srgbClr val="000066"/>
                </a:solidFill>
              </a:rPr>
              <a:t>各种放大器件电路性能比较</a:t>
            </a:r>
          </a:p>
        </p:txBody>
      </p:sp>
      <p:sp>
        <p:nvSpPr>
          <p:cNvPr id="73737" name="Text Box 8">
            <a:hlinkClick r:id="rId6" action="ppaction://hlinksldjump"/>
          </p:cNvPr>
          <p:cNvSpPr txBox="1">
            <a:spLocks noChangeArrowheads="1"/>
          </p:cNvSpPr>
          <p:nvPr/>
        </p:nvSpPr>
        <p:spPr bwMode="auto">
          <a:xfrm>
            <a:off x="647700" y="3516313"/>
            <a:ext cx="7010400" cy="487362"/>
          </a:xfrm>
          <a:prstGeom prst="rect">
            <a:avLst/>
          </a:prstGeom>
          <a:noFill/>
          <a:ln w="9525">
            <a:noFill/>
            <a:miter lim="800000"/>
            <a:headEnd/>
            <a:tailEnd/>
          </a:ln>
        </p:spPr>
        <p:txBody>
          <a:bodyPr lIns="0" tIns="0" rIns="0" bIns="0" anchor="ctr">
            <a:spAutoFit/>
          </a:bodyPr>
          <a:lstStyle/>
          <a:p>
            <a:pPr>
              <a:spcBef>
                <a:spcPct val="50000"/>
              </a:spcBef>
            </a:pPr>
            <a:r>
              <a:rPr lang="en-US" altLang="zh-CN" sz="3200">
                <a:solidFill>
                  <a:srgbClr val="000066"/>
                </a:solidFill>
              </a:rPr>
              <a:t>5.2  MOSFET</a:t>
            </a:r>
            <a:r>
              <a:rPr lang="zh-CN" altLang="en-US" sz="3200">
                <a:solidFill>
                  <a:srgbClr val="000066"/>
                </a:solidFill>
              </a:rPr>
              <a:t>放大电路</a:t>
            </a:r>
          </a:p>
        </p:txBody>
      </p:sp>
      <p:sp>
        <p:nvSpPr>
          <p:cNvPr id="73738" name="Text Box 9"/>
          <p:cNvSpPr txBox="1">
            <a:spLocks noChangeArrowheads="1"/>
          </p:cNvSpPr>
          <p:nvPr/>
        </p:nvSpPr>
        <p:spPr bwMode="auto">
          <a:xfrm>
            <a:off x="5105400" y="5148263"/>
            <a:ext cx="4038600" cy="457200"/>
          </a:xfrm>
          <a:prstGeom prst="rect">
            <a:avLst/>
          </a:prstGeom>
          <a:noFill/>
          <a:ln w="9525">
            <a:noFill/>
            <a:miter lim="800000"/>
            <a:headEnd/>
            <a:tailEnd/>
          </a:ln>
        </p:spPr>
        <p:txBody>
          <a:bodyPr>
            <a:spAutoFit/>
          </a:bodyPr>
          <a:lstStyle/>
          <a:p>
            <a:pPr algn="r">
              <a:spcBef>
                <a:spcPct val="50000"/>
              </a:spcBef>
            </a:pPr>
            <a:r>
              <a:rPr lang="zh-CN" altLang="en-US" sz="2400">
                <a:solidFill>
                  <a:srgbClr val="CC0000"/>
                </a:solidFill>
                <a:latin typeface="楷体_GB2312" pitchFamily="49" charset="-122"/>
              </a:rPr>
              <a:t>自学</a:t>
            </a:r>
            <a:r>
              <a:rPr lang="en-US" altLang="zh-CN" sz="2400">
                <a:solidFill>
                  <a:srgbClr val="CC0000"/>
                </a:solidFill>
                <a:latin typeface="楷体_GB2312" pitchFamily="49" charset="-122"/>
              </a:rPr>
              <a:t>(</a:t>
            </a:r>
            <a:r>
              <a:rPr lang="zh-CN" altLang="en-US" sz="2400">
                <a:solidFill>
                  <a:srgbClr val="CC0000"/>
                </a:solidFill>
                <a:latin typeface="楷体_GB2312" pitchFamily="49" charset="-122"/>
              </a:rPr>
              <a:t>归纳、比较</a:t>
            </a:r>
            <a:r>
              <a:rPr lang="en-US" altLang="zh-CN" sz="2400">
                <a:solidFill>
                  <a:srgbClr val="CC0000"/>
                </a:solidFill>
                <a:latin typeface="楷体_GB2312" pitchFamily="49" charset="-122"/>
              </a:rPr>
              <a:t>)</a:t>
            </a:r>
          </a:p>
        </p:txBody>
      </p:sp>
      <p:sp>
        <p:nvSpPr>
          <p:cNvPr id="73739" name="Line 10"/>
          <p:cNvSpPr>
            <a:spLocks noChangeShapeType="1"/>
          </p:cNvSpPr>
          <p:nvPr/>
        </p:nvSpPr>
        <p:spPr bwMode="auto">
          <a:xfrm>
            <a:off x="684213" y="4524375"/>
            <a:ext cx="5867400" cy="144463"/>
          </a:xfrm>
          <a:prstGeom prst="line">
            <a:avLst/>
          </a:prstGeom>
          <a:noFill/>
          <a:ln w="38100">
            <a:solidFill>
              <a:srgbClr val="CC3300"/>
            </a:solidFill>
            <a:round/>
            <a:headEnd/>
            <a:tailEnd/>
          </a:ln>
        </p:spPr>
        <p:txBody>
          <a:bodyPr/>
          <a:lstStyle/>
          <a:p>
            <a:endParaRPr lang="zh-CN" altLang="en-US"/>
          </a:p>
        </p:txBody>
      </p:sp>
      <p:sp>
        <p:nvSpPr>
          <p:cNvPr id="73740" name="Text Box 11"/>
          <p:cNvSpPr txBox="1">
            <a:spLocks noChangeArrowheads="1"/>
          </p:cNvSpPr>
          <p:nvPr/>
        </p:nvSpPr>
        <p:spPr bwMode="auto">
          <a:xfrm>
            <a:off x="4926013" y="3851275"/>
            <a:ext cx="4038600" cy="457200"/>
          </a:xfrm>
          <a:prstGeom prst="rect">
            <a:avLst/>
          </a:prstGeom>
          <a:noFill/>
          <a:ln w="9525">
            <a:noFill/>
            <a:miter lim="800000"/>
            <a:headEnd/>
            <a:tailEnd/>
          </a:ln>
        </p:spPr>
        <p:txBody>
          <a:bodyPr>
            <a:spAutoFit/>
          </a:bodyPr>
          <a:lstStyle/>
          <a:p>
            <a:pPr>
              <a:spcBef>
                <a:spcPct val="50000"/>
              </a:spcBef>
            </a:pPr>
            <a:r>
              <a:rPr lang="zh-CN" altLang="en-US" sz="2400">
                <a:solidFill>
                  <a:srgbClr val="CC0000"/>
                </a:solidFill>
                <a:latin typeface="楷体_GB2312" pitchFamily="49" charset="-122"/>
              </a:rPr>
              <a:t>类比：与</a:t>
            </a:r>
            <a:r>
              <a:rPr lang="en-US" altLang="zh-CN" sz="2400">
                <a:solidFill>
                  <a:srgbClr val="CC0000"/>
                </a:solidFill>
              </a:rPr>
              <a:t>BJT</a:t>
            </a:r>
            <a:r>
              <a:rPr lang="zh-CN" altLang="en-US" sz="2400">
                <a:solidFill>
                  <a:srgbClr val="CC0000"/>
                </a:solidFill>
                <a:latin typeface="楷体_GB2312" pitchFamily="49" charset="-122"/>
              </a:rPr>
              <a:t>放大电路</a:t>
            </a:r>
          </a:p>
        </p:txBody>
      </p:sp>
      <p:sp>
        <p:nvSpPr>
          <p:cNvPr id="73741" name="Text Box 12"/>
          <p:cNvSpPr txBox="1">
            <a:spLocks noChangeArrowheads="1"/>
          </p:cNvSpPr>
          <p:nvPr/>
        </p:nvSpPr>
        <p:spPr bwMode="auto">
          <a:xfrm>
            <a:off x="5070475" y="3157538"/>
            <a:ext cx="4038600" cy="457200"/>
          </a:xfrm>
          <a:prstGeom prst="rect">
            <a:avLst/>
          </a:prstGeom>
          <a:noFill/>
          <a:ln w="9525">
            <a:noFill/>
            <a:miter lim="800000"/>
            <a:headEnd/>
            <a:tailEnd/>
          </a:ln>
        </p:spPr>
        <p:txBody>
          <a:bodyPr>
            <a:spAutoFit/>
          </a:bodyPr>
          <a:lstStyle/>
          <a:p>
            <a:pPr algn="ctr">
              <a:spcBef>
                <a:spcPct val="50000"/>
              </a:spcBef>
            </a:pPr>
            <a:r>
              <a:rPr lang="zh-CN" altLang="en-US" sz="2400">
                <a:solidFill>
                  <a:srgbClr val="CC0000"/>
                </a:solidFill>
              </a:rPr>
              <a:t>与</a:t>
            </a:r>
            <a:r>
              <a:rPr lang="en-US" altLang="zh-CN" sz="2400">
                <a:solidFill>
                  <a:srgbClr val="CC0000"/>
                </a:solidFill>
              </a:rPr>
              <a:t>JFET</a:t>
            </a:r>
            <a:r>
              <a:rPr lang="zh-CN" altLang="en-US" sz="2400">
                <a:solidFill>
                  <a:srgbClr val="CC0000"/>
                </a:solidFill>
              </a:rPr>
              <a:t>对比介绍</a:t>
            </a:r>
          </a:p>
        </p:txBody>
      </p:sp>
      <p:sp>
        <p:nvSpPr>
          <p:cNvPr id="73742" name="Text Box 13"/>
          <p:cNvSpPr txBox="1">
            <a:spLocks noChangeArrowheads="1"/>
          </p:cNvSpPr>
          <p:nvPr/>
        </p:nvSpPr>
        <p:spPr bwMode="auto">
          <a:xfrm>
            <a:off x="4884738" y="1860550"/>
            <a:ext cx="4224337" cy="822325"/>
          </a:xfrm>
          <a:prstGeom prst="rect">
            <a:avLst/>
          </a:prstGeom>
          <a:noFill/>
          <a:ln w="9525">
            <a:noFill/>
            <a:miter lim="800000"/>
            <a:headEnd/>
            <a:tailEnd/>
          </a:ln>
        </p:spPr>
        <p:txBody>
          <a:bodyPr>
            <a:spAutoFit/>
          </a:bodyPr>
          <a:lstStyle/>
          <a:p>
            <a:pPr algn="r"/>
            <a:r>
              <a:rPr lang="zh-CN" altLang="en-US" sz="2400">
                <a:solidFill>
                  <a:srgbClr val="CC0000"/>
                </a:solidFill>
                <a:latin typeface="楷体_GB2312" pitchFamily="49" charset="-122"/>
              </a:rPr>
              <a:t>掌握场效应管的工作原理</a:t>
            </a:r>
          </a:p>
          <a:p>
            <a:pPr algn="r"/>
            <a:r>
              <a:rPr lang="zh-CN" altLang="en-US" sz="2400">
                <a:solidFill>
                  <a:srgbClr val="CC0000"/>
                </a:solidFill>
                <a:latin typeface="楷体_GB2312" pitchFamily="49" charset="-122"/>
              </a:rPr>
              <a:t>注意与</a:t>
            </a:r>
            <a:r>
              <a:rPr lang="en-US" altLang="zh-CN" sz="2400">
                <a:solidFill>
                  <a:srgbClr val="CC0000"/>
                </a:solidFill>
              </a:rPr>
              <a:t>BJT</a:t>
            </a:r>
            <a:r>
              <a:rPr lang="zh-CN" altLang="en-US" sz="2400">
                <a:solidFill>
                  <a:srgbClr val="CC0000"/>
                </a:solidFill>
                <a:latin typeface="楷体_GB2312" pitchFamily="49" charset="-122"/>
              </a:rPr>
              <a:t>的异同点</a:t>
            </a:r>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4754" name="Rectangle 2"/>
          <p:cNvSpPr>
            <a:spLocks noGrp="1" noChangeArrowheads="1"/>
          </p:cNvSpPr>
          <p:nvPr>
            <p:ph type="ctrTitle"/>
          </p:nvPr>
        </p:nvSpPr>
        <p:spPr>
          <a:xfrm>
            <a:off x="649288" y="476250"/>
            <a:ext cx="7772400" cy="1077913"/>
          </a:xfrm>
        </p:spPr>
        <p:txBody>
          <a:bodyPr/>
          <a:lstStyle/>
          <a:p>
            <a:pPr algn="ctr" eaLnBrk="1" hangingPunct="1"/>
            <a:r>
              <a:rPr lang="en-US" altLang="zh-CN" sz="6600" smtClean="0">
                <a:solidFill>
                  <a:schemeClr val="hlink"/>
                </a:solidFill>
              </a:rPr>
              <a:t>6  </a:t>
            </a:r>
            <a:r>
              <a:rPr lang="zh-CN" altLang="en-US" sz="6600" smtClean="0">
                <a:solidFill>
                  <a:schemeClr val="hlink"/>
                </a:solidFill>
              </a:rPr>
              <a:t>模拟集成电路</a:t>
            </a:r>
          </a:p>
        </p:txBody>
      </p:sp>
      <p:sp>
        <p:nvSpPr>
          <p:cNvPr id="74755" name="Line 3"/>
          <p:cNvSpPr>
            <a:spLocks noChangeShapeType="1"/>
          </p:cNvSpPr>
          <p:nvPr/>
        </p:nvSpPr>
        <p:spPr bwMode="auto">
          <a:xfrm>
            <a:off x="685800" y="1665288"/>
            <a:ext cx="7696200" cy="0"/>
          </a:xfrm>
          <a:prstGeom prst="line">
            <a:avLst/>
          </a:prstGeom>
          <a:noFill/>
          <a:ln w="101600" cap="sq" cmpd="tri">
            <a:solidFill>
              <a:srgbClr val="008000"/>
            </a:solidFill>
            <a:round/>
            <a:headEnd type="none" w="sm" len="sm"/>
            <a:tailEnd type="none" w="sm" len="sm"/>
          </a:ln>
        </p:spPr>
        <p:txBody>
          <a:bodyPr wrap="none" anchor="ctr"/>
          <a:lstStyle/>
          <a:p>
            <a:endParaRPr lang="zh-CN" altLang="en-US"/>
          </a:p>
        </p:txBody>
      </p:sp>
      <p:sp>
        <p:nvSpPr>
          <p:cNvPr id="74756" name="Text Box 4">
            <a:hlinkClick r:id="rId2" action="ppaction://hlinksldjump"/>
          </p:cNvPr>
          <p:cNvSpPr txBox="1">
            <a:spLocks noChangeArrowheads="1"/>
          </p:cNvSpPr>
          <p:nvPr/>
        </p:nvSpPr>
        <p:spPr bwMode="auto">
          <a:xfrm>
            <a:off x="914400" y="1905000"/>
            <a:ext cx="7924800" cy="487363"/>
          </a:xfrm>
          <a:prstGeom prst="rect">
            <a:avLst/>
          </a:prstGeom>
          <a:noFill/>
          <a:ln w="9525">
            <a:noFill/>
            <a:miter lim="800000"/>
            <a:headEnd/>
            <a:tailEnd/>
          </a:ln>
        </p:spPr>
        <p:txBody>
          <a:bodyPr lIns="0" tIns="0" rIns="0" bIns="0" anchor="ctr">
            <a:spAutoFit/>
          </a:bodyPr>
          <a:lstStyle/>
          <a:p>
            <a:pPr>
              <a:spcBef>
                <a:spcPct val="50000"/>
              </a:spcBef>
            </a:pPr>
            <a:r>
              <a:rPr lang="en-US" altLang="zh-CN" sz="3200">
                <a:solidFill>
                  <a:srgbClr val="000066"/>
                </a:solidFill>
              </a:rPr>
              <a:t>6.1  </a:t>
            </a:r>
            <a:r>
              <a:rPr lang="zh-CN" altLang="en-US" sz="3200">
                <a:solidFill>
                  <a:srgbClr val="000066"/>
                </a:solidFill>
              </a:rPr>
              <a:t>模拟集成电路中的直流偏置技术  </a:t>
            </a:r>
            <a:r>
              <a:rPr kumimoji="0" lang="zh-CN" altLang="en-US" sz="2400">
                <a:solidFill>
                  <a:schemeClr val="hlink"/>
                </a:solidFill>
              </a:rPr>
              <a:t>电流源</a:t>
            </a:r>
          </a:p>
        </p:txBody>
      </p:sp>
      <p:sp>
        <p:nvSpPr>
          <p:cNvPr id="74757" name="Text Box 5"/>
          <p:cNvSpPr txBox="1">
            <a:spLocks noChangeArrowheads="1"/>
          </p:cNvSpPr>
          <p:nvPr/>
        </p:nvSpPr>
        <p:spPr bwMode="auto">
          <a:xfrm>
            <a:off x="914400" y="3098800"/>
            <a:ext cx="6400800" cy="487363"/>
          </a:xfrm>
          <a:prstGeom prst="rect">
            <a:avLst/>
          </a:prstGeom>
          <a:noFill/>
          <a:ln w="12700" cap="sq">
            <a:noFill/>
            <a:miter lim="800000"/>
            <a:headEnd type="none" w="sm" len="sm"/>
            <a:tailEnd type="none" w="sm" len="sm"/>
          </a:ln>
        </p:spPr>
        <p:txBody>
          <a:bodyPr lIns="0" tIns="0" rIns="0" bIns="0" anchor="ctr">
            <a:spAutoFit/>
          </a:bodyPr>
          <a:lstStyle/>
          <a:p>
            <a:pPr>
              <a:spcBef>
                <a:spcPct val="50000"/>
              </a:spcBef>
            </a:pPr>
            <a:r>
              <a:rPr lang="en-US" altLang="zh-CN" sz="3200">
                <a:solidFill>
                  <a:srgbClr val="000066"/>
                </a:solidFill>
              </a:rPr>
              <a:t>6.3  </a:t>
            </a:r>
            <a:r>
              <a:rPr lang="zh-CN" altLang="en-US" sz="3200">
                <a:solidFill>
                  <a:srgbClr val="000066"/>
                </a:solidFill>
              </a:rPr>
              <a:t>差分式放大电路的传输特性</a:t>
            </a:r>
          </a:p>
        </p:txBody>
      </p:sp>
      <p:sp>
        <p:nvSpPr>
          <p:cNvPr id="74758" name="Text Box 6">
            <a:hlinkClick r:id="rId3" action="ppaction://hlinksldjump"/>
          </p:cNvPr>
          <p:cNvSpPr txBox="1">
            <a:spLocks noChangeArrowheads="1"/>
          </p:cNvSpPr>
          <p:nvPr/>
        </p:nvSpPr>
        <p:spPr bwMode="auto">
          <a:xfrm>
            <a:off x="914400" y="3697288"/>
            <a:ext cx="7696200" cy="487362"/>
          </a:xfrm>
          <a:prstGeom prst="rect">
            <a:avLst/>
          </a:prstGeom>
          <a:noFill/>
          <a:ln w="12700" cap="sq" algn="ctr">
            <a:noFill/>
            <a:miter lim="800000"/>
            <a:headEnd type="none" w="sm" len="sm"/>
            <a:tailEnd type="none" w="sm" len="sm"/>
          </a:ln>
        </p:spPr>
        <p:txBody>
          <a:bodyPr lIns="0" tIns="0" rIns="0" bIns="0" anchor="ctr">
            <a:spAutoFit/>
          </a:bodyPr>
          <a:lstStyle/>
          <a:p>
            <a:pPr>
              <a:spcBef>
                <a:spcPct val="50000"/>
              </a:spcBef>
            </a:pPr>
            <a:r>
              <a:rPr lang="en-US" altLang="zh-CN" sz="3200">
                <a:solidFill>
                  <a:srgbClr val="000066"/>
                </a:solidFill>
              </a:rPr>
              <a:t>6.4  </a:t>
            </a:r>
            <a:r>
              <a:rPr lang="zh-CN" altLang="en-US" sz="3200">
                <a:solidFill>
                  <a:srgbClr val="000066"/>
                </a:solidFill>
              </a:rPr>
              <a:t>集成电路运算放大器</a:t>
            </a:r>
          </a:p>
        </p:txBody>
      </p:sp>
      <p:sp>
        <p:nvSpPr>
          <p:cNvPr id="74759" name="Text Box 7">
            <a:hlinkClick r:id="rId4" action="ppaction://hlinksldjump"/>
          </p:cNvPr>
          <p:cNvSpPr txBox="1">
            <a:spLocks noChangeArrowheads="1"/>
          </p:cNvSpPr>
          <p:nvPr/>
        </p:nvSpPr>
        <p:spPr bwMode="auto">
          <a:xfrm>
            <a:off x="914400" y="4294188"/>
            <a:ext cx="7924800" cy="974725"/>
          </a:xfrm>
          <a:prstGeom prst="rect">
            <a:avLst/>
          </a:prstGeom>
          <a:noFill/>
          <a:ln w="12700" cap="sq">
            <a:noFill/>
            <a:miter lim="800000"/>
            <a:headEnd type="none" w="sm" len="sm"/>
            <a:tailEnd type="none" w="sm" len="sm"/>
          </a:ln>
        </p:spPr>
        <p:txBody>
          <a:bodyPr lIns="0" tIns="0" rIns="0" bIns="0" anchor="ctr">
            <a:spAutoFit/>
          </a:bodyPr>
          <a:lstStyle/>
          <a:p>
            <a:pPr>
              <a:spcBef>
                <a:spcPct val="50000"/>
              </a:spcBef>
            </a:pPr>
            <a:r>
              <a:rPr lang="en-US" altLang="zh-CN" sz="3200">
                <a:solidFill>
                  <a:srgbClr val="000066"/>
                </a:solidFill>
              </a:rPr>
              <a:t>6.5  </a:t>
            </a:r>
            <a:r>
              <a:rPr lang="zh-CN" altLang="en-US" sz="3200">
                <a:solidFill>
                  <a:srgbClr val="000066"/>
                </a:solidFill>
              </a:rPr>
              <a:t>实际集成运算放大器的主要参数和对应</a:t>
            </a:r>
          </a:p>
          <a:p>
            <a:r>
              <a:rPr lang="zh-CN" altLang="en-US" sz="3200">
                <a:solidFill>
                  <a:srgbClr val="000066"/>
                </a:solidFill>
              </a:rPr>
              <a:t>       用电路的影响</a:t>
            </a:r>
          </a:p>
        </p:txBody>
      </p:sp>
      <p:sp>
        <p:nvSpPr>
          <p:cNvPr id="74760" name="Text Box 8">
            <a:hlinkClick r:id="rId5" action="ppaction://hlinksldjump"/>
          </p:cNvPr>
          <p:cNvSpPr txBox="1">
            <a:spLocks noChangeArrowheads="1"/>
          </p:cNvSpPr>
          <p:nvPr/>
        </p:nvSpPr>
        <p:spPr bwMode="auto">
          <a:xfrm>
            <a:off x="914400" y="2501900"/>
            <a:ext cx="7010400" cy="487363"/>
          </a:xfrm>
          <a:prstGeom prst="rect">
            <a:avLst/>
          </a:prstGeom>
          <a:noFill/>
          <a:ln w="9525">
            <a:noFill/>
            <a:miter lim="800000"/>
            <a:headEnd/>
            <a:tailEnd/>
          </a:ln>
        </p:spPr>
        <p:txBody>
          <a:bodyPr lIns="0" tIns="0" rIns="0" bIns="0" anchor="ctr">
            <a:spAutoFit/>
          </a:bodyPr>
          <a:lstStyle/>
          <a:p>
            <a:pPr>
              <a:spcBef>
                <a:spcPct val="50000"/>
              </a:spcBef>
            </a:pPr>
            <a:r>
              <a:rPr lang="en-US" altLang="zh-CN" sz="3200">
                <a:solidFill>
                  <a:schemeClr val="hlink"/>
                </a:solidFill>
              </a:rPr>
              <a:t>6.2</a:t>
            </a:r>
            <a:r>
              <a:rPr lang="en-US" altLang="zh-CN" sz="3200">
                <a:solidFill>
                  <a:srgbClr val="000066"/>
                </a:solidFill>
              </a:rPr>
              <a:t>  </a:t>
            </a:r>
            <a:r>
              <a:rPr lang="zh-CN" altLang="en-US" sz="3200">
                <a:solidFill>
                  <a:schemeClr val="hlink"/>
                </a:solidFill>
              </a:rPr>
              <a:t>差分</a:t>
            </a:r>
            <a:r>
              <a:rPr lang="zh-CN" altLang="en-US" sz="3200">
                <a:solidFill>
                  <a:srgbClr val="000066"/>
                </a:solidFill>
              </a:rPr>
              <a:t>式放大电路</a:t>
            </a:r>
          </a:p>
        </p:txBody>
      </p:sp>
      <p:sp>
        <p:nvSpPr>
          <p:cNvPr id="74761" name="Text Box 9"/>
          <p:cNvSpPr txBox="1">
            <a:spLocks noChangeArrowheads="1"/>
          </p:cNvSpPr>
          <p:nvPr/>
        </p:nvSpPr>
        <p:spPr bwMode="auto">
          <a:xfrm>
            <a:off x="914400" y="5380038"/>
            <a:ext cx="7696200" cy="487362"/>
          </a:xfrm>
          <a:prstGeom prst="rect">
            <a:avLst/>
          </a:prstGeom>
          <a:noFill/>
          <a:ln w="12700" cap="sq">
            <a:noFill/>
            <a:miter lim="800000"/>
            <a:headEnd type="none" w="sm" len="sm"/>
            <a:tailEnd type="none" w="sm" len="sm"/>
          </a:ln>
        </p:spPr>
        <p:txBody>
          <a:bodyPr lIns="0" tIns="0" rIns="0" bIns="0" anchor="ctr">
            <a:spAutoFit/>
          </a:bodyPr>
          <a:lstStyle/>
          <a:p>
            <a:pPr>
              <a:spcBef>
                <a:spcPct val="50000"/>
              </a:spcBef>
            </a:pPr>
            <a:r>
              <a:rPr lang="en-US" altLang="zh-CN" sz="3200">
                <a:solidFill>
                  <a:srgbClr val="000066"/>
                </a:solidFill>
              </a:rPr>
              <a:t>6.6  </a:t>
            </a:r>
            <a:r>
              <a:rPr lang="zh-CN" altLang="en-US" sz="3200">
                <a:solidFill>
                  <a:srgbClr val="000066"/>
                </a:solidFill>
              </a:rPr>
              <a:t>变跨导式模拟乘法器</a:t>
            </a:r>
          </a:p>
        </p:txBody>
      </p:sp>
      <p:sp>
        <p:nvSpPr>
          <p:cNvPr id="74762" name="Text Box 10"/>
          <p:cNvSpPr txBox="1">
            <a:spLocks noChangeArrowheads="1"/>
          </p:cNvSpPr>
          <p:nvPr/>
        </p:nvSpPr>
        <p:spPr bwMode="auto">
          <a:xfrm>
            <a:off x="6696075" y="0"/>
            <a:ext cx="2447925" cy="457200"/>
          </a:xfrm>
          <a:prstGeom prst="rect">
            <a:avLst/>
          </a:prstGeom>
          <a:noFill/>
          <a:ln w="9525">
            <a:noFill/>
            <a:miter lim="800000"/>
            <a:headEnd/>
            <a:tailEnd/>
          </a:ln>
        </p:spPr>
        <p:txBody>
          <a:bodyPr>
            <a:spAutoFit/>
          </a:bodyPr>
          <a:lstStyle/>
          <a:p>
            <a:pPr algn="ctr">
              <a:spcBef>
                <a:spcPct val="50000"/>
              </a:spcBef>
            </a:pPr>
            <a:r>
              <a:rPr kumimoji="0" lang="zh-CN" altLang="en-US" sz="2400"/>
              <a:t>（计划</a:t>
            </a:r>
            <a:r>
              <a:rPr kumimoji="0" lang="en-US" altLang="zh-CN" sz="2400"/>
              <a:t>6</a:t>
            </a:r>
            <a:r>
              <a:rPr kumimoji="0" lang="zh-CN" altLang="en-US" sz="2400"/>
              <a:t>学时） </a:t>
            </a:r>
          </a:p>
        </p:txBody>
      </p:sp>
      <p:sp>
        <p:nvSpPr>
          <p:cNvPr id="74763" name="Line 11"/>
          <p:cNvSpPr>
            <a:spLocks noChangeShapeType="1"/>
          </p:cNvSpPr>
          <p:nvPr/>
        </p:nvSpPr>
        <p:spPr bwMode="auto">
          <a:xfrm>
            <a:off x="863600" y="5516563"/>
            <a:ext cx="4679950" cy="180975"/>
          </a:xfrm>
          <a:prstGeom prst="line">
            <a:avLst/>
          </a:prstGeom>
          <a:noFill/>
          <a:ln w="38100">
            <a:solidFill>
              <a:srgbClr val="CC0000"/>
            </a:solidFill>
            <a:round/>
            <a:headEnd/>
            <a:tailEnd/>
          </a:ln>
        </p:spPr>
        <p:txBody>
          <a:bodyPr/>
          <a:lstStyle/>
          <a:p>
            <a:endParaRPr lang="zh-CN" altLang="en-US"/>
          </a:p>
        </p:txBody>
      </p:sp>
      <p:sp>
        <p:nvSpPr>
          <p:cNvPr id="74764" name="Line 12"/>
          <p:cNvSpPr>
            <a:spLocks noChangeShapeType="1"/>
          </p:cNvSpPr>
          <p:nvPr/>
        </p:nvSpPr>
        <p:spPr bwMode="auto">
          <a:xfrm>
            <a:off x="863600" y="3248025"/>
            <a:ext cx="5868988" cy="180975"/>
          </a:xfrm>
          <a:prstGeom prst="line">
            <a:avLst/>
          </a:prstGeom>
          <a:noFill/>
          <a:ln w="38100">
            <a:solidFill>
              <a:srgbClr val="CC0000"/>
            </a:solidFill>
            <a:round/>
            <a:headEnd/>
            <a:tailEnd/>
          </a:ln>
        </p:spPr>
        <p:txBody>
          <a:bodyPr/>
          <a:lstStyle/>
          <a:p>
            <a:endParaRPr lang="zh-CN" altLang="en-US"/>
          </a:p>
        </p:txBody>
      </p:sp>
      <p:sp>
        <p:nvSpPr>
          <p:cNvPr id="74765" name="AutoShape 13"/>
          <p:cNvSpPr>
            <a:spLocks noChangeArrowheads="1"/>
          </p:cNvSpPr>
          <p:nvPr/>
        </p:nvSpPr>
        <p:spPr bwMode="auto">
          <a:xfrm>
            <a:off x="34925" y="1989138"/>
            <a:ext cx="792163" cy="323850"/>
          </a:xfrm>
          <a:prstGeom prst="rightArrow">
            <a:avLst>
              <a:gd name="adj1" fmla="val 50000"/>
              <a:gd name="adj2" fmla="val 61152"/>
            </a:avLst>
          </a:prstGeom>
          <a:solidFill>
            <a:schemeClr val="accent1"/>
          </a:solidFill>
          <a:ln w="9525">
            <a:solidFill>
              <a:schemeClr val="tx1"/>
            </a:solidFill>
            <a:miter lim="800000"/>
            <a:headEnd/>
            <a:tailEnd/>
          </a:ln>
        </p:spPr>
        <p:txBody>
          <a:bodyPr wrap="none" anchor="ctr"/>
          <a:lstStyle/>
          <a:p>
            <a:endParaRPr lang="zh-CN" altLang="en-US"/>
          </a:p>
        </p:txBody>
      </p:sp>
    </p:spTree>
  </p:cSld>
  <p:clrMapOvr>
    <a:masterClrMapping/>
  </p:clrMapOvr>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5778" name="灯片编号占位符 4"/>
          <p:cNvSpPr>
            <a:spLocks noGrp="1"/>
          </p:cNvSpPr>
          <p:nvPr>
            <p:ph type="sldNum" sz="quarter" idx="12"/>
          </p:nvPr>
        </p:nvSpPr>
        <p:spPr>
          <a:noFill/>
        </p:spPr>
        <p:txBody>
          <a:bodyPr/>
          <a:lstStyle/>
          <a:p>
            <a:fld id="{CE2CBA9D-6341-4808-AB71-F5B8F06EBC6A}" type="slidenum">
              <a:rPr lang="zh-CN" altLang="en-US" smtClean="0"/>
              <a:pPr/>
              <a:t>63</a:t>
            </a:fld>
            <a:endParaRPr lang="en-US" altLang="zh-CN" smtClean="0"/>
          </a:p>
        </p:txBody>
      </p:sp>
      <p:sp>
        <p:nvSpPr>
          <p:cNvPr id="75779" name="Rectangle 2"/>
          <p:cNvSpPr>
            <a:spLocks noGrp="1" noChangeArrowheads="1"/>
          </p:cNvSpPr>
          <p:nvPr>
            <p:ph type="title"/>
          </p:nvPr>
        </p:nvSpPr>
        <p:spPr>
          <a:xfrm>
            <a:off x="654050" y="266700"/>
            <a:ext cx="7793038" cy="839788"/>
          </a:xfrm>
        </p:spPr>
        <p:txBody>
          <a:bodyPr/>
          <a:lstStyle/>
          <a:p>
            <a:pPr eaLnBrk="1" hangingPunct="1"/>
            <a:r>
              <a:rPr lang="zh-CN" altLang="en-US" sz="4000" smtClean="0">
                <a:solidFill>
                  <a:schemeClr val="hlink"/>
                </a:solidFill>
              </a:rPr>
              <a:t>第</a:t>
            </a:r>
            <a:r>
              <a:rPr lang="en-US" altLang="zh-CN" sz="4000" smtClean="0">
                <a:solidFill>
                  <a:schemeClr val="hlink"/>
                </a:solidFill>
              </a:rPr>
              <a:t>7</a:t>
            </a:r>
            <a:r>
              <a:rPr lang="zh-CN" altLang="en-US" sz="4000" smtClean="0">
                <a:solidFill>
                  <a:schemeClr val="hlink"/>
                </a:solidFill>
              </a:rPr>
              <a:t>章  反馈放大电路</a:t>
            </a:r>
          </a:p>
        </p:txBody>
      </p:sp>
      <p:sp>
        <p:nvSpPr>
          <p:cNvPr id="75780" name="Line 3"/>
          <p:cNvSpPr>
            <a:spLocks noChangeShapeType="1"/>
          </p:cNvSpPr>
          <p:nvPr/>
        </p:nvSpPr>
        <p:spPr bwMode="auto">
          <a:xfrm>
            <a:off x="0" y="3933825"/>
            <a:ext cx="3924300" cy="0"/>
          </a:xfrm>
          <a:prstGeom prst="line">
            <a:avLst/>
          </a:prstGeom>
          <a:noFill/>
          <a:ln w="57150" cap="sq" cmpd="thickThin">
            <a:solidFill>
              <a:srgbClr val="006600"/>
            </a:solidFill>
            <a:round/>
            <a:headEnd type="none" w="sm" len="sm"/>
            <a:tailEnd type="none" w="sm" len="sm"/>
          </a:ln>
        </p:spPr>
        <p:txBody>
          <a:bodyPr wrap="none" anchor="ctr"/>
          <a:lstStyle/>
          <a:p>
            <a:endParaRPr lang="zh-CN" altLang="en-US"/>
          </a:p>
        </p:txBody>
      </p:sp>
      <p:sp>
        <p:nvSpPr>
          <p:cNvPr id="75781" name="Text Box 4">
            <a:hlinkClick r:id="rId2"/>
          </p:cNvPr>
          <p:cNvSpPr txBox="1">
            <a:spLocks noChangeArrowheads="1"/>
          </p:cNvSpPr>
          <p:nvPr/>
        </p:nvSpPr>
        <p:spPr bwMode="auto">
          <a:xfrm>
            <a:off x="179388" y="1484313"/>
            <a:ext cx="4608512" cy="304800"/>
          </a:xfrm>
          <a:prstGeom prst="rect">
            <a:avLst/>
          </a:prstGeom>
          <a:noFill/>
          <a:ln w="9525">
            <a:noFill/>
            <a:miter lim="800000"/>
            <a:headEnd/>
            <a:tailEnd/>
          </a:ln>
        </p:spPr>
        <p:txBody>
          <a:bodyPr lIns="0" tIns="0" rIns="0" bIns="0" anchor="ctr">
            <a:spAutoFit/>
          </a:bodyPr>
          <a:lstStyle/>
          <a:p>
            <a:pPr>
              <a:spcBef>
                <a:spcPct val="50000"/>
              </a:spcBef>
            </a:pPr>
            <a:r>
              <a:rPr lang="en-US" altLang="zh-CN">
                <a:solidFill>
                  <a:srgbClr val="0033CC"/>
                </a:solidFill>
              </a:rPr>
              <a:t>7.1  </a:t>
            </a:r>
            <a:r>
              <a:rPr lang="zh-CN" altLang="en-US">
                <a:solidFill>
                  <a:srgbClr val="0033CC"/>
                </a:solidFill>
              </a:rPr>
              <a:t>反馈的基本概念与分类</a:t>
            </a:r>
          </a:p>
        </p:txBody>
      </p:sp>
      <p:sp>
        <p:nvSpPr>
          <p:cNvPr id="75782" name="Text Box 5">
            <a:hlinkClick r:id="rId3"/>
          </p:cNvPr>
          <p:cNvSpPr txBox="1">
            <a:spLocks noChangeArrowheads="1"/>
          </p:cNvSpPr>
          <p:nvPr/>
        </p:nvSpPr>
        <p:spPr bwMode="auto">
          <a:xfrm>
            <a:off x="179388" y="2182813"/>
            <a:ext cx="4908550" cy="304800"/>
          </a:xfrm>
          <a:prstGeom prst="rect">
            <a:avLst/>
          </a:prstGeom>
          <a:noFill/>
          <a:ln w="12700" cap="sq">
            <a:noFill/>
            <a:miter lim="800000"/>
            <a:headEnd type="none" w="sm" len="sm"/>
            <a:tailEnd type="none" w="sm" len="sm"/>
          </a:ln>
        </p:spPr>
        <p:txBody>
          <a:bodyPr lIns="0" tIns="0" rIns="0" bIns="0" anchor="ctr">
            <a:spAutoFit/>
          </a:bodyPr>
          <a:lstStyle/>
          <a:p>
            <a:pPr>
              <a:spcBef>
                <a:spcPct val="50000"/>
              </a:spcBef>
            </a:pPr>
            <a:r>
              <a:rPr lang="en-US" altLang="zh-CN">
                <a:solidFill>
                  <a:srgbClr val="0033CC"/>
                </a:solidFill>
              </a:rPr>
              <a:t>7.3  </a:t>
            </a:r>
            <a:r>
              <a:rPr lang="zh-CN" altLang="en-US">
                <a:solidFill>
                  <a:srgbClr val="0033CC"/>
                </a:solidFill>
              </a:rPr>
              <a:t>负反馈放大电路增益的一般表达式</a:t>
            </a:r>
          </a:p>
        </p:txBody>
      </p:sp>
      <p:sp>
        <p:nvSpPr>
          <p:cNvPr id="75783" name="Text Box 6">
            <a:hlinkClick r:id="rId4"/>
          </p:cNvPr>
          <p:cNvSpPr txBox="1">
            <a:spLocks noChangeArrowheads="1"/>
          </p:cNvSpPr>
          <p:nvPr/>
        </p:nvSpPr>
        <p:spPr bwMode="auto">
          <a:xfrm>
            <a:off x="179388" y="2533650"/>
            <a:ext cx="5059362" cy="304800"/>
          </a:xfrm>
          <a:prstGeom prst="rect">
            <a:avLst/>
          </a:prstGeom>
          <a:noFill/>
          <a:ln w="12700" cap="sq">
            <a:noFill/>
            <a:miter lim="800000"/>
            <a:headEnd type="none" w="sm" len="sm"/>
            <a:tailEnd type="none" w="sm" len="sm"/>
          </a:ln>
        </p:spPr>
        <p:txBody>
          <a:bodyPr lIns="0" tIns="0" rIns="0" bIns="0" anchor="ctr">
            <a:spAutoFit/>
          </a:bodyPr>
          <a:lstStyle/>
          <a:p>
            <a:pPr>
              <a:spcBef>
                <a:spcPct val="50000"/>
              </a:spcBef>
            </a:pPr>
            <a:r>
              <a:rPr lang="en-US" altLang="zh-CN">
                <a:solidFill>
                  <a:srgbClr val="0033CC"/>
                </a:solidFill>
              </a:rPr>
              <a:t>7.4  </a:t>
            </a:r>
            <a:r>
              <a:rPr lang="zh-CN" altLang="en-US">
                <a:solidFill>
                  <a:srgbClr val="0033CC"/>
                </a:solidFill>
              </a:rPr>
              <a:t>负反馈对放大电路性能的影响</a:t>
            </a:r>
          </a:p>
        </p:txBody>
      </p:sp>
      <p:sp>
        <p:nvSpPr>
          <p:cNvPr id="75784" name="Text Box 7">
            <a:hlinkClick r:id="rId5"/>
          </p:cNvPr>
          <p:cNvSpPr txBox="1">
            <a:spLocks noChangeArrowheads="1"/>
          </p:cNvSpPr>
          <p:nvPr/>
        </p:nvSpPr>
        <p:spPr bwMode="auto">
          <a:xfrm>
            <a:off x="179388" y="2882900"/>
            <a:ext cx="5210175" cy="304800"/>
          </a:xfrm>
          <a:prstGeom prst="rect">
            <a:avLst/>
          </a:prstGeom>
          <a:noFill/>
          <a:ln w="12700" cap="sq">
            <a:noFill/>
            <a:miter lim="800000"/>
            <a:headEnd type="none" w="sm" len="sm"/>
            <a:tailEnd type="none" w="sm" len="sm"/>
          </a:ln>
        </p:spPr>
        <p:txBody>
          <a:bodyPr lIns="0" tIns="0" rIns="0" bIns="0" anchor="ctr">
            <a:spAutoFit/>
          </a:bodyPr>
          <a:lstStyle/>
          <a:p>
            <a:pPr>
              <a:spcBef>
                <a:spcPct val="50000"/>
              </a:spcBef>
            </a:pPr>
            <a:r>
              <a:rPr lang="en-US" altLang="zh-CN">
                <a:solidFill>
                  <a:srgbClr val="0033CC"/>
                </a:solidFill>
              </a:rPr>
              <a:t>7.5  </a:t>
            </a:r>
            <a:r>
              <a:rPr lang="zh-CN" altLang="en-US">
                <a:solidFill>
                  <a:srgbClr val="0033CC"/>
                </a:solidFill>
              </a:rPr>
              <a:t>深度负反馈条件下的近似计算</a:t>
            </a:r>
          </a:p>
        </p:txBody>
      </p:sp>
      <p:sp>
        <p:nvSpPr>
          <p:cNvPr id="75785" name="Text Box 8">
            <a:hlinkClick r:id="rId6"/>
          </p:cNvPr>
          <p:cNvSpPr txBox="1">
            <a:spLocks noChangeArrowheads="1"/>
          </p:cNvSpPr>
          <p:nvPr/>
        </p:nvSpPr>
        <p:spPr bwMode="auto">
          <a:xfrm>
            <a:off x="179388" y="1833563"/>
            <a:ext cx="4608512" cy="304800"/>
          </a:xfrm>
          <a:prstGeom prst="rect">
            <a:avLst/>
          </a:prstGeom>
          <a:noFill/>
          <a:ln w="9525">
            <a:noFill/>
            <a:miter lim="800000"/>
            <a:headEnd/>
            <a:tailEnd/>
          </a:ln>
        </p:spPr>
        <p:txBody>
          <a:bodyPr lIns="0" tIns="0" rIns="0" bIns="0" anchor="ctr">
            <a:spAutoFit/>
          </a:bodyPr>
          <a:lstStyle/>
          <a:p>
            <a:pPr>
              <a:spcBef>
                <a:spcPct val="50000"/>
              </a:spcBef>
            </a:pPr>
            <a:r>
              <a:rPr lang="en-US" altLang="zh-CN">
                <a:solidFill>
                  <a:srgbClr val="0033CC"/>
                </a:solidFill>
              </a:rPr>
              <a:t>7.2  </a:t>
            </a:r>
            <a:r>
              <a:rPr lang="zh-CN" altLang="en-US">
                <a:solidFill>
                  <a:srgbClr val="0033CC"/>
                </a:solidFill>
              </a:rPr>
              <a:t>负反馈放大电路的四种组态</a:t>
            </a:r>
          </a:p>
        </p:txBody>
      </p:sp>
      <p:sp>
        <p:nvSpPr>
          <p:cNvPr id="75786" name="Text Box 9">
            <a:hlinkClick r:id="rId7"/>
          </p:cNvPr>
          <p:cNvSpPr txBox="1">
            <a:spLocks noChangeArrowheads="1"/>
          </p:cNvSpPr>
          <p:nvPr/>
        </p:nvSpPr>
        <p:spPr bwMode="auto">
          <a:xfrm>
            <a:off x="179388" y="3233738"/>
            <a:ext cx="5059362" cy="304800"/>
          </a:xfrm>
          <a:prstGeom prst="rect">
            <a:avLst/>
          </a:prstGeom>
          <a:noFill/>
          <a:ln w="12700" cap="sq" algn="ctr">
            <a:noFill/>
            <a:miter lim="800000"/>
            <a:headEnd type="none" w="sm" len="sm"/>
            <a:tailEnd type="none" w="sm" len="sm"/>
          </a:ln>
        </p:spPr>
        <p:txBody>
          <a:bodyPr lIns="0" tIns="0" rIns="0" bIns="0" anchor="ctr">
            <a:spAutoFit/>
          </a:bodyPr>
          <a:lstStyle/>
          <a:p>
            <a:pPr>
              <a:spcBef>
                <a:spcPct val="50000"/>
              </a:spcBef>
            </a:pPr>
            <a:r>
              <a:rPr lang="en-US" altLang="zh-CN">
                <a:solidFill>
                  <a:srgbClr val="0033CC"/>
                </a:solidFill>
              </a:rPr>
              <a:t>7.6  </a:t>
            </a:r>
            <a:r>
              <a:rPr lang="zh-CN" altLang="en-US">
                <a:solidFill>
                  <a:srgbClr val="0033CC"/>
                </a:solidFill>
              </a:rPr>
              <a:t>负反馈放大电路设计</a:t>
            </a:r>
          </a:p>
        </p:txBody>
      </p:sp>
      <p:sp>
        <p:nvSpPr>
          <p:cNvPr id="75787" name="Text Box 10">
            <a:hlinkClick r:id="rId8"/>
          </p:cNvPr>
          <p:cNvSpPr txBox="1">
            <a:spLocks noChangeArrowheads="1"/>
          </p:cNvSpPr>
          <p:nvPr/>
        </p:nvSpPr>
        <p:spPr bwMode="auto">
          <a:xfrm>
            <a:off x="179388" y="3582988"/>
            <a:ext cx="5210175" cy="304800"/>
          </a:xfrm>
          <a:prstGeom prst="rect">
            <a:avLst/>
          </a:prstGeom>
          <a:noFill/>
          <a:ln w="12700" cap="sq" algn="ctr">
            <a:noFill/>
            <a:miter lim="800000"/>
            <a:headEnd type="none" w="sm" len="sm"/>
            <a:tailEnd type="none" w="sm" len="sm"/>
          </a:ln>
        </p:spPr>
        <p:txBody>
          <a:bodyPr lIns="0" tIns="0" rIns="0" bIns="0" anchor="ctr">
            <a:spAutoFit/>
          </a:bodyPr>
          <a:lstStyle/>
          <a:p>
            <a:pPr>
              <a:spcBef>
                <a:spcPct val="50000"/>
              </a:spcBef>
            </a:pPr>
            <a:r>
              <a:rPr lang="en-US" altLang="zh-CN">
                <a:solidFill>
                  <a:srgbClr val="0033CC"/>
                </a:solidFill>
              </a:rPr>
              <a:t>7.7  </a:t>
            </a:r>
            <a:r>
              <a:rPr lang="zh-CN" altLang="en-US">
                <a:solidFill>
                  <a:srgbClr val="0033CC"/>
                </a:solidFill>
              </a:rPr>
              <a:t>负反馈放大电路的频率响应</a:t>
            </a:r>
            <a:r>
              <a:rPr lang="en-US" altLang="zh-CN">
                <a:solidFill>
                  <a:schemeClr val="hlink"/>
                </a:solidFill>
              </a:rPr>
              <a:t>(</a:t>
            </a:r>
            <a:r>
              <a:rPr lang="zh-CN" altLang="en-US">
                <a:solidFill>
                  <a:schemeClr val="hlink"/>
                </a:solidFill>
              </a:rPr>
              <a:t>增益带宽积</a:t>
            </a:r>
            <a:r>
              <a:rPr lang="en-US" altLang="zh-CN">
                <a:solidFill>
                  <a:schemeClr val="hlink"/>
                </a:solidFill>
              </a:rPr>
              <a:t>)</a:t>
            </a:r>
          </a:p>
        </p:txBody>
      </p:sp>
      <p:sp>
        <p:nvSpPr>
          <p:cNvPr id="75788" name="Text Box 11">
            <a:hlinkClick r:id="rId9"/>
          </p:cNvPr>
          <p:cNvSpPr txBox="1">
            <a:spLocks noChangeArrowheads="1"/>
          </p:cNvSpPr>
          <p:nvPr/>
        </p:nvSpPr>
        <p:spPr bwMode="auto">
          <a:xfrm>
            <a:off x="179388" y="3933825"/>
            <a:ext cx="5059362" cy="304800"/>
          </a:xfrm>
          <a:prstGeom prst="rect">
            <a:avLst/>
          </a:prstGeom>
          <a:noFill/>
          <a:ln w="12700" cap="sq" algn="ctr">
            <a:noFill/>
            <a:miter lim="800000"/>
            <a:headEnd type="none" w="sm" len="sm"/>
            <a:tailEnd type="none" w="sm" len="sm"/>
          </a:ln>
        </p:spPr>
        <p:txBody>
          <a:bodyPr lIns="0" tIns="0" rIns="0" bIns="0" anchor="ctr">
            <a:spAutoFit/>
          </a:bodyPr>
          <a:lstStyle/>
          <a:p>
            <a:pPr>
              <a:spcBef>
                <a:spcPct val="50000"/>
              </a:spcBef>
            </a:pPr>
            <a:r>
              <a:rPr lang="en-US" altLang="zh-CN">
                <a:solidFill>
                  <a:srgbClr val="0033CC"/>
                </a:solidFill>
              </a:rPr>
              <a:t>7.8  </a:t>
            </a:r>
            <a:r>
              <a:rPr lang="zh-CN" altLang="en-US">
                <a:solidFill>
                  <a:srgbClr val="0033CC"/>
                </a:solidFill>
              </a:rPr>
              <a:t>负反馈放大电路的稳定性</a:t>
            </a:r>
          </a:p>
        </p:txBody>
      </p:sp>
      <p:sp>
        <p:nvSpPr>
          <p:cNvPr id="75789" name="Rectangle 12"/>
          <p:cNvSpPr>
            <a:spLocks noChangeArrowheads="1"/>
          </p:cNvSpPr>
          <p:nvPr/>
        </p:nvSpPr>
        <p:spPr bwMode="auto">
          <a:xfrm>
            <a:off x="4859338" y="1484313"/>
            <a:ext cx="4284662" cy="4249737"/>
          </a:xfrm>
          <a:prstGeom prst="rect">
            <a:avLst/>
          </a:prstGeom>
          <a:noFill/>
          <a:ln w="9525">
            <a:noFill/>
            <a:miter lim="800000"/>
            <a:headEnd/>
            <a:tailEnd/>
          </a:ln>
        </p:spPr>
        <p:txBody>
          <a:bodyPr/>
          <a:lstStyle/>
          <a:p>
            <a:pPr marL="342900" indent="-342900" algn="just">
              <a:buClr>
                <a:schemeClr val="folHlink"/>
              </a:buClr>
              <a:buSzPct val="60000"/>
              <a:buFont typeface="Wingdings" pitchFamily="2" charset="2"/>
              <a:buChar char="n"/>
            </a:pPr>
            <a:r>
              <a:rPr lang="zh-CN" altLang="en-US"/>
              <a:t>反馈判断：</a:t>
            </a:r>
          </a:p>
          <a:p>
            <a:pPr marL="742950" lvl="1" indent="-285750" algn="just">
              <a:buClr>
                <a:schemeClr val="hlink"/>
              </a:buClr>
              <a:buSzPct val="55000"/>
              <a:buFont typeface="Wingdings" pitchFamily="2" charset="2"/>
              <a:buChar char="n"/>
            </a:pPr>
            <a:r>
              <a:rPr lang="zh-CN" altLang="en-US">
                <a:solidFill>
                  <a:schemeClr val="hlink"/>
                </a:solidFill>
              </a:rPr>
              <a:t>交流</a:t>
            </a:r>
            <a:r>
              <a:rPr lang="zh-CN" altLang="en-US"/>
              <a:t>反馈极性、组态；</a:t>
            </a:r>
          </a:p>
          <a:p>
            <a:pPr marL="742950" lvl="1" indent="-285750" algn="just">
              <a:buClr>
                <a:schemeClr val="hlink"/>
              </a:buClr>
              <a:buSzPct val="55000"/>
              <a:buFont typeface="Wingdings" pitchFamily="2" charset="2"/>
              <a:buChar char="n"/>
            </a:pPr>
            <a:r>
              <a:rPr lang="zh-CN" altLang="en-US"/>
              <a:t>直流反馈和交流反馈</a:t>
            </a:r>
          </a:p>
          <a:p>
            <a:pPr marL="742950" lvl="1" indent="-285750" algn="just">
              <a:buClr>
                <a:schemeClr val="hlink"/>
              </a:buClr>
              <a:buSzPct val="55000"/>
              <a:buFont typeface="Wingdings" pitchFamily="2" charset="2"/>
              <a:buChar char="n"/>
            </a:pPr>
            <a:r>
              <a:rPr lang="zh-CN" altLang="en-US"/>
              <a:t>反馈网络构成元件</a:t>
            </a:r>
          </a:p>
          <a:p>
            <a:pPr marL="342900" indent="-342900" algn="just">
              <a:buClr>
                <a:schemeClr val="folHlink"/>
              </a:buClr>
              <a:buSzPct val="60000"/>
              <a:buFont typeface="Wingdings" pitchFamily="2" charset="2"/>
              <a:buChar char="n"/>
            </a:pPr>
            <a:r>
              <a:rPr lang="zh-CN" altLang="en-US"/>
              <a:t>简答：负反馈对放大性能的改善</a:t>
            </a:r>
          </a:p>
          <a:p>
            <a:pPr marL="742950" lvl="1" indent="-285750" algn="just">
              <a:buClr>
                <a:schemeClr val="hlink"/>
              </a:buClr>
              <a:buSzPct val="55000"/>
              <a:buFont typeface="Wingdings" pitchFamily="2" charset="2"/>
              <a:buChar char="n"/>
            </a:pPr>
            <a:r>
              <a:rPr lang="en-US" altLang="zh-CN" i="1"/>
              <a:t>A</a:t>
            </a:r>
            <a:r>
              <a:rPr lang="en-US" altLang="zh-CN" baseline="-25000"/>
              <a:t>?F</a:t>
            </a:r>
            <a:r>
              <a:rPr lang="zh-CN" altLang="en-US"/>
              <a:t>、</a:t>
            </a:r>
            <a:r>
              <a:rPr lang="en-US" altLang="zh-CN" i="1"/>
              <a:t>R</a:t>
            </a:r>
            <a:r>
              <a:rPr lang="en-US" altLang="zh-CN" baseline="-25000"/>
              <a:t>i</a:t>
            </a:r>
            <a:r>
              <a:rPr lang="en-US" altLang="zh-CN">
                <a:sym typeface="Symbol" pitchFamily="18" charset="2"/>
              </a:rPr>
              <a:t></a:t>
            </a:r>
            <a:r>
              <a:rPr lang="zh-CN" altLang="en-US"/>
              <a:t>、 </a:t>
            </a:r>
            <a:r>
              <a:rPr lang="en-US" altLang="zh-CN" i="1"/>
              <a:t>R</a:t>
            </a:r>
            <a:r>
              <a:rPr lang="en-US" altLang="zh-CN" baseline="-25000"/>
              <a:t>o</a:t>
            </a:r>
            <a:r>
              <a:rPr lang="en-US" altLang="zh-CN">
                <a:sym typeface="Symbol" pitchFamily="18" charset="2"/>
              </a:rPr>
              <a:t></a:t>
            </a:r>
            <a:r>
              <a:rPr lang="zh-CN" altLang="en-US"/>
              <a:t>；</a:t>
            </a:r>
          </a:p>
          <a:p>
            <a:pPr marL="342900" indent="-342900" algn="just">
              <a:buClr>
                <a:schemeClr val="folHlink"/>
              </a:buClr>
              <a:buSzPct val="60000"/>
              <a:buFont typeface="Wingdings" pitchFamily="2" charset="2"/>
              <a:buChar char="n"/>
            </a:pPr>
            <a:r>
              <a:rPr lang="zh-CN" altLang="en-US"/>
              <a:t>深度负反馈的近似计算</a:t>
            </a:r>
          </a:p>
          <a:p>
            <a:pPr marL="742950" lvl="1" indent="-285750" algn="just">
              <a:buClr>
                <a:schemeClr val="hlink"/>
              </a:buClr>
              <a:buSzPct val="55000"/>
              <a:buFont typeface="Wingdings" pitchFamily="2" charset="2"/>
              <a:buChar char="n"/>
            </a:pPr>
            <a:r>
              <a:rPr lang="en-US" altLang="zh-CN" i="1"/>
              <a:t>A</a:t>
            </a:r>
            <a:r>
              <a:rPr lang="en-US" altLang="zh-CN" baseline="-25000"/>
              <a:t>?F</a:t>
            </a:r>
            <a:r>
              <a:rPr lang="zh-CN" altLang="en-US"/>
              <a:t>、 或求</a:t>
            </a:r>
            <a:r>
              <a:rPr lang="en-US" altLang="zh-CN" i="1"/>
              <a:t>A</a:t>
            </a:r>
            <a:r>
              <a:rPr lang="en-US" altLang="zh-CN" baseline="-25000"/>
              <a:t>V</a:t>
            </a:r>
            <a:r>
              <a:rPr lang="zh-CN" altLang="en-US"/>
              <a:t>、</a:t>
            </a:r>
          </a:p>
          <a:p>
            <a:pPr marL="342900" indent="-342900" algn="just">
              <a:buClr>
                <a:schemeClr val="folHlink"/>
              </a:buClr>
              <a:buSzPct val="60000"/>
              <a:buFont typeface="Wingdings" pitchFamily="2" charset="2"/>
              <a:buChar char="n"/>
            </a:pPr>
            <a:r>
              <a:rPr lang="zh-CN" altLang="en-US"/>
              <a:t>改错或设计</a:t>
            </a:r>
          </a:p>
          <a:p>
            <a:pPr marL="742950" lvl="1" indent="-285750" algn="just">
              <a:buClr>
                <a:schemeClr val="hlink"/>
              </a:buClr>
              <a:buSzPct val="55000"/>
              <a:buFont typeface="Wingdings" pitchFamily="2" charset="2"/>
              <a:buChar char="n"/>
            </a:pPr>
            <a:r>
              <a:rPr lang="zh-CN" altLang="en-US"/>
              <a:t>给出性能改善要求 </a:t>
            </a:r>
            <a:r>
              <a:rPr lang="zh-CN" altLang="en-US">
                <a:sym typeface="Symbol" pitchFamily="18" charset="2"/>
              </a:rPr>
              <a:t> 引反馈或判断正错</a:t>
            </a:r>
            <a:endParaRPr lang="zh-CN" altLang="zh-CN">
              <a:sym typeface="Symbol" pitchFamily="18" charset="2"/>
            </a:endParaRPr>
          </a:p>
        </p:txBody>
      </p:sp>
      <p:sp>
        <p:nvSpPr>
          <p:cNvPr id="75790" name="Line 13"/>
          <p:cNvSpPr>
            <a:spLocks noChangeShapeType="1"/>
          </p:cNvSpPr>
          <p:nvPr/>
        </p:nvSpPr>
        <p:spPr bwMode="auto">
          <a:xfrm>
            <a:off x="0" y="3284538"/>
            <a:ext cx="3132138" cy="144462"/>
          </a:xfrm>
          <a:prstGeom prst="line">
            <a:avLst/>
          </a:prstGeom>
          <a:noFill/>
          <a:ln w="38100">
            <a:solidFill>
              <a:srgbClr val="006600"/>
            </a:solidFill>
            <a:round/>
            <a:headEnd/>
            <a:tailEnd/>
          </a:ln>
        </p:spPr>
        <p:txBody>
          <a:bodyPr>
            <a:spAutoFit/>
          </a:bodyPr>
          <a:lstStyle/>
          <a:p>
            <a:endParaRPr lang="zh-CN" altLang="en-US"/>
          </a:p>
        </p:txBody>
      </p:sp>
      <p:sp>
        <p:nvSpPr>
          <p:cNvPr id="75791" name="Rectangle 14"/>
          <p:cNvSpPr>
            <a:spLocks noChangeArrowheads="1"/>
          </p:cNvSpPr>
          <p:nvPr/>
        </p:nvSpPr>
        <p:spPr bwMode="auto">
          <a:xfrm>
            <a:off x="539750" y="4292600"/>
            <a:ext cx="4032250" cy="396875"/>
          </a:xfrm>
          <a:prstGeom prst="rect">
            <a:avLst/>
          </a:prstGeom>
          <a:noFill/>
          <a:ln w="9525" algn="ctr">
            <a:noFill/>
            <a:miter lim="800000"/>
            <a:headEnd/>
            <a:tailEnd/>
          </a:ln>
        </p:spPr>
        <p:txBody>
          <a:bodyPr anchor="ctr">
            <a:spAutoFit/>
          </a:bodyPr>
          <a:lstStyle/>
          <a:p>
            <a:r>
              <a:rPr kumimoji="0" lang="zh-CN" altLang="en-US">
                <a:solidFill>
                  <a:srgbClr val="CC3300"/>
                </a:solidFill>
              </a:rPr>
              <a:t>产生自激的原因和条件</a:t>
            </a:r>
          </a:p>
        </p:txBody>
      </p:sp>
    </p:spTree>
  </p:cSld>
  <p:clrMapOvr>
    <a:masterClrMapping/>
  </p:clrMapOvr>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6802" name="灯片编号占位符 4"/>
          <p:cNvSpPr>
            <a:spLocks noGrp="1"/>
          </p:cNvSpPr>
          <p:nvPr>
            <p:ph type="sldNum" sz="quarter" idx="12"/>
          </p:nvPr>
        </p:nvSpPr>
        <p:spPr>
          <a:noFill/>
        </p:spPr>
        <p:txBody>
          <a:bodyPr/>
          <a:lstStyle/>
          <a:p>
            <a:fld id="{53AD8BA6-B9A0-4845-AF26-8A19DDDF5A5F}" type="slidenum">
              <a:rPr lang="zh-CN" altLang="en-US" smtClean="0"/>
              <a:pPr/>
              <a:t>64</a:t>
            </a:fld>
            <a:endParaRPr lang="en-US" altLang="zh-CN" smtClean="0"/>
          </a:p>
        </p:txBody>
      </p:sp>
      <p:sp>
        <p:nvSpPr>
          <p:cNvPr id="76803" name="Rectangle 2"/>
          <p:cNvSpPr>
            <a:spLocks noGrp="1" noChangeArrowheads="1"/>
          </p:cNvSpPr>
          <p:nvPr>
            <p:ph type="title"/>
          </p:nvPr>
        </p:nvSpPr>
        <p:spPr>
          <a:xfrm>
            <a:off x="674688" y="142875"/>
            <a:ext cx="7793037" cy="838200"/>
          </a:xfrm>
        </p:spPr>
        <p:txBody>
          <a:bodyPr/>
          <a:lstStyle/>
          <a:p>
            <a:pPr eaLnBrk="1" hangingPunct="1"/>
            <a:r>
              <a:rPr lang="zh-CN" altLang="en-US" sz="4000" smtClean="0">
                <a:solidFill>
                  <a:srgbClr val="FF0000"/>
                </a:solidFill>
              </a:rPr>
              <a:t>第</a:t>
            </a:r>
            <a:r>
              <a:rPr lang="en-US" altLang="zh-CN" sz="4000" smtClean="0">
                <a:solidFill>
                  <a:srgbClr val="FF0000"/>
                </a:solidFill>
              </a:rPr>
              <a:t>8</a:t>
            </a:r>
            <a:r>
              <a:rPr lang="zh-CN" altLang="en-US" sz="4000" smtClean="0">
                <a:solidFill>
                  <a:srgbClr val="FF0000"/>
                </a:solidFill>
              </a:rPr>
              <a:t>章  功率放大电路</a:t>
            </a:r>
          </a:p>
        </p:txBody>
      </p:sp>
      <p:sp>
        <p:nvSpPr>
          <p:cNvPr id="76804" name="Line 3"/>
          <p:cNvSpPr>
            <a:spLocks noChangeShapeType="1"/>
          </p:cNvSpPr>
          <p:nvPr/>
        </p:nvSpPr>
        <p:spPr bwMode="auto">
          <a:xfrm>
            <a:off x="539750" y="1052513"/>
            <a:ext cx="7696200" cy="0"/>
          </a:xfrm>
          <a:prstGeom prst="line">
            <a:avLst/>
          </a:prstGeom>
          <a:noFill/>
          <a:ln w="88900" cap="sq" cmpd="tri">
            <a:solidFill>
              <a:srgbClr val="006600"/>
            </a:solidFill>
            <a:round/>
            <a:headEnd type="none" w="sm" len="sm"/>
            <a:tailEnd type="none" w="sm" len="sm"/>
          </a:ln>
        </p:spPr>
        <p:txBody>
          <a:bodyPr wrap="none" anchor="ctr"/>
          <a:lstStyle/>
          <a:p>
            <a:endParaRPr lang="zh-CN" altLang="en-US"/>
          </a:p>
        </p:txBody>
      </p:sp>
      <p:sp>
        <p:nvSpPr>
          <p:cNvPr id="76805" name="Text Box 4">
            <a:hlinkClick r:id="rId2"/>
          </p:cNvPr>
          <p:cNvSpPr txBox="1">
            <a:spLocks noChangeArrowheads="1"/>
          </p:cNvSpPr>
          <p:nvPr/>
        </p:nvSpPr>
        <p:spPr bwMode="auto">
          <a:xfrm>
            <a:off x="1066800" y="1196975"/>
            <a:ext cx="7010400" cy="427038"/>
          </a:xfrm>
          <a:prstGeom prst="rect">
            <a:avLst/>
          </a:prstGeom>
          <a:noFill/>
          <a:ln w="9525">
            <a:noFill/>
            <a:miter lim="800000"/>
            <a:headEnd/>
            <a:tailEnd/>
          </a:ln>
        </p:spPr>
        <p:txBody>
          <a:bodyPr lIns="0" tIns="0" rIns="0" bIns="0" anchor="ctr">
            <a:spAutoFit/>
          </a:bodyPr>
          <a:lstStyle/>
          <a:p>
            <a:pPr>
              <a:spcBef>
                <a:spcPct val="50000"/>
              </a:spcBef>
            </a:pPr>
            <a:r>
              <a:rPr lang="en-US" altLang="zh-CN" sz="2800">
                <a:solidFill>
                  <a:srgbClr val="0033CC"/>
                </a:solidFill>
              </a:rPr>
              <a:t>8.1  </a:t>
            </a:r>
            <a:r>
              <a:rPr lang="zh-CN" altLang="en-US" sz="2800">
                <a:solidFill>
                  <a:srgbClr val="0033CC"/>
                </a:solidFill>
              </a:rPr>
              <a:t>功率放大电路的一般问题</a:t>
            </a:r>
          </a:p>
        </p:txBody>
      </p:sp>
      <p:sp>
        <p:nvSpPr>
          <p:cNvPr id="76806" name="Text Box 5">
            <a:hlinkClick r:id="rId3"/>
          </p:cNvPr>
          <p:cNvSpPr txBox="1">
            <a:spLocks noChangeArrowheads="1"/>
          </p:cNvSpPr>
          <p:nvPr/>
        </p:nvSpPr>
        <p:spPr bwMode="auto">
          <a:xfrm>
            <a:off x="1066800" y="2411413"/>
            <a:ext cx="7467600" cy="427037"/>
          </a:xfrm>
          <a:prstGeom prst="rect">
            <a:avLst/>
          </a:prstGeom>
          <a:noFill/>
          <a:ln w="12700" cap="sq">
            <a:noFill/>
            <a:miter lim="800000"/>
            <a:headEnd type="none" w="sm" len="sm"/>
            <a:tailEnd type="none" w="sm" len="sm"/>
          </a:ln>
        </p:spPr>
        <p:txBody>
          <a:bodyPr lIns="0" tIns="0" rIns="0" bIns="0" anchor="ctr">
            <a:spAutoFit/>
          </a:bodyPr>
          <a:lstStyle/>
          <a:p>
            <a:pPr>
              <a:spcBef>
                <a:spcPct val="50000"/>
              </a:spcBef>
            </a:pPr>
            <a:r>
              <a:rPr lang="en-US" altLang="zh-CN" sz="2800">
                <a:solidFill>
                  <a:srgbClr val="0033CC"/>
                </a:solidFill>
              </a:rPr>
              <a:t>8.3  </a:t>
            </a:r>
            <a:r>
              <a:rPr lang="zh-CN" altLang="en-US" sz="2800">
                <a:solidFill>
                  <a:srgbClr val="0033CC"/>
                </a:solidFill>
              </a:rPr>
              <a:t>乙类双电源互补对称功率放大电路</a:t>
            </a:r>
          </a:p>
        </p:txBody>
      </p:sp>
      <p:sp>
        <p:nvSpPr>
          <p:cNvPr id="76807" name="Text Box 6">
            <a:hlinkClick r:id="rId4"/>
          </p:cNvPr>
          <p:cNvSpPr txBox="1">
            <a:spLocks noChangeArrowheads="1"/>
          </p:cNvSpPr>
          <p:nvPr/>
        </p:nvSpPr>
        <p:spPr bwMode="auto">
          <a:xfrm>
            <a:off x="1066800" y="3019425"/>
            <a:ext cx="7696200" cy="427038"/>
          </a:xfrm>
          <a:prstGeom prst="rect">
            <a:avLst/>
          </a:prstGeom>
          <a:noFill/>
          <a:ln w="12700" cap="sq">
            <a:noFill/>
            <a:miter lim="800000"/>
            <a:headEnd type="none" w="sm" len="sm"/>
            <a:tailEnd type="none" w="sm" len="sm"/>
          </a:ln>
        </p:spPr>
        <p:txBody>
          <a:bodyPr lIns="0" tIns="0" rIns="0" bIns="0" anchor="ctr">
            <a:spAutoFit/>
          </a:bodyPr>
          <a:lstStyle/>
          <a:p>
            <a:pPr>
              <a:spcBef>
                <a:spcPct val="50000"/>
              </a:spcBef>
            </a:pPr>
            <a:r>
              <a:rPr lang="en-US" altLang="zh-CN" sz="2800">
                <a:solidFill>
                  <a:srgbClr val="0033CC"/>
                </a:solidFill>
              </a:rPr>
              <a:t>8.4  </a:t>
            </a:r>
            <a:r>
              <a:rPr lang="zh-CN" altLang="en-US" sz="2800">
                <a:solidFill>
                  <a:srgbClr val="0033CC"/>
                </a:solidFill>
              </a:rPr>
              <a:t>甲乙类互补对称功率放大电路</a:t>
            </a:r>
          </a:p>
        </p:txBody>
      </p:sp>
      <p:sp>
        <p:nvSpPr>
          <p:cNvPr id="76808" name="Text Box 7">
            <a:hlinkClick r:id="rId5"/>
          </p:cNvPr>
          <p:cNvSpPr txBox="1">
            <a:spLocks noChangeArrowheads="1"/>
          </p:cNvSpPr>
          <p:nvPr/>
        </p:nvSpPr>
        <p:spPr bwMode="auto">
          <a:xfrm>
            <a:off x="1066800" y="3627438"/>
            <a:ext cx="7467600" cy="427037"/>
          </a:xfrm>
          <a:prstGeom prst="rect">
            <a:avLst/>
          </a:prstGeom>
          <a:noFill/>
          <a:ln w="12700" cap="sq">
            <a:noFill/>
            <a:miter lim="800000"/>
            <a:headEnd type="none" w="sm" len="sm"/>
            <a:tailEnd type="none" w="sm" len="sm"/>
          </a:ln>
        </p:spPr>
        <p:txBody>
          <a:bodyPr lIns="0" tIns="0" rIns="0" bIns="0" anchor="ctr">
            <a:spAutoFit/>
          </a:bodyPr>
          <a:lstStyle/>
          <a:p>
            <a:pPr>
              <a:spcBef>
                <a:spcPct val="50000"/>
              </a:spcBef>
            </a:pPr>
            <a:r>
              <a:rPr lang="en-US" altLang="zh-CN" sz="2800">
                <a:solidFill>
                  <a:srgbClr val="0033CC"/>
                </a:solidFill>
              </a:rPr>
              <a:t>8.5  </a:t>
            </a:r>
            <a:r>
              <a:rPr lang="zh-CN" altLang="en-US" sz="2800">
                <a:solidFill>
                  <a:srgbClr val="0033CC"/>
                </a:solidFill>
              </a:rPr>
              <a:t>集成功率放大器</a:t>
            </a:r>
          </a:p>
        </p:txBody>
      </p:sp>
      <p:sp>
        <p:nvSpPr>
          <p:cNvPr id="76809" name="Text Box 8">
            <a:hlinkClick r:id="rId6"/>
          </p:cNvPr>
          <p:cNvSpPr txBox="1">
            <a:spLocks noChangeArrowheads="1"/>
          </p:cNvSpPr>
          <p:nvPr/>
        </p:nvSpPr>
        <p:spPr bwMode="auto">
          <a:xfrm>
            <a:off x="1066800" y="1803400"/>
            <a:ext cx="7010400" cy="427038"/>
          </a:xfrm>
          <a:prstGeom prst="rect">
            <a:avLst/>
          </a:prstGeom>
          <a:noFill/>
          <a:ln w="9525">
            <a:noFill/>
            <a:miter lim="800000"/>
            <a:headEnd/>
            <a:tailEnd/>
          </a:ln>
        </p:spPr>
        <p:txBody>
          <a:bodyPr lIns="0" tIns="0" rIns="0" bIns="0" anchor="ctr">
            <a:spAutoFit/>
          </a:bodyPr>
          <a:lstStyle/>
          <a:p>
            <a:pPr>
              <a:spcBef>
                <a:spcPct val="50000"/>
              </a:spcBef>
            </a:pPr>
            <a:r>
              <a:rPr lang="en-US" altLang="zh-CN" sz="2800">
                <a:solidFill>
                  <a:srgbClr val="0033CC"/>
                </a:solidFill>
              </a:rPr>
              <a:t>8.2  </a:t>
            </a:r>
            <a:r>
              <a:rPr lang="zh-CN" altLang="en-US" sz="2800">
                <a:solidFill>
                  <a:srgbClr val="0033CC"/>
                </a:solidFill>
              </a:rPr>
              <a:t>射极输出器</a:t>
            </a:r>
            <a:r>
              <a:rPr lang="en-US" altLang="zh-CN" sz="2800">
                <a:solidFill>
                  <a:srgbClr val="0033CC"/>
                </a:solidFill>
              </a:rPr>
              <a:t>——</a:t>
            </a:r>
            <a:r>
              <a:rPr lang="zh-CN" altLang="en-US" sz="2800">
                <a:solidFill>
                  <a:srgbClr val="0033CC"/>
                </a:solidFill>
              </a:rPr>
              <a:t>甲类放大的实例</a:t>
            </a:r>
          </a:p>
        </p:txBody>
      </p:sp>
      <p:sp>
        <p:nvSpPr>
          <p:cNvPr id="76810" name="Line 9"/>
          <p:cNvSpPr>
            <a:spLocks noChangeShapeType="1"/>
          </p:cNvSpPr>
          <p:nvPr/>
        </p:nvSpPr>
        <p:spPr bwMode="auto">
          <a:xfrm>
            <a:off x="971550" y="1916113"/>
            <a:ext cx="5976938" cy="144462"/>
          </a:xfrm>
          <a:prstGeom prst="line">
            <a:avLst/>
          </a:prstGeom>
          <a:noFill/>
          <a:ln w="38100">
            <a:solidFill>
              <a:schemeClr val="tx1"/>
            </a:solidFill>
            <a:miter lim="800000"/>
            <a:headEnd/>
            <a:tailEnd/>
          </a:ln>
        </p:spPr>
        <p:txBody>
          <a:bodyPr wrap="none"/>
          <a:lstStyle/>
          <a:p>
            <a:endParaRPr lang="zh-CN" altLang="en-US"/>
          </a:p>
        </p:txBody>
      </p:sp>
      <p:sp>
        <p:nvSpPr>
          <p:cNvPr id="76811" name="Line 10"/>
          <p:cNvSpPr>
            <a:spLocks noChangeShapeType="1"/>
          </p:cNvSpPr>
          <p:nvPr/>
        </p:nvSpPr>
        <p:spPr bwMode="auto">
          <a:xfrm>
            <a:off x="900113" y="3789363"/>
            <a:ext cx="5976937" cy="144462"/>
          </a:xfrm>
          <a:prstGeom prst="line">
            <a:avLst/>
          </a:prstGeom>
          <a:noFill/>
          <a:ln w="38100">
            <a:solidFill>
              <a:schemeClr val="tx1"/>
            </a:solidFill>
            <a:miter lim="800000"/>
            <a:headEnd/>
            <a:tailEnd/>
          </a:ln>
        </p:spPr>
        <p:txBody>
          <a:bodyPr wrap="none"/>
          <a:lstStyle/>
          <a:p>
            <a:endParaRPr lang="zh-CN" altLang="en-US"/>
          </a:p>
        </p:txBody>
      </p:sp>
      <p:sp>
        <p:nvSpPr>
          <p:cNvPr id="76812" name="Rectangle 11"/>
          <p:cNvSpPr>
            <a:spLocks noChangeArrowheads="1"/>
          </p:cNvSpPr>
          <p:nvPr/>
        </p:nvSpPr>
        <p:spPr bwMode="auto">
          <a:xfrm>
            <a:off x="328613" y="4437063"/>
            <a:ext cx="8486775" cy="1728787"/>
          </a:xfrm>
          <a:prstGeom prst="rect">
            <a:avLst/>
          </a:prstGeom>
          <a:noFill/>
          <a:ln w="9525">
            <a:noFill/>
            <a:miter lim="800000"/>
            <a:headEnd/>
            <a:tailEnd/>
          </a:ln>
        </p:spPr>
        <p:txBody>
          <a:bodyPr/>
          <a:lstStyle/>
          <a:p>
            <a:pPr marL="342900" indent="-342900">
              <a:lnSpc>
                <a:spcPct val="90000"/>
              </a:lnSpc>
              <a:spcBef>
                <a:spcPct val="20000"/>
              </a:spcBef>
              <a:buClr>
                <a:schemeClr val="folHlink"/>
              </a:buClr>
              <a:buSzPct val="60000"/>
              <a:buFont typeface="Wingdings" pitchFamily="2" charset="2"/>
              <a:buChar char="n"/>
            </a:pPr>
            <a:r>
              <a:rPr lang="en-US" altLang="zh-CN"/>
              <a:t>1</a:t>
            </a:r>
            <a:r>
              <a:rPr lang="zh-CN" altLang="en-US"/>
              <a:t>、提高效率和减少非线形失真矛盾的方法：</a:t>
            </a:r>
          </a:p>
          <a:p>
            <a:pPr marL="742950" lvl="1" indent="-285750">
              <a:lnSpc>
                <a:spcPct val="90000"/>
              </a:lnSpc>
              <a:spcBef>
                <a:spcPct val="20000"/>
              </a:spcBef>
              <a:buClr>
                <a:schemeClr val="hlink"/>
              </a:buClr>
              <a:buSzPct val="55000"/>
              <a:buFont typeface="Wingdings" pitchFamily="2" charset="2"/>
              <a:buChar char="n"/>
            </a:pPr>
            <a:r>
              <a:rPr lang="zh-CN" altLang="en-US"/>
              <a:t>甲类</a:t>
            </a:r>
            <a:r>
              <a:rPr lang="en-US" altLang="zh-CN"/>
              <a:t>-&gt;</a:t>
            </a:r>
            <a:r>
              <a:rPr lang="zh-CN" altLang="en-US"/>
              <a:t>乙类</a:t>
            </a:r>
            <a:r>
              <a:rPr lang="en-US" altLang="zh-CN"/>
              <a:t>-&gt;</a:t>
            </a:r>
            <a:r>
              <a:rPr lang="zh-CN" altLang="en-US">
                <a:solidFill>
                  <a:srgbClr val="FF0000"/>
                </a:solidFill>
              </a:rPr>
              <a:t>甲乙类</a:t>
            </a:r>
            <a:r>
              <a:rPr lang="zh-CN" altLang="en-US"/>
              <a:t> </a:t>
            </a:r>
          </a:p>
          <a:p>
            <a:pPr marL="342900" indent="-342900">
              <a:lnSpc>
                <a:spcPct val="90000"/>
              </a:lnSpc>
              <a:spcBef>
                <a:spcPct val="20000"/>
              </a:spcBef>
              <a:buClr>
                <a:schemeClr val="folHlink"/>
              </a:buClr>
              <a:buSzPct val="60000"/>
              <a:buFont typeface="Wingdings" pitchFamily="2" charset="2"/>
              <a:buChar char="n"/>
            </a:pPr>
            <a:r>
              <a:rPr lang="en-US" altLang="zh-CN"/>
              <a:t>2</a:t>
            </a:r>
            <a:r>
              <a:rPr lang="zh-CN" altLang="en-US"/>
              <a:t>、指标计算：</a:t>
            </a:r>
            <a:r>
              <a:rPr lang="en-US" altLang="zh-CN" i="1"/>
              <a:t>P</a:t>
            </a:r>
            <a:r>
              <a:rPr lang="en-US" altLang="zh-CN" baseline="-25000"/>
              <a:t>o</a:t>
            </a:r>
            <a:r>
              <a:rPr lang="zh-CN" altLang="en-US"/>
              <a:t>、</a:t>
            </a:r>
            <a:r>
              <a:rPr lang="en-US" altLang="zh-CN" i="1"/>
              <a:t>P</a:t>
            </a:r>
            <a:r>
              <a:rPr lang="en-US" altLang="zh-CN" baseline="-25000"/>
              <a:t>T</a:t>
            </a:r>
            <a:r>
              <a:rPr lang="zh-CN" altLang="en-US"/>
              <a:t>、效率及功放管安全工作参数 </a:t>
            </a:r>
          </a:p>
          <a:p>
            <a:pPr marL="342900" indent="-342900">
              <a:lnSpc>
                <a:spcPct val="90000"/>
              </a:lnSpc>
              <a:spcBef>
                <a:spcPct val="20000"/>
              </a:spcBef>
              <a:buClr>
                <a:schemeClr val="folHlink"/>
              </a:buClr>
              <a:buSzPct val="60000"/>
              <a:buFont typeface="Wingdings" pitchFamily="2" charset="2"/>
              <a:buChar char="n"/>
            </a:pPr>
            <a:r>
              <a:rPr lang="zh-CN" altLang="en-US"/>
              <a:t>乙类公式，甲乙类的电路 </a:t>
            </a:r>
            <a:r>
              <a:rPr lang="en-US" altLang="zh-CN"/>
              <a:t>(</a:t>
            </a:r>
            <a:r>
              <a:rPr lang="zh-CN" altLang="en-US"/>
              <a:t>注意单电源的</a:t>
            </a:r>
            <a:r>
              <a:rPr lang="en-US" altLang="zh-CN"/>
              <a:t>)</a:t>
            </a:r>
          </a:p>
        </p:txBody>
      </p:sp>
    </p:spTree>
  </p:cSld>
  <p:clrMapOvr>
    <a:masterClrMapping/>
  </p:clrMapOvr>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7826" name="灯片编号占位符 4"/>
          <p:cNvSpPr>
            <a:spLocks noGrp="1"/>
          </p:cNvSpPr>
          <p:nvPr>
            <p:ph type="sldNum" sz="quarter" idx="12"/>
          </p:nvPr>
        </p:nvSpPr>
        <p:spPr>
          <a:noFill/>
        </p:spPr>
        <p:txBody>
          <a:bodyPr/>
          <a:lstStyle/>
          <a:p>
            <a:fld id="{187C455C-A909-4B3A-8420-4068F02DFC27}" type="slidenum">
              <a:rPr lang="zh-CN" altLang="en-US" smtClean="0"/>
              <a:pPr/>
              <a:t>65</a:t>
            </a:fld>
            <a:endParaRPr lang="en-US" altLang="zh-CN" smtClean="0"/>
          </a:p>
        </p:txBody>
      </p:sp>
      <p:sp>
        <p:nvSpPr>
          <p:cNvPr id="77827" name="Rectangle 2"/>
          <p:cNvSpPr>
            <a:spLocks noGrp="1" noChangeArrowheads="1"/>
          </p:cNvSpPr>
          <p:nvPr>
            <p:ph type="title"/>
          </p:nvPr>
        </p:nvSpPr>
        <p:spPr>
          <a:xfrm>
            <a:off x="287338" y="260350"/>
            <a:ext cx="8569325" cy="766763"/>
          </a:xfrm>
        </p:spPr>
        <p:txBody>
          <a:bodyPr/>
          <a:lstStyle/>
          <a:p>
            <a:pPr algn="ctr" eaLnBrk="1" hangingPunct="1"/>
            <a:r>
              <a:rPr lang="en-US" altLang="zh-CN" sz="4800" smtClean="0">
                <a:solidFill>
                  <a:schemeClr val="hlink"/>
                </a:solidFill>
              </a:rPr>
              <a:t>9  </a:t>
            </a:r>
            <a:r>
              <a:rPr lang="zh-CN" altLang="en-US" sz="4800" smtClean="0">
                <a:solidFill>
                  <a:schemeClr val="hlink"/>
                </a:solidFill>
              </a:rPr>
              <a:t>信号处理与信号产生电路</a:t>
            </a:r>
          </a:p>
        </p:txBody>
      </p:sp>
      <p:sp>
        <p:nvSpPr>
          <p:cNvPr id="77828" name="Line 3"/>
          <p:cNvSpPr>
            <a:spLocks noChangeShapeType="1"/>
          </p:cNvSpPr>
          <p:nvPr/>
        </p:nvSpPr>
        <p:spPr bwMode="auto">
          <a:xfrm>
            <a:off x="685800" y="1089025"/>
            <a:ext cx="7696200" cy="0"/>
          </a:xfrm>
          <a:prstGeom prst="line">
            <a:avLst/>
          </a:prstGeom>
          <a:noFill/>
          <a:ln w="88900" cap="sq" cmpd="tri">
            <a:solidFill>
              <a:srgbClr val="008000"/>
            </a:solidFill>
            <a:round/>
            <a:headEnd type="none" w="sm" len="sm"/>
            <a:tailEnd type="none" w="sm" len="sm"/>
          </a:ln>
        </p:spPr>
        <p:txBody>
          <a:bodyPr wrap="none" anchor="ctr"/>
          <a:lstStyle/>
          <a:p>
            <a:endParaRPr lang="zh-CN" altLang="en-US"/>
          </a:p>
        </p:txBody>
      </p:sp>
      <p:sp>
        <p:nvSpPr>
          <p:cNvPr id="77829" name="Text Box 4">
            <a:hlinkClick r:id="rId2" action="ppaction://hlinksldjump"/>
          </p:cNvPr>
          <p:cNvSpPr txBox="1">
            <a:spLocks noChangeArrowheads="1"/>
          </p:cNvSpPr>
          <p:nvPr/>
        </p:nvSpPr>
        <p:spPr bwMode="auto">
          <a:xfrm>
            <a:off x="711200" y="3649663"/>
            <a:ext cx="5580063" cy="427037"/>
          </a:xfrm>
          <a:prstGeom prst="rect">
            <a:avLst/>
          </a:prstGeom>
          <a:noFill/>
          <a:ln w="9525">
            <a:noFill/>
            <a:miter lim="800000"/>
            <a:headEnd/>
            <a:tailEnd/>
          </a:ln>
        </p:spPr>
        <p:txBody>
          <a:bodyPr lIns="0" tIns="0" rIns="0" bIns="0" anchor="ctr">
            <a:spAutoFit/>
          </a:bodyPr>
          <a:lstStyle/>
          <a:p>
            <a:pPr>
              <a:spcBef>
                <a:spcPct val="50000"/>
              </a:spcBef>
            </a:pPr>
            <a:r>
              <a:rPr lang="en-US" altLang="zh-CN" sz="2800">
                <a:solidFill>
                  <a:srgbClr val="000066"/>
                </a:solidFill>
              </a:rPr>
              <a:t>9.1  </a:t>
            </a:r>
            <a:r>
              <a:rPr lang="zh-CN" altLang="en-US" sz="2800">
                <a:solidFill>
                  <a:srgbClr val="000066"/>
                </a:solidFill>
              </a:rPr>
              <a:t>滤波电路的基本概念与分类</a:t>
            </a:r>
          </a:p>
        </p:txBody>
      </p:sp>
      <p:sp>
        <p:nvSpPr>
          <p:cNvPr id="77830" name="Text Box 5">
            <a:hlinkClick r:id="rId2" action="ppaction://hlinksldjump"/>
          </p:cNvPr>
          <p:cNvSpPr txBox="1">
            <a:spLocks noChangeArrowheads="1"/>
          </p:cNvSpPr>
          <p:nvPr/>
        </p:nvSpPr>
        <p:spPr bwMode="auto">
          <a:xfrm>
            <a:off x="719138" y="4813300"/>
            <a:ext cx="5241925" cy="427038"/>
          </a:xfrm>
          <a:prstGeom prst="rect">
            <a:avLst/>
          </a:prstGeom>
          <a:noFill/>
          <a:ln w="12700" cap="sq">
            <a:noFill/>
            <a:miter lim="800000"/>
            <a:headEnd type="none" w="sm" len="sm"/>
            <a:tailEnd type="none" w="sm" len="sm"/>
          </a:ln>
        </p:spPr>
        <p:txBody>
          <a:bodyPr lIns="0" tIns="0" rIns="0" bIns="0" anchor="ctr">
            <a:spAutoFit/>
          </a:bodyPr>
          <a:lstStyle/>
          <a:p>
            <a:pPr>
              <a:spcBef>
                <a:spcPct val="50000"/>
              </a:spcBef>
            </a:pPr>
            <a:r>
              <a:rPr lang="en-US" altLang="zh-CN" sz="2800">
                <a:solidFill>
                  <a:srgbClr val="000066"/>
                </a:solidFill>
              </a:rPr>
              <a:t>9.3  </a:t>
            </a:r>
            <a:r>
              <a:rPr lang="zh-CN" altLang="en-US" sz="2800">
                <a:solidFill>
                  <a:srgbClr val="000066"/>
                </a:solidFill>
              </a:rPr>
              <a:t>高阶有源滤波电路</a:t>
            </a:r>
          </a:p>
        </p:txBody>
      </p:sp>
      <p:sp>
        <p:nvSpPr>
          <p:cNvPr id="77831" name="Text Box 6"/>
          <p:cNvSpPr txBox="1">
            <a:spLocks noChangeArrowheads="1"/>
          </p:cNvSpPr>
          <p:nvPr/>
        </p:nvSpPr>
        <p:spPr bwMode="auto">
          <a:xfrm>
            <a:off x="719138" y="5400675"/>
            <a:ext cx="5400675" cy="427038"/>
          </a:xfrm>
          <a:prstGeom prst="rect">
            <a:avLst/>
          </a:prstGeom>
          <a:noFill/>
          <a:ln w="12700" cap="sq">
            <a:noFill/>
            <a:miter lim="800000"/>
            <a:headEnd type="none" w="sm" len="sm"/>
            <a:tailEnd type="none" w="sm" len="sm"/>
          </a:ln>
        </p:spPr>
        <p:txBody>
          <a:bodyPr lIns="0" tIns="0" rIns="0" bIns="0" anchor="ctr">
            <a:spAutoFit/>
          </a:bodyPr>
          <a:lstStyle/>
          <a:p>
            <a:pPr>
              <a:spcBef>
                <a:spcPct val="50000"/>
              </a:spcBef>
            </a:pPr>
            <a:r>
              <a:rPr lang="zh-CN" altLang="en-US" sz="2800">
                <a:solidFill>
                  <a:srgbClr val="000066"/>
                </a:solidFill>
              </a:rPr>
              <a:t>*</a:t>
            </a:r>
            <a:r>
              <a:rPr lang="en-US" altLang="zh-CN" sz="2800">
                <a:solidFill>
                  <a:srgbClr val="000066"/>
                </a:solidFill>
              </a:rPr>
              <a:t>9.4  </a:t>
            </a:r>
            <a:r>
              <a:rPr lang="zh-CN" altLang="en-US" sz="2800">
                <a:solidFill>
                  <a:srgbClr val="000066"/>
                </a:solidFill>
              </a:rPr>
              <a:t>开关电容滤波器</a:t>
            </a:r>
          </a:p>
        </p:txBody>
      </p:sp>
      <p:sp>
        <p:nvSpPr>
          <p:cNvPr id="77832" name="Text Box 7">
            <a:hlinkClick r:id="rId3" action="ppaction://hlinksldjump"/>
          </p:cNvPr>
          <p:cNvSpPr txBox="1">
            <a:spLocks noChangeArrowheads="1"/>
          </p:cNvSpPr>
          <p:nvPr/>
        </p:nvSpPr>
        <p:spPr bwMode="auto">
          <a:xfrm>
            <a:off x="719138" y="1295400"/>
            <a:ext cx="5561012" cy="427038"/>
          </a:xfrm>
          <a:prstGeom prst="rect">
            <a:avLst/>
          </a:prstGeom>
          <a:noFill/>
          <a:ln w="12700" cap="sq">
            <a:noFill/>
            <a:miter lim="800000"/>
            <a:headEnd type="none" w="sm" len="sm"/>
            <a:tailEnd type="none" w="sm" len="sm"/>
          </a:ln>
        </p:spPr>
        <p:txBody>
          <a:bodyPr lIns="0" tIns="0" rIns="0" bIns="0" anchor="ctr">
            <a:spAutoFit/>
          </a:bodyPr>
          <a:lstStyle/>
          <a:p>
            <a:pPr>
              <a:spcBef>
                <a:spcPct val="50000"/>
              </a:spcBef>
            </a:pPr>
            <a:r>
              <a:rPr lang="en-US" altLang="zh-CN" sz="2800">
                <a:solidFill>
                  <a:srgbClr val="000066"/>
                </a:solidFill>
              </a:rPr>
              <a:t>9.5  </a:t>
            </a:r>
            <a:r>
              <a:rPr lang="zh-CN" altLang="en-US" sz="2800">
                <a:solidFill>
                  <a:srgbClr val="000066"/>
                </a:solidFill>
              </a:rPr>
              <a:t>正弦波振荡电路的振荡条件</a:t>
            </a:r>
          </a:p>
        </p:txBody>
      </p:sp>
      <p:sp>
        <p:nvSpPr>
          <p:cNvPr id="77833" name="Text Box 8">
            <a:hlinkClick r:id="rId2" action="ppaction://hlinksldjump"/>
          </p:cNvPr>
          <p:cNvSpPr txBox="1">
            <a:spLocks noChangeArrowheads="1"/>
          </p:cNvSpPr>
          <p:nvPr/>
        </p:nvSpPr>
        <p:spPr bwMode="auto">
          <a:xfrm>
            <a:off x="711200" y="4237038"/>
            <a:ext cx="5580063" cy="427037"/>
          </a:xfrm>
          <a:prstGeom prst="rect">
            <a:avLst/>
          </a:prstGeom>
          <a:noFill/>
          <a:ln w="9525">
            <a:noFill/>
            <a:miter lim="800000"/>
            <a:headEnd/>
            <a:tailEnd/>
          </a:ln>
        </p:spPr>
        <p:txBody>
          <a:bodyPr lIns="0" tIns="0" rIns="0" bIns="0" anchor="ctr">
            <a:spAutoFit/>
          </a:bodyPr>
          <a:lstStyle/>
          <a:p>
            <a:pPr>
              <a:spcBef>
                <a:spcPct val="50000"/>
              </a:spcBef>
            </a:pPr>
            <a:r>
              <a:rPr lang="en-US" altLang="zh-CN" sz="2800">
                <a:solidFill>
                  <a:srgbClr val="000066"/>
                </a:solidFill>
              </a:rPr>
              <a:t>9.2  </a:t>
            </a:r>
            <a:r>
              <a:rPr lang="zh-CN" altLang="en-US" sz="2800">
                <a:solidFill>
                  <a:srgbClr val="000066"/>
                </a:solidFill>
              </a:rPr>
              <a:t>一阶有源滤波电路</a:t>
            </a:r>
          </a:p>
        </p:txBody>
      </p:sp>
      <p:sp>
        <p:nvSpPr>
          <p:cNvPr id="77834" name="Text Box 9">
            <a:hlinkClick r:id="rId4" action="ppaction://hlinksldjump"/>
          </p:cNvPr>
          <p:cNvSpPr txBox="1">
            <a:spLocks noChangeArrowheads="1"/>
          </p:cNvSpPr>
          <p:nvPr/>
        </p:nvSpPr>
        <p:spPr bwMode="auto">
          <a:xfrm>
            <a:off x="719138" y="1881188"/>
            <a:ext cx="5400675" cy="427037"/>
          </a:xfrm>
          <a:prstGeom prst="rect">
            <a:avLst/>
          </a:prstGeom>
          <a:noFill/>
          <a:ln w="12700" cap="sq">
            <a:noFill/>
            <a:miter lim="800000"/>
            <a:headEnd type="none" w="sm" len="sm"/>
            <a:tailEnd type="none" w="sm" len="sm"/>
          </a:ln>
        </p:spPr>
        <p:txBody>
          <a:bodyPr lIns="0" tIns="0" rIns="0" bIns="0" anchor="ctr">
            <a:spAutoFit/>
          </a:bodyPr>
          <a:lstStyle/>
          <a:p>
            <a:pPr>
              <a:spcBef>
                <a:spcPct val="50000"/>
              </a:spcBef>
            </a:pPr>
            <a:r>
              <a:rPr lang="en-US" altLang="zh-CN" sz="2800">
                <a:solidFill>
                  <a:srgbClr val="000066"/>
                </a:solidFill>
              </a:rPr>
              <a:t>9.6  RC</a:t>
            </a:r>
            <a:r>
              <a:rPr lang="zh-CN" altLang="en-US" sz="2800">
                <a:solidFill>
                  <a:srgbClr val="000066"/>
                </a:solidFill>
              </a:rPr>
              <a:t>正弦波振荡电路</a:t>
            </a:r>
          </a:p>
        </p:txBody>
      </p:sp>
      <p:sp>
        <p:nvSpPr>
          <p:cNvPr id="77835" name="Text Box 10"/>
          <p:cNvSpPr txBox="1">
            <a:spLocks noChangeArrowheads="1"/>
          </p:cNvSpPr>
          <p:nvPr/>
        </p:nvSpPr>
        <p:spPr bwMode="auto">
          <a:xfrm>
            <a:off x="719138" y="2466975"/>
            <a:ext cx="5561012" cy="427038"/>
          </a:xfrm>
          <a:prstGeom prst="rect">
            <a:avLst/>
          </a:prstGeom>
          <a:noFill/>
          <a:ln w="12700" cap="sq">
            <a:noFill/>
            <a:miter lim="800000"/>
            <a:headEnd type="none" w="sm" len="sm"/>
            <a:tailEnd type="none" w="sm" len="sm"/>
          </a:ln>
        </p:spPr>
        <p:txBody>
          <a:bodyPr lIns="0" tIns="0" rIns="0" bIns="0" anchor="ctr">
            <a:spAutoFit/>
          </a:bodyPr>
          <a:lstStyle/>
          <a:p>
            <a:pPr>
              <a:spcBef>
                <a:spcPct val="50000"/>
              </a:spcBef>
            </a:pPr>
            <a:r>
              <a:rPr lang="en-US" altLang="zh-CN" sz="2800">
                <a:solidFill>
                  <a:srgbClr val="000066"/>
                </a:solidFill>
              </a:rPr>
              <a:t>9.7  LC</a:t>
            </a:r>
            <a:r>
              <a:rPr lang="zh-CN" altLang="en-US" sz="2800">
                <a:solidFill>
                  <a:srgbClr val="000066"/>
                </a:solidFill>
              </a:rPr>
              <a:t>正弦波振荡电路</a:t>
            </a:r>
          </a:p>
        </p:txBody>
      </p:sp>
      <p:sp>
        <p:nvSpPr>
          <p:cNvPr id="77836" name="Text Box 11">
            <a:hlinkClick r:id="rId5" action="ppaction://hlinksldjump"/>
          </p:cNvPr>
          <p:cNvSpPr txBox="1">
            <a:spLocks noChangeArrowheads="1"/>
          </p:cNvSpPr>
          <p:nvPr/>
        </p:nvSpPr>
        <p:spPr bwMode="auto">
          <a:xfrm>
            <a:off x="719138" y="3054350"/>
            <a:ext cx="5400675" cy="427038"/>
          </a:xfrm>
          <a:prstGeom prst="rect">
            <a:avLst/>
          </a:prstGeom>
          <a:noFill/>
          <a:ln w="12700" cap="sq">
            <a:noFill/>
            <a:miter lim="800000"/>
            <a:headEnd type="none" w="sm" len="sm"/>
            <a:tailEnd type="none" w="sm" len="sm"/>
          </a:ln>
        </p:spPr>
        <p:txBody>
          <a:bodyPr lIns="0" tIns="0" rIns="0" bIns="0" anchor="ctr">
            <a:spAutoFit/>
          </a:bodyPr>
          <a:lstStyle/>
          <a:p>
            <a:pPr>
              <a:spcBef>
                <a:spcPct val="50000"/>
              </a:spcBef>
            </a:pPr>
            <a:r>
              <a:rPr lang="en-US" altLang="zh-CN" sz="2800">
                <a:solidFill>
                  <a:srgbClr val="000066"/>
                </a:solidFill>
              </a:rPr>
              <a:t>9.8  </a:t>
            </a:r>
            <a:r>
              <a:rPr lang="zh-CN" altLang="en-US" sz="2800">
                <a:solidFill>
                  <a:srgbClr val="000066"/>
                </a:solidFill>
              </a:rPr>
              <a:t>非正弦信号产生电路</a:t>
            </a:r>
          </a:p>
        </p:txBody>
      </p:sp>
      <p:sp>
        <p:nvSpPr>
          <p:cNvPr id="77837" name="Line 12"/>
          <p:cNvSpPr>
            <a:spLocks noChangeShapeType="1"/>
          </p:cNvSpPr>
          <p:nvPr/>
        </p:nvSpPr>
        <p:spPr bwMode="auto">
          <a:xfrm>
            <a:off x="684213" y="2528888"/>
            <a:ext cx="3887787" cy="179387"/>
          </a:xfrm>
          <a:prstGeom prst="line">
            <a:avLst/>
          </a:prstGeom>
          <a:noFill/>
          <a:ln w="28575">
            <a:solidFill>
              <a:schemeClr val="hlink"/>
            </a:solidFill>
            <a:round/>
            <a:headEnd/>
            <a:tailEnd/>
          </a:ln>
        </p:spPr>
        <p:txBody>
          <a:bodyPr/>
          <a:lstStyle/>
          <a:p>
            <a:endParaRPr lang="zh-CN" altLang="en-US"/>
          </a:p>
        </p:txBody>
      </p:sp>
      <p:sp>
        <p:nvSpPr>
          <p:cNvPr id="77838" name="Line 13"/>
          <p:cNvSpPr>
            <a:spLocks noChangeShapeType="1"/>
          </p:cNvSpPr>
          <p:nvPr/>
        </p:nvSpPr>
        <p:spPr bwMode="auto">
          <a:xfrm>
            <a:off x="684213" y="5516563"/>
            <a:ext cx="3887787" cy="179387"/>
          </a:xfrm>
          <a:prstGeom prst="line">
            <a:avLst/>
          </a:prstGeom>
          <a:noFill/>
          <a:ln w="28575">
            <a:solidFill>
              <a:schemeClr val="hlink"/>
            </a:solidFill>
            <a:round/>
            <a:headEnd/>
            <a:tailEnd/>
          </a:ln>
        </p:spPr>
        <p:txBody>
          <a:bodyPr/>
          <a:lstStyle/>
          <a:p>
            <a:endParaRPr lang="zh-CN" altLang="en-US"/>
          </a:p>
        </p:txBody>
      </p:sp>
      <p:sp>
        <p:nvSpPr>
          <p:cNvPr id="77839" name="Line 14"/>
          <p:cNvSpPr>
            <a:spLocks noChangeShapeType="1"/>
          </p:cNvSpPr>
          <p:nvPr/>
        </p:nvSpPr>
        <p:spPr bwMode="auto">
          <a:xfrm>
            <a:off x="612775" y="2960688"/>
            <a:ext cx="5111750" cy="0"/>
          </a:xfrm>
          <a:prstGeom prst="line">
            <a:avLst/>
          </a:prstGeom>
          <a:noFill/>
          <a:ln w="38100" cmpd="dbl">
            <a:solidFill>
              <a:srgbClr val="008000"/>
            </a:solidFill>
            <a:round/>
            <a:headEnd/>
            <a:tailEnd/>
          </a:ln>
        </p:spPr>
        <p:txBody>
          <a:bodyPr/>
          <a:lstStyle/>
          <a:p>
            <a:endParaRPr lang="zh-CN" altLang="en-US"/>
          </a:p>
        </p:txBody>
      </p:sp>
      <p:sp>
        <p:nvSpPr>
          <p:cNvPr id="77840" name="Line 15"/>
          <p:cNvSpPr>
            <a:spLocks noChangeShapeType="1"/>
          </p:cNvSpPr>
          <p:nvPr/>
        </p:nvSpPr>
        <p:spPr bwMode="auto">
          <a:xfrm>
            <a:off x="612775" y="3573463"/>
            <a:ext cx="5111750" cy="0"/>
          </a:xfrm>
          <a:prstGeom prst="line">
            <a:avLst/>
          </a:prstGeom>
          <a:noFill/>
          <a:ln w="38100" cmpd="dbl">
            <a:solidFill>
              <a:srgbClr val="008000"/>
            </a:solidFill>
            <a:round/>
            <a:headEnd/>
            <a:tailEnd/>
          </a:ln>
        </p:spPr>
        <p:txBody>
          <a:bodyPr/>
          <a:lstStyle/>
          <a:p>
            <a:endParaRPr lang="zh-CN" altLang="en-US"/>
          </a:p>
        </p:txBody>
      </p:sp>
      <p:sp>
        <p:nvSpPr>
          <p:cNvPr id="77841" name="Line 16"/>
          <p:cNvSpPr>
            <a:spLocks noChangeShapeType="1"/>
          </p:cNvSpPr>
          <p:nvPr/>
        </p:nvSpPr>
        <p:spPr bwMode="auto">
          <a:xfrm>
            <a:off x="612775" y="5876925"/>
            <a:ext cx="5111750" cy="0"/>
          </a:xfrm>
          <a:prstGeom prst="line">
            <a:avLst/>
          </a:prstGeom>
          <a:noFill/>
          <a:ln w="38100" cmpd="dbl">
            <a:solidFill>
              <a:srgbClr val="008000"/>
            </a:solidFill>
            <a:round/>
            <a:headEnd/>
            <a:tailEnd/>
          </a:ln>
        </p:spPr>
        <p:txBody>
          <a:bodyPr/>
          <a:lstStyle/>
          <a:p>
            <a:endParaRPr lang="zh-CN" altLang="en-US"/>
          </a:p>
        </p:txBody>
      </p:sp>
      <p:sp>
        <p:nvSpPr>
          <p:cNvPr id="77842" name="AutoShape 17"/>
          <p:cNvSpPr>
            <a:spLocks/>
          </p:cNvSpPr>
          <p:nvPr/>
        </p:nvSpPr>
        <p:spPr bwMode="auto">
          <a:xfrm>
            <a:off x="5724525" y="1484313"/>
            <a:ext cx="71438" cy="649287"/>
          </a:xfrm>
          <a:prstGeom prst="rightBrace">
            <a:avLst>
              <a:gd name="adj1" fmla="val 75740"/>
              <a:gd name="adj2" fmla="val 50000"/>
            </a:avLst>
          </a:prstGeom>
          <a:noFill/>
          <a:ln w="38100">
            <a:solidFill>
              <a:schemeClr val="tx1"/>
            </a:solidFill>
            <a:round/>
            <a:headEnd/>
            <a:tailEnd/>
          </a:ln>
        </p:spPr>
        <p:txBody>
          <a:bodyPr wrap="none" anchor="ctr"/>
          <a:lstStyle/>
          <a:p>
            <a:endParaRPr lang="zh-CN" altLang="en-US"/>
          </a:p>
        </p:txBody>
      </p:sp>
      <p:sp>
        <p:nvSpPr>
          <p:cNvPr id="77843" name="Text Box 18"/>
          <p:cNvSpPr txBox="1">
            <a:spLocks noChangeArrowheads="1"/>
          </p:cNvSpPr>
          <p:nvPr/>
        </p:nvSpPr>
        <p:spPr bwMode="auto">
          <a:xfrm>
            <a:off x="5832475" y="1254125"/>
            <a:ext cx="3133725" cy="1311275"/>
          </a:xfrm>
          <a:prstGeom prst="rect">
            <a:avLst/>
          </a:prstGeom>
          <a:noFill/>
          <a:ln w="9525">
            <a:noFill/>
            <a:miter lim="800000"/>
            <a:headEnd/>
            <a:tailEnd/>
          </a:ln>
        </p:spPr>
        <p:txBody>
          <a:bodyPr>
            <a:spAutoFit/>
          </a:bodyPr>
          <a:lstStyle/>
          <a:p>
            <a:r>
              <a:rPr kumimoji="0" lang="zh-CN" altLang="en-US"/>
              <a:t>只有</a:t>
            </a:r>
            <a:r>
              <a:rPr kumimoji="0" lang="en-US" altLang="zh-CN"/>
              <a:t>1</a:t>
            </a:r>
            <a:r>
              <a:rPr kumimoji="0" lang="zh-CN" altLang="en-US"/>
              <a:t>个电路：</a:t>
            </a:r>
          </a:p>
          <a:p>
            <a:r>
              <a:rPr kumimoji="0" lang="zh-CN" altLang="en-US"/>
              <a:t>     </a:t>
            </a:r>
            <a:r>
              <a:rPr kumimoji="0" lang="en-US" altLang="zh-CN"/>
              <a:t>RC</a:t>
            </a:r>
            <a:r>
              <a:rPr kumimoji="0" lang="zh-CN" altLang="en-US"/>
              <a:t>串并联网络</a:t>
            </a:r>
          </a:p>
          <a:p>
            <a:r>
              <a:rPr kumimoji="0" lang="zh-CN" altLang="en-US"/>
              <a:t>＋同相比例放大电路</a:t>
            </a:r>
          </a:p>
          <a:p>
            <a:r>
              <a:rPr kumimoji="0" lang="zh-CN" altLang="en-US"/>
              <a:t>＋正反馈</a:t>
            </a:r>
          </a:p>
        </p:txBody>
      </p:sp>
      <p:sp>
        <p:nvSpPr>
          <p:cNvPr id="77844" name="Text Box 19"/>
          <p:cNvSpPr txBox="1">
            <a:spLocks noChangeArrowheads="1"/>
          </p:cNvSpPr>
          <p:nvPr/>
        </p:nvSpPr>
        <p:spPr bwMode="auto">
          <a:xfrm>
            <a:off x="4608513" y="4760913"/>
            <a:ext cx="3133725" cy="1006475"/>
          </a:xfrm>
          <a:prstGeom prst="rect">
            <a:avLst/>
          </a:prstGeom>
          <a:noFill/>
          <a:ln w="9525">
            <a:noFill/>
            <a:miter lim="800000"/>
            <a:headEnd/>
            <a:tailEnd/>
          </a:ln>
        </p:spPr>
        <p:txBody>
          <a:bodyPr>
            <a:spAutoFit/>
          </a:bodyPr>
          <a:lstStyle/>
          <a:p>
            <a:r>
              <a:rPr kumimoji="0" lang="zh-CN" altLang="en-US"/>
              <a:t>电路结构：</a:t>
            </a:r>
          </a:p>
          <a:p>
            <a:r>
              <a:rPr kumimoji="0" lang="zh-CN" altLang="en-US"/>
              <a:t>     </a:t>
            </a:r>
            <a:r>
              <a:rPr kumimoji="0" lang="en-US" altLang="zh-CN"/>
              <a:t>RC</a:t>
            </a:r>
            <a:r>
              <a:rPr kumimoji="0" lang="zh-CN" altLang="en-US"/>
              <a:t>低通、</a:t>
            </a:r>
            <a:r>
              <a:rPr kumimoji="0" lang="en-US" altLang="zh-CN"/>
              <a:t>RC</a:t>
            </a:r>
            <a:r>
              <a:rPr kumimoji="0" lang="zh-CN" altLang="en-US"/>
              <a:t>高通</a:t>
            </a:r>
          </a:p>
          <a:p>
            <a:r>
              <a:rPr kumimoji="0" lang="zh-CN" altLang="en-US"/>
              <a:t>＋运放同相比例电路</a:t>
            </a:r>
          </a:p>
        </p:txBody>
      </p:sp>
      <p:sp>
        <p:nvSpPr>
          <p:cNvPr id="77845" name="Text Box 20"/>
          <p:cNvSpPr txBox="1">
            <a:spLocks noChangeArrowheads="1"/>
          </p:cNvSpPr>
          <p:nvPr/>
        </p:nvSpPr>
        <p:spPr bwMode="auto">
          <a:xfrm>
            <a:off x="6156325" y="2803525"/>
            <a:ext cx="2952750" cy="1920875"/>
          </a:xfrm>
          <a:prstGeom prst="rect">
            <a:avLst/>
          </a:prstGeom>
          <a:noFill/>
          <a:ln w="9525">
            <a:noFill/>
            <a:miter lim="800000"/>
            <a:headEnd/>
            <a:tailEnd/>
          </a:ln>
        </p:spPr>
        <p:txBody>
          <a:bodyPr>
            <a:spAutoFit/>
          </a:bodyPr>
          <a:lstStyle/>
          <a:p>
            <a:r>
              <a:rPr kumimoji="0" lang="zh-CN" altLang="en-US"/>
              <a:t>比较器电路结构：</a:t>
            </a:r>
          </a:p>
          <a:p>
            <a:r>
              <a:rPr kumimoji="0" lang="zh-CN" altLang="en-US"/>
              <a:t>     单门限－运放开环；</a:t>
            </a:r>
          </a:p>
          <a:p>
            <a:r>
              <a:rPr kumimoji="0" lang="zh-CN" altLang="en-US"/>
              <a:t>     迟滞－正反馈。</a:t>
            </a:r>
          </a:p>
          <a:p>
            <a:r>
              <a:rPr kumimoji="0" lang="zh-CN" altLang="en-US"/>
              <a:t>信号产生电路结构：</a:t>
            </a:r>
          </a:p>
          <a:p>
            <a:r>
              <a:rPr kumimoji="0" lang="zh-CN" altLang="en-US"/>
              <a:t>     </a:t>
            </a:r>
            <a:r>
              <a:rPr kumimoji="0" lang="en-US" altLang="zh-CN"/>
              <a:t>RC</a:t>
            </a:r>
            <a:r>
              <a:rPr kumimoji="0" lang="zh-CN" altLang="en-US"/>
              <a:t>低通 </a:t>
            </a:r>
            <a:r>
              <a:rPr kumimoji="0" lang="en-US" altLang="zh-CN"/>
              <a:t>or </a:t>
            </a:r>
            <a:r>
              <a:rPr kumimoji="0" lang="zh-CN" altLang="en-US"/>
              <a:t>运放积分</a:t>
            </a:r>
          </a:p>
          <a:p>
            <a:r>
              <a:rPr kumimoji="0" lang="zh-CN" altLang="en-US"/>
              <a:t>＋运放迟滞比较器</a:t>
            </a:r>
          </a:p>
        </p:txBody>
      </p:sp>
      <p:pic>
        <p:nvPicPr>
          <p:cNvPr id="77846" name="Picture 21" descr="0032">
            <a:hlinkClick r:id="" action="ppaction://hlinkshowjump?jump=firstslide" highlightClick="1"/>
          </p:cNvPr>
          <p:cNvPicPr>
            <a:picLocks noChangeAspect="1" noChangeArrowheads="1"/>
          </p:cNvPicPr>
          <p:nvPr/>
        </p:nvPicPr>
        <p:blipFill>
          <a:blip r:embed="rId6" cstate="print"/>
          <a:srcRect/>
          <a:stretch>
            <a:fillRect/>
          </a:stretch>
        </p:blipFill>
        <p:spPr bwMode="auto">
          <a:xfrm>
            <a:off x="179388" y="6308725"/>
            <a:ext cx="377825" cy="3683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8850" name="灯片编号占位符 4"/>
          <p:cNvSpPr>
            <a:spLocks noGrp="1"/>
          </p:cNvSpPr>
          <p:nvPr>
            <p:ph type="sldNum" sz="quarter" idx="12"/>
          </p:nvPr>
        </p:nvSpPr>
        <p:spPr>
          <a:noFill/>
        </p:spPr>
        <p:txBody>
          <a:bodyPr/>
          <a:lstStyle/>
          <a:p>
            <a:fld id="{A3791DB5-4720-4F30-B900-6691A33B2F15}" type="slidenum">
              <a:rPr lang="zh-CN" altLang="en-US" smtClean="0"/>
              <a:pPr/>
              <a:t>66</a:t>
            </a:fld>
            <a:endParaRPr lang="en-US" altLang="zh-CN" smtClean="0"/>
          </a:p>
        </p:txBody>
      </p:sp>
      <p:sp>
        <p:nvSpPr>
          <p:cNvPr id="78851" name="Rectangle 2"/>
          <p:cNvSpPr>
            <a:spLocks noGrp="1" noChangeArrowheads="1"/>
          </p:cNvSpPr>
          <p:nvPr>
            <p:ph type="title"/>
          </p:nvPr>
        </p:nvSpPr>
        <p:spPr>
          <a:xfrm>
            <a:off x="666750" y="250825"/>
            <a:ext cx="7793038" cy="838200"/>
          </a:xfrm>
        </p:spPr>
        <p:txBody>
          <a:bodyPr/>
          <a:lstStyle/>
          <a:p>
            <a:pPr eaLnBrk="1" hangingPunct="1"/>
            <a:r>
              <a:rPr lang="zh-CN" altLang="en-US" sz="4000" smtClean="0">
                <a:solidFill>
                  <a:srgbClr val="FF0000"/>
                </a:solidFill>
              </a:rPr>
              <a:t>第</a:t>
            </a:r>
            <a:r>
              <a:rPr lang="en-US" altLang="zh-CN" sz="4000" smtClean="0">
                <a:solidFill>
                  <a:srgbClr val="FF0000"/>
                </a:solidFill>
              </a:rPr>
              <a:t>10</a:t>
            </a:r>
            <a:r>
              <a:rPr lang="zh-CN" altLang="en-US" sz="4000" smtClean="0">
                <a:solidFill>
                  <a:srgbClr val="FF0000"/>
                </a:solidFill>
              </a:rPr>
              <a:t>章  直流稳压电源</a:t>
            </a:r>
          </a:p>
        </p:txBody>
      </p:sp>
      <p:sp>
        <p:nvSpPr>
          <p:cNvPr id="78852" name="Line 3"/>
          <p:cNvSpPr>
            <a:spLocks noChangeShapeType="1"/>
          </p:cNvSpPr>
          <p:nvPr/>
        </p:nvSpPr>
        <p:spPr bwMode="auto">
          <a:xfrm>
            <a:off x="685800" y="1341438"/>
            <a:ext cx="7696200" cy="0"/>
          </a:xfrm>
          <a:prstGeom prst="line">
            <a:avLst/>
          </a:prstGeom>
          <a:noFill/>
          <a:ln w="88900" cap="sq" cmpd="tri">
            <a:solidFill>
              <a:srgbClr val="006600"/>
            </a:solidFill>
            <a:round/>
            <a:headEnd type="none" w="sm" len="sm"/>
            <a:tailEnd type="none" w="sm" len="sm"/>
          </a:ln>
        </p:spPr>
        <p:txBody>
          <a:bodyPr wrap="none" anchor="ctr"/>
          <a:lstStyle/>
          <a:p>
            <a:endParaRPr lang="zh-CN" altLang="en-US"/>
          </a:p>
        </p:txBody>
      </p:sp>
      <p:sp>
        <p:nvSpPr>
          <p:cNvPr id="78853" name="Text Box 4">
            <a:hlinkClick r:id="rId2"/>
          </p:cNvPr>
          <p:cNvSpPr txBox="1">
            <a:spLocks noChangeArrowheads="1"/>
          </p:cNvSpPr>
          <p:nvPr/>
        </p:nvSpPr>
        <p:spPr bwMode="auto">
          <a:xfrm>
            <a:off x="985838" y="2092325"/>
            <a:ext cx="6176962" cy="430213"/>
          </a:xfrm>
          <a:prstGeom prst="rect">
            <a:avLst/>
          </a:prstGeom>
          <a:noFill/>
          <a:ln w="9525">
            <a:noFill/>
            <a:miter lim="800000"/>
            <a:headEnd/>
            <a:tailEnd/>
          </a:ln>
        </p:spPr>
        <p:txBody>
          <a:bodyPr lIns="0" tIns="0" rIns="0" anchor="ctr">
            <a:spAutoFit/>
          </a:bodyPr>
          <a:lstStyle/>
          <a:p>
            <a:pPr>
              <a:lnSpc>
                <a:spcPct val="90000"/>
              </a:lnSpc>
              <a:spcBef>
                <a:spcPct val="50000"/>
              </a:spcBef>
            </a:pPr>
            <a:r>
              <a:rPr lang="zh-CN" altLang="en-US" sz="2800">
                <a:solidFill>
                  <a:srgbClr val="0033CC"/>
                </a:solidFill>
              </a:rPr>
              <a:t>  </a:t>
            </a:r>
            <a:r>
              <a:rPr lang="en-US" altLang="zh-CN" sz="2800">
                <a:solidFill>
                  <a:srgbClr val="0033CC"/>
                </a:solidFill>
              </a:rPr>
              <a:t>10.1  </a:t>
            </a:r>
            <a:r>
              <a:rPr lang="zh-CN" altLang="en-US" sz="2800">
                <a:solidFill>
                  <a:srgbClr val="0033CC"/>
                </a:solidFill>
              </a:rPr>
              <a:t>小功率整流滤波电路</a:t>
            </a:r>
          </a:p>
        </p:txBody>
      </p:sp>
      <p:sp>
        <p:nvSpPr>
          <p:cNvPr id="78854" name="Text Box 5">
            <a:hlinkClick r:id="rId3"/>
          </p:cNvPr>
          <p:cNvSpPr txBox="1">
            <a:spLocks noChangeArrowheads="1"/>
          </p:cNvSpPr>
          <p:nvPr/>
        </p:nvSpPr>
        <p:spPr bwMode="auto">
          <a:xfrm>
            <a:off x="985838" y="2701925"/>
            <a:ext cx="6176962" cy="427038"/>
          </a:xfrm>
          <a:prstGeom prst="rect">
            <a:avLst/>
          </a:prstGeom>
          <a:noFill/>
          <a:ln w="12700" cap="sq">
            <a:noFill/>
            <a:miter lim="800000"/>
            <a:headEnd type="none" w="sm" len="sm"/>
            <a:tailEnd type="none" w="sm" len="sm"/>
          </a:ln>
        </p:spPr>
        <p:txBody>
          <a:bodyPr lIns="0" tIns="0" rIns="0" bIns="0" anchor="ctr">
            <a:spAutoFit/>
          </a:bodyPr>
          <a:lstStyle/>
          <a:p>
            <a:r>
              <a:rPr lang="zh-CN" altLang="en-US" sz="2800">
                <a:solidFill>
                  <a:srgbClr val="0033CC"/>
                </a:solidFill>
              </a:rPr>
              <a:t>  </a:t>
            </a:r>
            <a:r>
              <a:rPr lang="en-US" altLang="zh-CN" sz="2800">
                <a:solidFill>
                  <a:srgbClr val="0033CC"/>
                </a:solidFill>
              </a:rPr>
              <a:t>10.2  </a:t>
            </a:r>
            <a:r>
              <a:rPr lang="zh-CN" altLang="en-US" sz="2800">
                <a:solidFill>
                  <a:srgbClr val="0033CC"/>
                </a:solidFill>
              </a:rPr>
              <a:t>串联反馈式稳压电路</a:t>
            </a:r>
          </a:p>
        </p:txBody>
      </p:sp>
      <p:sp>
        <p:nvSpPr>
          <p:cNvPr id="78855" name="Text Box 6">
            <a:hlinkClick r:id="" action="ppaction://hlinkshowjump?jump=nextslide"/>
          </p:cNvPr>
          <p:cNvSpPr txBox="1">
            <a:spLocks noChangeArrowheads="1"/>
          </p:cNvSpPr>
          <p:nvPr/>
        </p:nvSpPr>
        <p:spPr bwMode="auto">
          <a:xfrm>
            <a:off x="990600" y="1484313"/>
            <a:ext cx="3581400" cy="430212"/>
          </a:xfrm>
          <a:prstGeom prst="rect">
            <a:avLst/>
          </a:prstGeom>
          <a:noFill/>
          <a:ln w="9525">
            <a:noFill/>
            <a:miter lim="800000"/>
            <a:headEnd/>
            <a:tailEnd/>
          </a:ln>
        </p:spPr>
        <p:txBody>
          <a:bodyPr lIns="0" tIns="0" rIns="0" anchor="ctr">
            <a:spAutoFit/>
          </a:bodyPr>
          <a:lstStyle/>
          <a:p>
            <a:pPr>
              <a:lnSpc>
                <a:spcPct val="90000"/>
              </a:lnSpc>
              <a:spcBef>
                <a:spcPct val="50000"/>
              </a:spcBef>
            </a:pPr>
            <a:r>
              <a:rPr lang="zh-CN" altLang="en-US" sz="2800">
                <a:solidFill>
                  <a:srgbClr val="0033CC"/>
                </a:solidFill>
              </a:rPr>
              <a:t>  </a:t>
            </a:r>
            <a:r>
              <a:rPr lang="en-US" altLang="zh-CN" sz="2800">
                <a:solidFill>
                  <a:srgbClr val="0033CC"/>
                </a:solidFill>
              </a:rPr>
              <a:t>10.0  </a:t>
            </a:r>
            <a:r>
              <a:rPr lang="zh-CN" altLang="en-US" sz="2800">
                <a:solidFill>
                  <a:srgbClr val="0033CC"/>
                </a:solidFill>
              </a:rPr>
              <a:t>引言</a:t>
            </a:r>
          </a:p>
        </p:txBody>
      </p:sp>
      <p:sp>
        <p:nvSpPr>
          <p:cNvPr id="78856" name="Rectangle 7"/>
          <p:cNvSpPr>
            <a:spLocks noChangeArrowheads="1"/>
          </p:cNvSpPr>
          <p:nvPr/>
        </p:nvSpPr>
        <p:spPr bwMode="auto">
          <a:xfrm>
            <a:off x="323850" y="3500438"/>
            <a:ext cx="8486775" cy="3097212"/>
          </a:xfrm>
          <a:prstGeom prst="rect">
            <a:avLst/>
          </a:prstGeom>
          <a:noFill/>
          <a:ln w="9525">
            <a:noFill/>
            <a:miter lim="800000"/>
            <a:headEnd/>
            <a:tailEnd/>
          </a:ln>
        </p:spPr>
        <p:txBody>
          <a:bodyPr/>
          <a:lstStyle/>
          <a:p>
            <a:pPr marL="342900" indent="-342900">
              <a:spcBef>
                <a:spcPct val="20000"/>
              </a:spcBef>
              <a:buClr>
                <a:schemeClr val="folHlink"/>
              </a:buClr>
              <a:buSzPct val="60000"/>
              <a:buFont typeface="Wingdings" pitchFamily="2" charset="2"/>
              <a:buChar char="n"/>
            </a:pPr>
            <a:r>
              <a:rPr lang="zh-CN" altLang="en-US" sz="2400"/>
              <a:t>桥式整流、电容滤波电路： </a:t>
            </a:r>
          </a:p>
          <a:p>
            <a:pPr marL="742950" lvl="1" indent="-285750">
              <a:spcBef>
                <a:spcPct val="20000"/>
              </a:spcBef>
              <a:buClr>
                <a:schemeClr val="hlink"/>
              </a:buClr>
              <a:buSzPct val="55000"/>
              <a:buFont typeface="Wingdings" pitchFamily="2" charset="2"/>
              <a:buChar char="n"/>
            </a:pPr>
            <a:r>
              <a:rPr lang="zh-CN" altLang="en-US"/>
              <a:t>工作原理，输出直流电压与输入交流电压有效值的定量关系。 </a:t>
            </a:r>
          </a:p>
          <a:p>
            <a:pPr marL="342900" indent="-342900">
              <a:spcBef>
                <a:spcPct val="20000"/>
              </a:spcBef>
              <a:buClr>
                <a:schemeClr val="folHlink"/>
              </a:buClr>
              <a:buSzPct val="60000"/>
              <a:buFont typeface="Wingdings" pitchFamily="2" charset="2"/>
              <a:buChar char="n"/>
            </a:pPr>
            <a:r>
              <a:rPr lang="zh-CN" altLang="en-US" sz="2400"/>
              <a:t>串联稳压电路 </a:t>
            </a:r>
          </a:p>
          <a:p>
            <a:pPr marL="742950" lvl="1" indent="-285750">
              <a:spcBef>
                <a:spcPct val="20000"/>
              </a:spcBef>
              <a:buClr>
                <a:schemeClr val="hlink"/>
              </a:buClr>
              <a:buSzPct val="55000"/>
              <a:buFont typeface="Wingdings" pitchFamily="2" charset="2"/>
              <a:buChar char="n"/>
            </a:pPr>
            <a:r>
              <a:rPr lang="zh-CN" altLang="en-US"/>
              <a:t>即电压串联负反馈 </a:t>
            </a:r>
          </a:p>
          <a:p>
            <a:pPr marL="742950" lvl="1" indent="-285750">
              <a:spcBef>
                <a:spcPct val="20000"/>
              </a:spcBef>
              <a:buClr>
                <a:schemeClr val="hlink"/>
              </a:buClr>
              <a:buSzPct val="55000"/>
              <a:buFont typeface="Wingdings" pitchFamily="2" charset="2"/>
              <a:buChar char="n"/>
            </a:pPr>
            <a:r>
              <a:rPr lang="zh-CN" altLang="en-US"/>
              <a:t>稳压原理，输出电压（及调节范围）的计算 </a:t>
            </a:r>
          </a:p>
          <a:p>
            <a:pPr marL="742950" lvl="1" indent="-285750">
              <a:spcBef>
                <a:spcPct val="20000"/>
              </a:spcBef>
              <a:buClr>
                <a:schemeClr val="hlink"/>
              </a:buClr>
              <a:buSzPct val="55000"/>
              <a:buFont typeface="Wingdings" pitchFamily="2" charset="2"/>
              <a:buChar char="n"/>
            </a:pPr>
            <a:r>
              <a:rPr lang="zh-CN" altLang="en-US"/>
              <a:t>三端稳压器</a:t>
            </a:r>
          </a:p>
        </p:txBody>
      </p:sp>
    </p:spTree>
  </p:cSld>
  <p:clrMapOvr>
    <a:masterClrMapping/>
  </p:clrMapOvr>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5610" name="灯片编号占位符 4"/>
          <p:cNvSpPr>
            <a:spLocks noGrp="1"/>
          </p:cNvSpPr>
          <p:nvPr>
            <p:ph type="sldNum" sz="quarter" idx="12"/>
          </p:nvPr>
        </p:nvSpPr>
        <p:spPr>
          <a:noFill/>
        </p:spPr>
        <p:txBody>
          <a:bodyPr/>
          <a:lstStyle/>
          <a:p>
            <a:fld id="{6DDA22F8-78E1-4B9C-B130-EFDB480150D2}" type="slidenum">
              <a:rPr lang="zh-CN" altLang="en-US" smtClean="0"/>
              <a:pPr/>
              <a:t>67</a:t>
            </a:fld>
            <a:endParaRPr lang="en-US" altLang="zh-CN" smtClean="0"/>
          </a:p>
        </p:txBody>
      </p:sp>
      <p:sp>
        <p:nvSpPr>
          <p:cNvPr id="25611" name="Text Box 2"/>
          <p:cNvSpPr txBox="1">
            <a:spLocks noChangeArrowheads="1"/>
          </p:cNvSpPr>
          <p:nvPr/>
        </p:nvSpPr>
        <p:spPr bwMode="auto">
          <a:xfrm>
            <a:off x="512763" y="5395913"/>
            <a:ext cx="2619375" cy="1187450"/>
          </a:xfrm>
          <a:prstGeom prst="rect">
            <a:avLst/>
          </a:prstGeom>
          <a:noFill/>
          <a:ln w="9525">
            <a:noFill/>
            <a:miter lim="800000"/>
            <a:headEnd/>
            <a:tailEnd/>
          </a:ln>
        </p:spPr>
        <p:txBody>
          <a:bodyPr>
            <a:spAutoFit/>
          </a:bodyPr>
          <a:lstStyle/>
          <a:p>
            <a:pPr algn="ctr"/>
            <a:r>
              <a:rPr lang="zh-CN" altLang="en-US" sz="2400">
                <a:latin typeface="楷体_GB2312" pitchFamily="49" charset="-122"/>
              </a:rPr>
              <a:t>第</a:t>
            </a:r>
            <a:r>
              <a:rPr lang="en-US" altLang="zh-CN" sz="2400"/>
              <a:t>2</a:t>
            </a:r>
            <a:r>
              <a:rPr lang="zh-CN" altLang="en-US" sz="2400"/>
              <a:t>、</a:t>
            </a:r>
            <a:r>
              <a:rPr lang="en-US" altLang="zh-CN" sz="2400"/>
              <a:t>9</a:t>
            </a:r>
            <a:r>
              <a:rPr lang="zh-CN" altLang="en-US" sz="2400"/>
              <a:t>章</a:t>
            </a:r>
          </a:p>
          <a:p>
            <a:pPr algn="ctr"/>
            <a:r>
              <a:rPr lang="zh-CN" altLang="en-US" sz="2400">
                <a:latin typeface="楷体_GB2312" pitchFamily="49" charset="-122"/>
              </a:rPr>
              <a:t>运算放大器</a:t>
            </a:r>
            <a:r>
              <a:rPr lang="zh-CN" altLang="en-US" sz="2400">
                <a:solidFill>
                  <a:schemeClr val="hlink"/>
                </a:solidFill>
                <a:latin typeface="楷体_GB2312" pitchFamily="49" charset="-122"/>
              </a:rPr>
              <a:t>应用</a:t>
            </a:r>
          </a:p>
          <a:p>
            <a:pPr algn="ctr"/>
            <a:r>
              <a:rPr lang="zh-CN" altLang="en-US" sz="2400">
                <a:solidFill>
                  <a:schemeClr val="hlink"/>
                </a:solidFill>
                <a:latin typeface="楷体_GB2312" pitchFamily="49" charset="-122"/>
              </a:rPr>
              <a:t>各种功能电路</a:t>
            </a:r>
          </a:p>
        </p:txBody>
      </p:sp>
      <p:sp>
        <p:nvSpPr>
          <p:cNvPr id="25612" name="Rectangle 3"/>
          <p:cNvSpPr>
            <a:spLocks noGrp="1" noChangeArrowheads="1"/>
          </p:cNvSpPr>
          <p:nvPr>
            <p:ph type="title"/>
          </p:nvPr>
        </p:nvSpPr>
        <p:spPr>
          <a:xfrm>
            <a:off x="727075" y="142875"/>
            <a:ext cx="7793038" cy="625475"/>
          </a:xfrm>
        </p:spPr>
        <p:txBody>
          <a:bodyPr/>
          <a:lstStyle/>
          <a:p>
            <a:pPr eaLnBrk="1" hangingPunct="1"/>
            <a:r>
              <a:rPr lang="zh-CN" altLang="en-US" sz="3600" smtClean="0"/>
              <a:t>多级放大器组成原则及模电发展线索</a:t>
            </a:r>
          </a:p>
        </p:txBody>
      </p:sp>
      <p:grpSp>
        <p:nvGrpSpPr>
          <p:cNvPr id="25613" name="Group 4"/>
          <p:cNvGrpSpPr>
            <a:grpSpLocks/>
          </p:cNvGrpSpPr>
          <p:nvPr/>
        </p:nvGrpSpPr>
        <p:grpSpPr bwMode="auto">
          <a:xfrm>
            <a:off x="198438" y="825500"/>
            <a:ext cx="8759825" cy="1763713"/>
            <a:chOff x="117" y="1110"/>
            <a:chExt cx="5518" cy="1111"/>
          </a:xfrm>
        </p:grpSpPr>
        <p:sp>
          <p:nvSpPr>
            <p:cNvPr id="25643" name="AutoShape 5" descr="羊皮纸"/>
            <p:cNvSpPr>
              <a:spLocks noChangeArrowheads="1"/>
            </p:cNvSpPr>
            <p:nvPr/>
          </p:nvSpPr>
          <p:spPr bwMode="auto">
            <a:xfrm>
              <a:off x="117" y="1110"/>
              <a:ext cx="5518" cy="1111"/>
            </a:xfrm>
            <a:prstGeom prst="roundRect">
              <a:avLst>
                <a:gd name="adj" fmla="val 16667"/>
              </a:avLst>
            </a:prstGeom>
            <a:blipFill dpi="0" rotWithShape="0">
              <a:blip r:embed="rId3" cstate="print"/>
              <a:srcRect/>
              <a:tile tx="0" ty="0" sx="100000" sy="100000" flip="none" algn="tl"/>
            </a:blipFill>
            <a:ln w="9525">
              <a:solidFill>
                <a:schemeClr val="tx1"/>
              </a:solidFill>
              <a:miter lim="800000"/>
              <a:headEnd/>
              <a:tailEnd/>
            </a:ln>
          </p:spPr>
          <p:txBody>
            <a:bodyPr wrap="none" anchor="ctr"/>
            <a:lstStyle/>
            <a:p>
              <a:endParaRPr lang="zh-CN" altLang="en-US"/>
            </a:p>
          </p:txBody>
        </p:sp>
        <p:graphicFrame>
          <p:nvGraphicFramePr>
            <p:cNvPr id="25605" name="Object 6"/>
            <p:cNvGraphicFramePr>
              <a:graphicFrameLocks noChangeAspect="1"/>
            </p:cNvGraphicFramePr>
            <p:nvPr/>
          </p:nvGraphicFramePr>
          <p:xfrm>
            <a:off x="4944" y="1258"/>
            <a:ext cx="639" cy="773"/>
          </p:xfrm>
          <a:graphic>
            <a:graphicData uri="http://schemas.openxmlformats.org/presentationml/2006/ole">
              <p:oleObj spid="_x0000_s25605" name="Picture2" r:id="rId4" imgW="733320" imgH="885960" progId="Word.Picture.8">
                <p:embed/>
              </p:oleObj>
            </a:graphicData>
          </a:graphic>
        </p:graphicFrame>
        <p:graphicFrame>
          <p:nvGraphicFramePr>
            <p:cNvPr id="25606" name="Object 7"/>
            <p:cNvGraphicFramePr>
              <a:graphicFrameLocks noChangeAspect="1"/>
            </p:cNvGraphicFramePr>
            <p:nvPr/>
          </p:nvGraphicFramePr>
          <p:xfrm>
            <a:off x="161" y="1258"/>
            <a:ext cx="895" cy="772"/>
          </p:xfrm>
          <a:graphic>
            <a:graphicData uri="http://schemas.openxmlformats.org/presentationml/2006/ole">
              <p:oleObj spid="_x0000_s25606" name="Picture2" r:id="rId5" imgW="1028880" imgH="885960" progId="Word.Picture.8">
                <p:embed/>
              </p:oleObj>
            </a:graphicData>
          </a:graphic>
        </p:graphicFrame>
        <p:graphicFrame>
          <p:nvGraphicFramePr>
            <p:cNvPr id="25607" name="Object 8"/>
            <p:cNvGraphicFramePr>
              <a:graphicFrameLocks noChangeAspect="1"/>
            </p:cNvGraphicFramePr>
            <p:nvPr/>
          </p:nvGraphicFramePr>
          <p:xfrm>
            <a:off x="912" y="1258"/>
            <a:ext cx="1394" cy="854"/>
          </p:xfrm>
          <a:graphic>
            <a:graphicData uri="http://schemas.openxmlformats.org/presentationml/2006/ole">
              <p:oleObj spid="_x0000_s25607" name="Picture2" r:id="rId6" imgW="1600200" imgH="981000" progId="Word.Picture.8">
                <p:embed/>
              </p:oleObj>
            </a:graphicData>
          </a:graphic>
        </p:graphicFrame>
        <p:graphicFrame>
          <p:nvGraphicFramePr>
            <p:cNvPr id="25608" name="Object 9"/>
            <p:cNvGraphicFramePr>
              <a:graphicFrameLocks noChangeAspect="1"/>
            </p:cNvGraphicFramePr>
            <p:nvPr/>
          </p:nvGraphicFramePr>
          <p:xfrm>
            <a:off x="2064" y="1258"/>
            <a:ext cx="1843" cy="854"/>
          </p:xfrm>
          <a:graphic>
            <a:graphicData uri="http://schemas.openxmlformats.org/presentationml/2006/ole">
              <p:oleObj spid="_x0000_s25608" name="Picture2" r:id="rId7" imgW="2114640" imgH="981000" progId="Word.Picture.8">
                <p:embed/>
              </p:oleObj>
            </a:graphicData>
          </a:graphic>
        </p:graphicFrame>
        <p:graphicFrame>
          <p:nvGraphicFramePr>
            <p:cNvPr id="25609" name="Object 10"/>
            <p:cNvGraphicFramePr>
              <a:graphicFrameLocks noChangeAspect="1"/>
            </p:cNvGraphicFramePr>
            <p:nvPr/>
          </p:nvGraphicFramePr>
          <p:xfrm>
            <a:off x="3682" y="1258"/>
            <a:ext cx="1394" cy="854"/>
          </p:xfrm>
          <a:graphic>
            <a:graphicData uri="http://schemas.openxmlformats.org/presentationml/2006/ole">
              <p:oleObj spid="_x0000_s25609" name="Picture2" r:id="rId8" imgW="1600200" imgH="981000" progId="Word.Picture.8">
                <p:embed/>
              </p:oleObj>
            </a:graphicData>
          </a:graphic>
        </p:graphicFrame>
      </p:grpSp>
      <p:graphicFrame>
        <p:nvGraphicFramePr>
          <p:cNvPr id="25602" name="Object 11"/>
          <p:cNvGraphicFramePr>
            <a:graphicFrameLocks noChangeAspect="1"/>
          </p:cNvGraphicFramePr>
          <p:nvPr/>
        </p:nvGraphicFramePr>
        <p:xfrm>
          <a:off x="1460500" y="1060450"/>
          <a:ext cx="2209800" cy="1355725"/>
        </p:xfrm>
        <a:graphic>
          <a:graphicData uri="http://schemas.openxmlformats.org/presentationml/2006/ole">
            <p:oleObj spid="_x0000_s25602" name="Picture2" r:id="rId9" imgW="1600200" imgH="981000" progId="Word.Picture.8">
              <p:embed/>
            </p:oleObj>
          </a:graphicData>
        </a:graphic>
      </p:graphicFrame>
      <p:graphicFrame>
        <p:nvGraphicFramePr>
          <p:cNvPr id="25603" name="Object 12"/>
          <p:cNvGraphicFramePr>
            <a:graphicFrameLocks noChangeAspect="1"/>
          </p:cNvGraphicFramePr>
          <p:nvPr/>
        </p:nvGraphicFramePr>
        <p:xfrm>
          <a:off x="3662363" y="1060450"/>
          <a:ext cx="2212975" cy="1355725"/>
        </p:xfrm>
        <a:graphic>
          <a:graphicData uri="http://schemas.openxmlformats.org/presentationml/2006/ole">
            <p:oleObj spid="_x0000_s25603" name="Picture2" r:id="rId10" imgW="1600200" imgH="981000" progId="Word.Picture.8">
              <p:embed/>
            </p:oleObj>
          </a:graphicData>
        </a:graphic>
      </p:graphicFrame>
      <p:graphicFrame>
        <p:nvGraphicFramePr>
          <p:cNvPr id="25604" name="Object 13"/>
          <p:cNvGraphicFramePr>
            <a:graphicFrameLocks noChangeAspect="1"/>
          </p:cNvGraphicFramePr>
          <p:nvPr/>
        </p:nvGraphicFramePr>
        <p:xfrm>
          <a:off x="5857875" y="1060450"/>
          <a:ext cx="2212975" cy="1355725"/>
        </p:xfrm>
        <a:graphic>
          <a:graphicData uri="http://schemas.openxmlformats.org/presentationml/2006/ole">
            <p:oleObj spid="_x0000_s25604" name="Picture2" r:id="rId11" imgW="1600200" imgH="981000" progId="Word.Picture.8">
              <p:embed/>
            </p:oleObj>
          </a:graphicData>
        </a:graphic>
      </p:graphicFrame>
      <p:sp>
        <p:nvSpPr>
          <p:cNvPr id="25614" name="Text Box 14"/>
          <p:cNvSpPr txBox="1">
            <a:spLocks noChangeArrowheads="1"/>
          </p:cNvSpPr>
          <p:nvPr/>
        </p:nvSpPr>
        <p:spPr bwMode="auto">
          <a:xfrm>
            <a:off x="1135063" y="2573338"/>
            <a:ext cx="2227262" cy="457200"/>
          </a:xfrm>
          <a:prstGeom prst="rect">
            <a:avLst/>
          </a:prstGeom>
          <a:noFill/>
          <a:ln w="9525">
            <a:noFill/>
            <a:miter lim="800000"/>
            <a:headEnd/>
            <a:tailEnd/>
          </a:ln>
        </p:spPr>
        <p:txBody>
          <a:bodyPr>
            <a:spAutoFit/>
          </a:bodyPr>
          <a:lstStyle/>
          <a:p>
            <a:pPr>
              <a:spcBef>
                <a:spcPct val="50000"/>
              </a:spcBef>
            </a:pPr>
            <a:r>
              <a:rPr lang="zh-CN" altLang="en-US" sz="2400">
                <a:latin typeface="Tahoma" pitchFamily="34" charset="0"/>
              </a:rPr>
              <a:t>输入级</a:t>
            </a:r>
            <a:r>
              <a:rPr lang="en-US" altLang="zh-CN" sz="2400"/>
              <a:t>—</a:t>
            </a:r>
            <a:r>
              <a:rPr lang="en-US" altLang="zh-CN" sz="2400" i="1"/>
              <a:t>R</a:t>
            </a:r>
            <a:r>
              <a:rPr lang="en-US" altLang="zh-CN" sz="2400" baseline="-30000"/>
              <a:t>i</a:t>
            </a:r>
            <a:r>
              <a:rPr lang="en-US" altLang="zh-CN" sz="2400">
                <a:sym typeface="Symbol" pitchFamily="18" charset="2"/>
              </a:rPr>
              <a:t></a:t>
            </a:r>
            <a:endParaRPr lang="en-US" altLang="zh-CN" sz="2400"/>
          </a:p>
        </p:txBody>
      </p:sp>
      <p:sp>
        <p:nvSpPr>
          <p:cNvPr id="25615" name="Text Box 15"/>
          <p:cNvSpPr txBox="1">
            <a:spLocks noChangeArrowheads="1"/>
          </p:cNvSpPr>
          <p:nvPr/>
        </p:nvSpPr>
        <p:spPr bwMode="auto">
          <a:xfrm>
            <a:off x="3662363" y="2573338"/>
            <a:ext cx="2652712" cy="457200"/>
          </a:xfrm>
          <a:prstGeom prst="rect">
            <a:avLst/>
          </a:prstGeom>
          <a:noFill/>
          <a:ln w="9525">
            <a:noFill/>
            <a:miter lim="800000"/>
            <a:headEnd/>
            <a:tailEnd/>
          </a:ln>
        </p:spPr>
        <p:txBody>
          <a:bodyPr>
            <a:spAutoFit/>
          </a:bodyPr>
          <a:lstStyle/>
          <a:p>
            <a:pPr>
              <a:spcBef>
                <a:spcPct val="50000"/>
              </a:spcBef>
            </a:pPr>
            <a:r>
              <a:rPr lang="zh-CN" altLang="en-US" sz="2400">
                <a:latin typeface="Tahoma" pitchFamily="34" charset="0"/>
              </a:rPr>
              <a:t>中间放大级</a:t>
            </a:r>
            <a:r>
              <a:rPr lang="en-US" altLang="zh-CN" sz="2400"/>
              <a:t>—</a:t>
            </a:r>
            <a:r>
              <a:rPr lang="en-US" altLang="zh-CN" sz="2400" i="1"/>
              <a:t>A</a:t>
            </a:r>
            <a:r>
              <a:rPr lang="en-US" altLang="zh-CN" sz="2400" baseline="-30000"/>
              <a:t>V </a:t>
            </a:r>
            <a:r>
              <a:rPr lang="en-US" altLang="zh-CN" sz="2400">
                <a:sym typeface="Symbol" pitchFamily="18" charset="2"/>
              </a:rPr>
              <a:t></a:t>
            </a:r>
          </a:p>
        </p:txBody>
      </p:sp>
      <p:sp>
        <p:nvSpPr>
          <p:cNvPr id="25616" name="Text Box 16"/>
          <p:cNvSpPr txBox="1">
            <a:spLocks noChangeArrowheads="1"/>
          </p:cNvSpPr>
          <p:nvPr/>
        </p:nvSpPr>
        <p:spPr bwMode="auto">
          <a:xfrm>
            <a:off x="6500813" y="2573338"/>
            <a:ext cx="2530475" cy="457200"/>
          </a:xfrm>
          <a:prstGeom prst="rect">
            <a:avLst/>
          </a:prstGeom>
          <a:noFill/>
          <a:ln w="9525">
            <a:noFill/>
            <a:miter lim="800000"/>
            <a:headEnd/>
            <a:tailEnd/>
          </a:ln>
        </p:spPr>
        <p:txBody>
          <a:bodyPr>
            <a:spAutoFit/>
          </a:bodyPr>
          <a:lstStyle/>
          <a:p>
            <a:pPr>
              <a:spcBef>
                <a:spcPct val="50000"/>
              </a:spcBef>
            </a:pPr>
            <a:r>
              <a:rPr lang="zh-CN" altLang="en-US" sz="2400">
                <a:latin typeface="Tahoma" pitchFamily="34" charset="0"/>
              </a:rPr>
              <a:t>输出级</a:t>
            </a:r>
            <a:r>
              <a:rPr lang="en-US" altLang="zh-CN" sz="2400"/>
              <a:t>—</a:t>
            </a:r>
            <a:r>
              <a:rPr lang="en-US" altLang="zh-CN" sz="2400" i="1"/>
              <a:t>R</a:t>
            </a:r>
            <a:r>
              <a:rPr lang="en-US" altLang="zh-CN" sz="2400" baseline="-30000"/>
              <a:t>o </a:t>
            </a:r>
            <a:r>
              <a:rPr lang="en-US" altLang="zh-CN" sz="2400">
                <a:sym typeface="Symbol" pitchFamily="18" charset="2"/>
              </a:rPr>
              <a:t></a:t>
            </a:r>
          </a:p>
        </p:txBody>
      </p:sp>
      <p:sp>
        <p:nvSpPr>
          <p:cNvPr id="25617" name="Text Box 17"/>
          <p:cNvSpPr txBox="1">
            <a:spLocks noChangeArrowheads="1"/>
          </p:cNvSpPr>
          <p:nvPr/>
        </p:nvSpPr>
        <p:spPr bwMode="auto">
          <a:xfrm>
            <a:off x="1135063" y="3008313"/>
            <a:ext cx="2187575" cy="457200"/>
          </a:xfrm>
          <a:prstGeom prst="rect">
            <a:avLst/>
          </a:prstGeom>
          <a:noFill/>
          <a:ln w="9525">
            <a:noFill/>
            <a:miter lim="800000"/>
            <a:headEnd/>
            <a:tailEnd/>
          </a:ln>
        </p:spPr>
        <p:txBody>
          <a:bodyPr>
            <a:spAutoFit/>
          </a:bodyPr>
          <a:lstStyle/>
          <a:p>
            <a:pPr>
              <a:spcBef>
                <a:spcPct val="50000"/>
              </a:spcBef>
            </a:pPr>
            <a:r>
              <a:rPr lang="zh-CN" altLang="en-US" sz="2400">
                <a:latin typeface="楷体_GB2312" pitchFamily="49" charset="-122"/>
              </a:rPr>
              <a:t>共集、共射</a:t>
            </a:r>
          </a:p>
        </p:txBody>
      </p:sp>
      <p:sp>
        <p:nvSpPr>
          <p:cNvPr id="25618" name="Text Box 18"/>
          <p:cNvSpPr txBox="1">
            <a:spLocks noChangeArrowheads="1"/>
          </p:cNvSpPr>
          <p:nvPr/>
        </p:nvSpPr>
        <p:spPr bwMode="auto">
          <a:xfrm>
            <a:off x="3662363" y="3008313"/>
            <a:ext cx="2400300" cy="457200"/>
          </a:xfrm>
          <a:prstGeom prst="rect">
            <a:avLst/>
          </a:prstGeom>
          <a:noFill/>
          <a:ln w="9525">
            <a:noFill/>
            <a:miter lim="800000"/>
            <a:headEnd/>
            <a:tailEnd/>
          </a:ln>
        </p:spPr>
        <p:txBody>
          <a:bodyPr>
            <a:spAutoFit/>
          </a:bodyPr>
          <a:lstStyle/>
          <a:p>
            <a:pPr>
              <a:spcBef>
                <a:spcPct val="50000"/>
              </a:spcBef>
            </a:pPr>
            <a:r>
              <a:rPr lang="zh-CN" altLang="en-US" sz="2400">
                <a:latin typeface="楷体_GB2312" pitchFamily="49" charset="-122"/>
              </a:rPr>
              <a:t>共射、共基</a:t>
            </a:r>
          </a:p>
        </p:txBody>
      </p:sp>
      <p:sp>
        <p:nvSpPr>
          <p:cNvPr id="25619" name="Text Box 19"/>
          <p:cNvSpPr txBox="1">
            <a:spLocks noChangeArrowheads="1"/>
          </p:cNvSpPr>
          <p:nvPr/>
        </p:nvSpPr>
        <p:spPr bwMode="auto">
          <a:xfrm>
            <a:off x="6500813" y="2981325"/>
            <a:ext cx="1735137" cy="457200"/>
          </a:xfrm>
          <a:prstGeom prst="rect">
            <a:avLst/>
          </a:prstGeom>
          <a:noFill/>
          <a:ln w="9525">
            <a:noFill/>
            <a:miter lim="800000"/>
            <a:headEnd/>
            <a:tailEnd/>
          </a:ln>
        </p:spPr>
        <p:txBody>
          <a:bodyPr>
            <a:spAutoFit/>
          </a:bodyPr>
          <a:lstStyle/>
          <a:p>
            <a:pPr>
              <a:spcBef>
                <a:spcPct val="50000"/>
              </a:spcBef>
            </a:pPr>
            <a:r>
              <a:rPr lang="zh-CN" altLang="en-US" sz="2400">
                <a:latin typeface="楷体_GB2312" pitchFamily="49" charset="-122"/>
              </a:rPr>
              <a:t>共集</a:t>
            </a:r>
          </a:p>
        </p:txBody>
      </p:sp>
      <p:sp>
        <p:nvSpPr>
          <p:cNvPr id="25620" name="Line 20"/>
          <p:cNvSpPr>
            <a:spLocks noChangeShapeType="1"/>
          </p:cNvSpPr>
          <p:nvPr/>
        </p:nvSpPr>
        <p:spPr bwMode="auto">
          <a:xfrm flipH="1">
            <a:off x="971550" y="3459163"/>
            <a:ext cx="485775" cy="725487"/>
          </a:xfrm>
          <a:prstGeom prst="line">
            <a:avLst/>
          </a:prstGeom>
          <a:noFill/>
          <a:ln w="38100">
            <a:solidFill>
              <a:srgbClr val="CC0000"/>
            </a:solidFill>
            <a:miter lim="800000"/>
            <a:headEnd/>
            <a:tailEnd type="triangle" w="med" len="med"/>
          </a:ln>
        </p:spPr>
        <p:txBody>
          <a:bodyPr wrap="none"/>
          <a:lstStyle/>
          <a:p>
            <a:endParaRPr lang="zh-CN" altLang="en-US"/>
          </a:p>
        </p:txBody>
      </p:sp>
      <p:sp>
        <p:nvSpPr>
          <p:cNvPr id="25621" name="Text Box 21"/>
          <p:cNvSpPr txBox="1">
            <a:spLocks noChangeArrowheads="1"/>
          </p:cNvSpPr>
          <p:nvPr/>
        </p:nvSpPr>
        <p:spPr bwMode="auto">
          <a:xfrm>
            <a:off x="158750" y="4187825"/>
            <a:ext cx="1604963" cy="822325"/>
          </a:xfrm>
          <a:prstGeom prst="rect">
            <a:avLst/>
          </a:prstGeom>
          <a:noFill/>
          <a:ln w="9525">
            <a:noFill/>
            <a:miter lim="800000"/>
            <a:headEnd/>
            <a:tailEnd/>
          </a:ln>
        </p:spPr>
        <p:txBody>
          <a:bodyPr>
            <a:spAutoFit/>
          </a:bodyPr>
          <a:lstStyle/>
          <a:p>
            <a:pPr algn="ctr">
              <a:spcBef>
                <a:spcPct val="50000"/>
              </a:spcBef>
            </a:pPr>
            <a:r>
              <a:rPr lang="zh-CN" altLang="en-US" sz="2400">
                <a:latin typeface="楷体_GB2312" pitchFamily="49" charset="-122"/>
              </a:rPr>
              <a:t>第</a:t>
            </a:r>
            <a:r>
              <a:rPr lang="en-US" altLang="zh-CN" sz="2400"/>
              <a:t>5</a:t>
            </a:r>
            <a:r>
              <a:rPr lang="zh-CN" altLang="en-US" sz="2400">
                <a:latin typeface="楷体_GB2312" pitchFamily="49" charset="-122"/>
              </a:rPr>
              <a:t>章   场效应管</a:t>
            </a:r>
          </a:p>
        </p:txBody>
      </p:sp>
      <p:sp>
        <p:nvSpPr>
          <p:cNvPr id="25622" name="Line 22"/>
          <p:cNvSpPr>
            <a:spLocks noChangeShapeType="1"/>
          </p:cNvSpPr>
          <p:nvPr/>
        </p:nvSpPr>
        <p:spPr bwMode="auto">
          <a:xfrm>
            <a:off x="2697163" y="3471863"/>
            <a:ext cx="12700" cy="730250"/>
          </a:xfrm>
          <a:prstGeom prst="line">
            <a:avLst/>
          </a:prstGeom>
          <a:noFill/>
          <a:ln w="38100">
            <a:solidFill>
              <a:srgbClr val="CC0000"/>
            </a:solidFill>
            <a:miter lim="800000"/>
            <a:headEnd/>
            <a:tailEnd type="triangle" w="med" len="med"/>
          </a:ln>
        </p:spPr>
        <p:txBody>
          <a:bodyPr wrap="none"/>
          <a:lstStyle/>
          <a:p>
            <a:endParaRPr lang="zh-CN" altLang="en-US"/>
          </a:p>
        </p:txBody>
      </p:sp>
      <p:sp>
        <p:nvSpPr>
          <p:cNvPr id="25623" name="Text Box 23"/>
          <p:cNvSpPr txBox="1">
            <a:spLocks noChangeArrowheads="1"/>
          </p:cNvSpPr>
          <p:nvPr/>
        </p:nvSpPr>
        <p:spPr bwMode="auto">
          <a:xfrm>
            <a:off x="1695450" y="4187825"/>
            <a:ext cx="2359025" cy="822325"/>
          </a:xfrm>
          <a:prstGeom prst="rect">
            <a:avLst/>
          </a:prstGeom>
          <a:noFill/>
          <a:ln w="9525">
            <a:noFill/>
            <a:miter lim="800000"/>
            <a:headEnd/>
            <a:tailEnd/>
          </a:ln>
        </p:spPr>
        <p:txBody>
          <a:bodyPr>
            <a:spAutoFit/>
          </a:bodyPr>
          <a:lstStyle/>
          <a:p>
            <a:pPr algn="ctr">
              <a:spcBef>
                <a:spcPct val="50000"/>
              </a:spcBef>
            </a:pPr>
            <a:r>
              <a:rPr lang="zh-CN" altLang="en-US" sz="2400">
                <a:latin typeface="楷体_GB2312" pitchFamily="49" charset="-122"/>
              </a:rPr>
              <a:t>第</a:t>
            </a:r>
            <a:r>
              <a:rPr lang="en-US" altLang="zh-CN" sz="2400"/>
              <a:t>6.2</a:t>
            </a:r>
            <a:r>
              <a:rPr lang="zh-CN" altLang="en-US" sz="2400">
                <a:latin typeface="楷体_GB2312" pitchFamily="49" charset="-122"/>
              </a:rPr>
              <a:t>节      差分放大电路</a:t>
            </a:r>
          </a:p>
        </p:txBody>
      </p:sp>
      <p:sp>
        <p:nvSpPr>
          <p:cNvPr id="25624" name="Text Box 24"/>
          <p:cNvSpPr txBox="1">
            <a:spLocks noChangeArrowheads="1"/>
          </p:cNvSpPr>
          <p:nvPr/>
        </p:nvSpPr>
        <p:spPr bwMode="auto">
          <a:xfrm>
            <a:off x="1439863" y="3429000"/>
            <a:ext cx="1257300" cy="701675"/>
          </a:xfrm>
          <a:prstGeom prst="rect">
            <a:avLst/>
          </a:prstGeom>
          <a:noFill/>
          <a:ln w="9525">
            <a:noFill/>
            <a:miter lim="800000"/>
            <a:headEnd/>
            <a:tailEnd/>
          </a:ln>
        </p:spPr>
        <p:txBody>
          <a:bodyPr>
            <a:spAutoFit/>
          </a:bodyPr>
          <a:lstStyle/>
          <a:p>
            <a:pPr algn="ctr">
              <a:spcBef>
                <a:spcPct val="50000"/>
              </a:spcBef>
            </a:pPr>
            <a:r>
              <a:rPr lang="en-US" altLang="zh-CN">
                <a:solidFill>
                  <a:schemeClr val="folHlink"/>
                </a:solidFill>
              </a:rPr>
              <a:t>2</a:t>
            </a:r>
            <a:r>
              <a:rPr lang="zh-CN" altLang="en-US">
                <a:solidFill>
                  <a:schemeClr val="folHlink"/>
                </a:solidFill>
                <a:latin typeface="楷体_GB2312" pitchFamily="49" charset="-122"/>
              </a:rPr>
              <a:t>个信号相减</a:t>
            </a:r>
          </a:p>
        </p:txBody>
      </p:sp>
      <p:sp>
        <p:nvSpPr>
          <p:cNvPr id="25625" name="Line 25"/>
          <p:cNvSpPr>
            <a:spLocks noChangeShapeType="1"/>
          </p:cNvSpPr>
          <p:nvPr/>
        </p:nvSpPr>
        <p:spPr bwMode="auto">
          <a:xfrm>
            <a:off x="7221538" y="3417888"/>
            <a:ext cx="238125" cy="757237"/>
          </a:xfrm>
          <a:prstGeom prst="line">
            <a:avLst/>
          </a:prstGeom>
          <a:noFill/>
          <a:ln w="38100">
            <a:solidFill>
              <a:srgbClr val="CC0000"/>
            </a:solidFill>
            <a:miter lim="800000"/>
            <a:headEnd/>
            <a:tailEnd type="triangle" w="med" len="med"/>
          </a:ln>
        </p:spPr>
        <p:txBody>
          <a:bodyPr wrap="none"/>
          <a:lstStyle/>
          <a:p>
            <a:endParaRPr lang="zh-CN" altLang="en-US"/>
          </a:p>
        </p:txBody>
      </p:sp>
      <p:sp>
        <p:nvSpPr>
          <p:cNvPr id="25626" name="Text Box 26"/>
          <p:cNvSpPr txBox="1">
            <a:spLocks noChangeArrowheads="1"/>
          </p:cNvSpPr>
          <p:nvPr/>
        </p:nvSpPr>
        <p:spPr bwMode="auto">
          <a:xfrm>
            <a:off x="6586538" y="4187825"/>
            <a:ext cx="2359025" cy="822325"/>
          </a:xfrm>
          <a:prstGeom prst="rect">
            <a:avLst/>
          </a:prstGeom>
          <a:noFill/>
          <a:ln w="9525">
            <a:noFill/>
            <a:miter lim="800000"/>
            <a:headEnd/>
            <a:tailEnd/>
          </a:ln>
        </p:spPr>
        <p:txBody>
          <a:bodyPr>
            <a:spAutoFit/>
          </a:bodyPr>
          <a:lstStyle/>
          <a:p>
            <a:pPr algn="ctr">
              <a:spcBef>
                <a:spcPct val="50000"/>
              </a:spcBef>
            </a:pPr>
            <a:r>
              <a:rPr lang="zh-CN" altLang="en-US" sz="2400">
                <a:latin typeface="楷体_GB2312" pitchFamily="49" charset="-122"/>
              </a:rPr>
              <a:t>第</a:t>
            </a:r>
            <a:r>
              <a:rPr lang="en-US" altLang="zh-CN" sz="2400"/>
              <a:t>8</a:t>
            </a:r>
            <a:r>
              <a:rPr lang="zh-CN" altLang="en-US" sz="2400">
                <a:latin typeface="楷体_GB2312" pitchFamily="49" charset="-122"/>
              </a:rPr>
              <a:t>章        功率放大电路</a:t>
            </a:r>
          </a:p>
        </p:txBody>
      </p:sp>
      <p:sp>
        <p:nvSpPr>
          <p:cNvPr id="25627" name="Text Box 27"/>
          <p:cNvSpPr txBox="1">
            <a:spLocks noChangeArrowheads="1"/>
          </p:cNvSpPr>
          <p:nvPr/>
        </p:nvSpPr>
        <p:spPr bwMode="auto">
          <a:xfrm>
            <a:off x="2663825" y="3429000"/>
            <a:ext cx="1257300" cy="701675"/>
          </a:xfrm>
          <a:prstGeom prst="rect">
            <a:avLst/>
          </a:prstGeom>
          <a:noFill/>
          <a:ln w="9525">
            <a:noFill/>
            <a:miter lim="800000"/>
            <a:headEnd/>
            <a:tailEnd/>
          </a:ln>
        </p:spPr>
        <p:txBody>
          <a:bodyPr>
            <a:spAutoFit/>
          </a:bodyPr>
          <a:lstStyle/>
          <a:p>
            <a:pPr algn="ctr">
              <a:spcBef>
                <a:spcPct val="50000"/>
              </a:spcBef>
            </a:pPr>
            <a:r>
              <a:rPr lang="zh-CN" altLang="en-US">
                <a:solidFill>
                  <a:schemeClr val="folHlink"/>
                </a:solidFill>
              </a:rPr>
              <a:t>直接耦合</a:t>
            </a:r>
            <a:r>
              <a:rPr lang="zh-CN" altLang="en-US">
                <a:solidFill>
                  <a:schemeClr val="folHlink"/>
                </a:solidFill>
                <a:latin typeface="楷体_GB2312" pitchFamily="49" charset="-122"/>
              </a:rPr>
              <a:t>零漂</a:t>
            </a:r>
          </a:p>
        </p:txBody>
      </p:sp>
      <p:sp>
        <p:nvSpPr>
          <p:cNvPr id="25628" name="Text Box 28"/>
          <p:cNvSpPr txBox="1">
            <a:spLocks noChangeArrowheads="1"/>
          </p:cNvSpPr>
          <p:nvPr/>
        </p:nvSpPr>
        <p:spPr bwMode="auto">
          <a:xfrm>
            <a:off x="468313" y="3573463"/>
            <a:ext cx="1098550" cy="396875"/>
          </a:xfrm>
          <a:prstGeom prst="rect">
            <a:avLst/>
          </a:prstGeom>
          <a:noFill/>
          <a:ln w="9525">
            <a:noFill/>
            <a:miter lim="800000"/>
            <a:headEnd/>
            <a:tailEnd/>
          </a:ln>
        </p:spPr>
        <p:txBody>
          <a:bodyPr>
            <a:spAutoFit/>
          </a:bodyPr>
          <a:lstStyle/>
          <a:p>
            <a:pPr>
              <a:spcBef>
                <a:spcPct val="50000"/>
              </a:spcBef>
            </a:pPr>
            <a:r>
              <a:rPr lang="en-US" altLang="zh-CN" i="1">
                <a:solidFill>
                  <a:schemeClr val="folHlink"/>
                </a:solidFill>
              </a:rPr>
              <a:t>R</a:t>
            </a:r>
            <a:r>
              <a:rPr lang="en-US" altLang="zh-CN" baseline="-30000">
                <a:solidFill>
                  <a:schemeClr val="folHlink"/>
                </a:solidFill>
              </a:rPr>
              <a:t>i</a:t>
            </a:r>
            <a:r>
              <a:rPr lang="en-US" altLang="zh-CN">
                <a:solidFill>
                  <a:schemeClr val="folHlink"/>
                </a:solidFill>
                <a:sym typeface="Symbol" pitchFamily="18" charset="2"/>
              </a:rPr>
              <a:t></a:t>
            </a:r>
          </a:p>
        </p:txBody>
      </p:sp>
      <p:sp>
        <p:nvSpPr>
          <p:cNvPr id="25629" name="Text Box 29"/>
          <p:cNvSpPr txBox="1">
            <a:spLocks noChangeArrowheads="1"/>
          </p:cNvSpPr>
          <p:nvPr/>
        </p:nvSpPr>
        <p:spPr bwMode="auto">
          <a:xfrm>
            <a:off x="7329488" y="3470275"/>
            <a:ext cx="1563687" cy="396875"/>
          </a:xfrm>
          <a:prstGeom prst="rect">
            <a:avLst/>
          </a:prstGeom>
          <a:noFill/>
          <a:ln w="9525">
            <a:noFill/>
            <a:miter lim="800000"/>
            <a:headEnd/>
            <a:tailEnd/>
          </a:ln>
        </p:spPr>
        <p:txBody>
          <a:bodyPr>
            <a:spAutoFit/>
          </a:bodyPr>
          <a:lstStyle/>
          <a:p>
            <a:pPr>
              <a:spcBef>
                <a:spcPct val="50000"/>
              </a:spcBef>
            </a:pPr>
            <a:r>
              <a:rPr lang="en-US" altLang="zh-CN" i="1">
                <a:solidFill>
                  <a:schemeClr val="folHlink"/>
                </a:solidFill>
              </a:rPr>
              <a:t>R</a:t>
            </a:r>
            <a:r>
              <a:rPr lang="en-US" altLang="zh-CN" baseline="-30000">
                <a:solidFill>
                  <a:schemeClr val="folHlink"/>
                </a:solidFill>
              </a:rPr>
              <a:t>L</a:t>
            </a:r>
            <a:r>
              <a:rPr lang="zh-CN" altLang="en-US">
                <a:solidFill>
                  <a:schemeClr val="folHlink"/>
                </a:solidFill>
                <a:sym typeface="Symbol" pitchFamily="18" charset="2"/>
              </a:rPr>
              <a:t>特别小</a:t>
            </a:r>
          </a:p>
        </p:txBody>
      </p:sp>
      <p:sp>
        <p:nvSpPr>
          <p:cNvPr id="25630" name="Line 30"/>
          <p:cNvSpPr>
            <a:spLocks noChangeShapeType="1"/>
          </p:cNvSpPr>
          <p:nvPr/>
        </p:nvSpPr>
        <p:spPr bwMode="auto">
          <a:xfrm>
            <a:off x="4284663" y="3429000"/>
            <a:ext cx="385762" cy="812800"/>
          </a:xfrm>
          <a:prstGeom prst="line">
            <a:avLst/>
          </a:prstGeom>
          <a:noFill/>
          <a:ln w="38100">
            <a:solidFill>
              <a:srgbClr val="CC0000"/>
            </a:solidFill>
            <a:miter lim="800000"/>
            <a:headEnd/>
            <a:tailEnd type="triangle" w="med" len="med"/>
          </a:ln>
        </p:spPr>
        <p:txBody>
          <a:bodyPr wrap="none"/>
          <a:lstStyle/>
          <a:p>
            <a:endParaRPr lang="zh-CN" altLang="en-US"/>
          </a:p>
        </p:txBody>
      </p:sp>
      <p:sp>
        <p:nvSpPr>
          <p:cNvPr id="25631" name="Text Box 31"/>
          <p:cNvSpPr txBox="1">
            <a:spLocks noChangeArrowheads="1"/>
          </p:cNvSpPr>
          <p:nvPr/>
        </p:nvSpPr>
        <p:spPr bwMode="auto">
          <a:xfrm>
            <a:off x="4451350" y="4187825"/>
            <a:ext cx="1633538" cy="822325"/>
          </a:xfrm>
          <a:prstGeom prst="rect">
            <a:avLst/>
          </a:prstGeom>
          <a:noFill/>
          <a:ln w="9525">
            <a:noFill/>
            <a:miter lim="800000"/>
            <a:headEnd/>
            <a:tailEnd/>
          </a:ln>
        </p:spPr>
        <p:txBody>
          <a:bodyPr>
            <a:spAutoFit/>
          </a:bodyPr>
          <a:lstStyle/>
          <a:p>
            <a:pPr algn="ctr">
              <a:spcBef>
                <a:spcPct val="50000"/>
              </a:spcBef>
            </a:pPr>
            <a:r>
              <a:rPr lang="zh-CN" altLang="en-US" sz="2400">
                <a:latin typeface="楷体_GB2312" pitchFamily="49" charset="-122"/>
              </a:rPr>
              <a:t>第</a:t>
            </a:r>
            <a:r>
              <a:rPr lang="en-US" altLang="zh-CN" sz="2400"/>
              <a:t>6.1</a:t>
            </a:r>
            <a:r>
              <a:rPr lang="zh-CN" altLang="en-US" sz="2400">
                <a:latin typeface="楷体_GB2312" pitchFamily="49" charset="-122"/>
              </a:rPr>
              <a:t>节      电流源</a:t>
            </a:r>
          </a:p>
        </p:txBody>
      </p:sp>
      <p:sp>
        <p:nvSpPr>
          <p:cNvPr id="25632" name="AutoShape 32"/>
          <p:cNvSpPr>
            <a:spLocks/>
          </p:cNvSpPr>
          <p:nvPr/>
        </p:nvSpPr>
        <p:spPr bwMode="auto">
          <a:xfrm rot="-5400000">
            <a:off x="4145756" y="1854994"/>
            <a:ext cx="414338" cy="6692900"/>
          </a:xfrm>
          <a:prstGeom prst="leftBrace">
            <a:avLst>
              <a:gd name="adj1" fmla="val 134610"/>
              <a:gd name="adj2" fmla="val 50000"/>
            </a:avLst>
          </a:prstGeom>
          <a:noFill/>
          <a:ln w="38100">
            <a:solidFill>
              <a:srgbClr val="CC0000"/>
            </a:solidFill>
            <a:miter lim="800000"/>
            <a:headEnd/>
            <a:tailEnd/>
          </a:ln>
        </p:spPr>
        <p:txBody>
          <a:bodyPr wrap="none" anchor="ctr"/>
          <a:lstStyle/>
          <a:p>
            <a:endParaRPr lang="zh-CN" altLang="en-US"/>
          </a:p>
        </p:txBody>
      </p:sp>
      <p:sp>
        <p:nvSpPr>
          <p:cNvPr id="25633" name="Text Box 33"/>
          <p:cNvSpPr txBox="1">
            <a:spLocks noChangeArrowheads="1"/>
          </p:cNvSpPr>
          <p:nvPr/>
        </p:nvSpPr>
        <p:spPr bwMode="auto">
          <a:xfrm>
            <a:off x="3146425" y="5421313"/>
            <a:ext cx="2613025" cy="822325"/>
          </a:xfrm>
          <a:prstGeom prst="rect">
            <a:avLst/>
          </a:prstGeom>
          <a:noFill/>
          <a:ln w="9525">
            <a:noFill/>
            <a:miter lim="800000"/>
            <a:headEnd/>
            <a:tailEnd/>
          </a:ln>
        </p:spPr>
        <p:txBody>
          <a:bodyPr>
            <a:spAutoFit/>
          </a:bodyPr>
          <a:lstStyle/>
          <a:p>
            <a:pPr algn="ctr">
              <a:spcBef>
                <a:spcPct val="50000"/>
              </a:spcBef>
            </a:pPr>
            <a:r>
              <a:rPr lang="zh-CN" altLang="en-US" sz="2400">
                <a:latin typeface="楷体_GB2312" pitchFamily="49" charset="-122"/>
              </a:rPr>
              <a:t>第</a:t>
            </a:r>
            <a:r>
              <a:rPr lang="en-US" altLang="zh-CN" sz="2400"/>
              <a:t>6.4</a:t>
            </a:r>
            <a:r>
              <a:rPr lang="zh-CN" altLang="en-US" sz="2400"/>
              <a:t>节</a:t>
            </a:r>
            <a:r>
              <a:rPr lang="zh-CN" altLang="en-US" sz="2400">
                <a:latin typeface="楷体_GB2312" pitchFamily="49" charset="-122"/>
              </a:rPr>
              <a:t>         </a:t>
            </a:r>
            <a:r>
              <a:rPr lang="zh-CN" altLang="en-US" sz="2400">
                <a:solidFill>
                  <a:schemeClr val="hlink"/>
                </a:solidFill>
                <a:latin typeface="楷体_GB2312" pitchFamily="49" charset="-122"/>
              </a:rPr>
              <a:t>集成</a:t>
            </a:r>
            <a:r>
              <a:rPr lang="zh-CN" altLang="en-US" sz="2400">
                <a:latin typeface="楷体_GB2312" pitchFamily="49" charset="-122"/>
              </a:rPr>
              <a:t>运算放大器</a:t>
            </a:r>
          </a:p>
        </p:txBody>
      </p:sp>
      <p:sp>
        <p:nvSpPr>
          <p:cNvPr id="25634" name="Line 34"/>
          <p:cNvSpPr>
            <a:spLocks noChangeShapeType="1"/>
          </p:cNvSpPr>
          <p:nvPr/>
        </p:nvSpPr>
        <p:spPr bwMode="auto">
          <a:xfrm>
            <a:off x="5573713" y="5962650"/>
            <a:ext cx="873125" cy="1588"/>
          </a:xfrm>
          <a:prstGeom prst="line">
            <a:avLst/>
          </a:prstGeom>
          <a:noFill/>
          <a:ln w="38100">
            <a:solidFill>
              <a:srgbClr val="CC0000"/>
            </a:solidFill>
            <a:miter lim="800000"/>
            <a:headEnd/>
            <a:tailEnd type="triangle" w="med" len="med"/>
          </a:ln>
        </p:spPr>
        <p:txBody>
          <a:bodyPr wrap="none"/>
          <a:lstStyle/>
          <a:p>
            <a:endParaRPr lang="zh-CN" altLang="en-US"/>
          </a:p>
        </p:txBody>
      </p:sp>
      <p:sp>
        <p:nvSpPr>
          <p:cNvPr id="25635" name="Line 35"/>
          <p:cNvSpPr>
            <a:spLocks noChangeShapeType="1"/>
          </p:cNvSpPr>
          <p:nvPr/>
        </p:nvSpPr>
        <p:spPr bwMode="auto">
          <a:xfrm flipH="1">
            <a:off x="2862263" y="6042025"/>
            <a:ext cx="452437" cy="1588"/>
          </a:xfrm>
          <a:prstGeom prst="line">
            <a:avLst/>
          </a:prstGeom>
          <a:noFill/>
          <a:ln w="38100">
            <a:solidFill>
              <a:srgbClr val="CC0000"/>
            </a:solidFill>
            <a:miter lim="800000"/>
            <a:headEnd/>
            <a:tailEnd type="triangle" w="med" len="med"/>
          </a:ln>
        </p:spPr>
        <p:txBody>
          <a:bodyPr wrap="none"/>
          <a:lstStyle/>
          <a:p>
            <a:endParaRPr lang="zh-CN" altLang="en-US"/>
          </a:p>
        </p:txBody>
      </p:sp>
      <p:sp>
        <p:nvSpPr>
          <p:cNvPr id="25636" name="Text Box 36"/>
          <p:cNvSpPr txBox="1">
            <a:spLocks noChangeArrowheads="1"/>
          </p:cNvSpPr>
          <p:nvPr/>
        </p:nvSpPr>
        <p:spPr bwMode="auto">
          <a:xfrm>
            <a:off x="5586413" y="5235575"/>
            <a:ext cx="754062" cy="701675"/>
          </a:xfrm>
          <a:prstGeom prst="rect">
            <a:avLst/>
          </a:prstGeom>
          <a:noFill/>
          <a:ln w="9525">
            <a:noFill/>
            <a:miter lim="800000"/>
            <a:headEnd/>
            <a:tailEnd/>
          </a:ln>
        </p:spPr>
        <p:txBody>
          <a:bodyPr>
            <a:spAutoFit/>
          </a:bodyPr>
          <a:lstStyle/>
          <a:p>
            <a:pPr algn="ctr">
              <a:spcBef>
                <a:spcPct val="50000"/>
              </a:spcBef>
            </a:pPr>
            <a:r>
              <a:rPr lang="zh-CN" altLang="en-US">
                <a:solidFill>
                  <a:schemeClr val="folHlink"/>
                </a:solidFill>
              </a:rPr>
              <a:t>性能改善</a:t>
            </a:r>
            <a:endParaRPr lang="zh-CN" altLang="en-US">
              <a:solidFill>
                <a:schemeClr val="folHlink"/>
              </a:solidFill>
              <a:latin typeface="楷体_GB2312" pitchFamily="49" charset="-122"/>
            </a:endParaRPr>
          </a:p>
        </p:txBody>
      </p:sp>
      <p:sp>
        <p:nvSpPr>
          <p:cNvPr id="25637" name="Text Box 37"/>
          <p:cNvSpPr txBox="1">
            <a:spLocks noChangeArrowheads="1"/>
          </p:cNvSpPr>
          <p:nvPr/>
        </p:nvSpPr>
        <p:spPr bwMode="auto">
          <a:xfrm>
            <a:off x="6303963" y="5424488"/>
            <a:ext cx="2751137" cy="822325"/>
          </a:xfrm>
          <a:prstGeom prst="rect">
            <a:avLst/>
          </a:prstGeom>
          <a:noFill/>
          <a:ln w="9525">
            <a:noFill/>
            <a:miter lim="800000"/>
            <a:headEnd/>
            <a:tailEnd/>
          </a:ln>
        </p:spPr>
        <p:txBody>
          <a:bodyPr>
            <a:spAutoFit/>
          </a:bodyPr>
          <a:lstStyle/>
          <a:p>
            <a:pPr algn="ctr">
              <a:spcBef>
                <a:spcPct val="50000"/>
              </a:spcBef>
            </a:pPr>
            <a:r>
              <a:rPr lang="zh-CN" altLang="en-US" sz="2400">
                <a:latin typeface="楷体_GB2312" pitchFamily="49" charset="-122"/>
              </a:rPr>
              <a:t>第</a:t>
            </a:r>
            <a:r>
              <a:rPr lang="en-US" altLang="zh-CN" sz="2400"/>
              <a:t>7</a:t>
            </a:r>
            <a:r>
              <a:rPr lang="zh-CN" altLang="en-US" sz="2400"/>
              <a:t>章</a:t>
            </a:r>
            <a:r>
              <a:rPr lang="zh-CN" altLang="en-US" sz="2400">
                <a:latin typeface="楷体_GB2312" pitchFamily="49" charset="-122"/>
              </a:rPr>
              <a:t>          </a:t>
            </a:r>
            <a:r>
              <a:rPr lang="zh-CN" altLang="en-US" sz="2400">
                <a:solidFill>
                  <a:schemeClr val="hlink"/>
                </a:solidFill>
                <a:latin typeface="楷体_GB2312" pitchFamily="49" charset="-122"/>
              </a:rPr>
              <a:t>反馈</a:t>
            </a:r>
            <a:r>
              <a:rPr lang="zh-CN" altLang="en-US" sz="2400">
                <a:latin typeface="楷体_GB2312" pitchFamily="49" charset="-122"/>
              </a:rPr>
              <a:t>技术、方法</a:t>
            </a:r>
          </a:p>
        </p:txBody>
      </p:sp>
      <p:sp>
        <p:nvSpPr>
          <p:cNvPr id="25638" name="Text Box 38"/>
          <p:cNvSpPr txBox="1">
            <a:spLocks noChangeArrowheads="1"/>
          </p:cNvSpPr>
          <p:nvPr/>
        </p:nvSpPr>
        <p:spPr bwMode="auto">
          <a:xfrm>
            <a:off x="4392613" y="3429000"/>
            <a:ext cx="1257300" cy="701675"/>
          </a:xfrm>
          <a:prstGeom prst="rect">
            <a:avLst/>
          </a:prstGeom>
          <a:noFill/>
          <a:ln w="9525">
            <a:noFill/>
            <a:miter lim="800000"/>
            <a:headEnd/>
            <a:tailEnd/>
          </a:ln>
        </p:spPr>
        <p:txBody>
          <a:bodyPr>
            <a:spAutoFit/>
          </a:bodyPr>
          <a:lstStyle/>
          <a:p>
            <a:pPr algn="ctr"/>
            <a:r>
              <a:rPr lang="zh-CN" altLang="en-US">
                <a:solidFill>
                  <a:schemeClr val="folHlink"/>
                </a:solidFill>
              </a:rPr>
              <a:t>稳定</a:t>
            </a:r>
            <a:r>
              <a:rPr lang="en-US" altLang="zh-CN">
                <a:solidFill>
                  <a:schemeClr val="folHlink"/>
                </a:solidFill>
              </a:rPr>
              <a:t>Q</a:t>
            </a:r>
          </a:p>
          <a:p>
            <a:pPr algn="ctr"/>
            <a:r>
              <a:rPr lang="zh-CN" altLang="en-US">
                <a:solidFill>
                  <a:schemeClr val="folHlink"/>
                </a:solidFill>
              </a:rPr>
              <a:t>电路</a:t>
            </a:r>
            <a:endParaRPr lang="zh-CN" altLang="en-US">
              <a:solidFill>
                <a:schemeClr val="folHlink"/>
              </a:solidFill>
              <a:latin typeface="楷体_GB2312" pitchFamily="49" charset="-122"/>
            </a:endParaRPr>
          </a:p>
        </p:txBody>
      </p:sp>
      <p:pic>
        <p:nvPicPr>
          <p:cNvPr id="25639" name="Picture 39" descr="0032">
            <a:hlinkClick r:id="rId12" action="ppaction://hlinksldjump" highlightClick="1"/>
          </p:cNvPr>
          <p:cNvPicPr>
            <a:picLocks noChangeAspect="1" noChangeArrowheads="1"/>
          </p:cNvPicPr>
          <p:nvPr/>
        </p:nvPicPr>
        <p:blipFill>
          <a:blip r:embed="rId13" cstate="print"/>
          <a:srcRect/>
          <a:stretch>
            <a:fillRect/>
          </a:stretch>
        </p:blipFill>
        <p:spPr bwMode="auto">
          <a:xfrm>
            <a:off x="179388" y="6308725"/>
            <a:ext cx="377825" cy="368300"/>
          </a:xfrm>
          <a:prstGeom prst="rect">
            <a:avLst/>
          </a:prstGeom>
          <a:noFill/>
          <a:ln w="9525">
            <a:noFill/>
            <a:miter lim="800000"/>
            <a:headEnd/>
            <a:tailEnd/>
          </a:ln>
        </p:spPr>
      </p:pic>
      <p:sp>
        <p:nvSpPr>
          <p:cNvPr id="286760" name="Oval 40"/>
          <p:cNvSpPr>
            <a:spLocks noChangeArrowheads="1"/>
          </p:cNvSpPr>
          <p:nvPr/>
        </p:nvSpPr>
        <p:spPr bwMode="auto">
          <a:xfrm>
            <a:off x="1692275" y="4186238"/>
            <a:ext cx="2197100" cy="971550"/>
          </a:xfrm>
          <a:prstGeom prst="ellipse">
            <a:avLst/>
          </a:prstGeom>
          <a:noFill/>
          <a:ln w="38100">
            <a:solidFill>
              <a:srgbClr val="008000"/>
            </a:solidFill>
            <a:round/>
            <a:headEnd/>
            <a:tailEnd/>
          </a:ln>
        </p:spPr>
        <p:txBody>
          <a:bodyPr wrap="none" anchor="ctr"/>
          <a:lstStyle/>
          <a:p>
            <a:endParaRPr lang="zh-CN" altLang="en-US"/>
          </a:p>
        </p:txBody>
      </p:sp>
      <p:sp>
        <p:nvSpPr>
          <p:cNvPr id="286761" name="Oval 41"/>
          <p:cNvSpPr>
            <a:spLocks noChangeArrowheads="1"/>
          </p:cNvSpPr>
          <p:nvPr/>
        </p:nvSpPr>
        <p:spPr bwMode="auto">
          <a:xfrm>
            <a:off x="4211638" y="4113213"/>
            <a:ext cx="2197100" cy="971550"/>
          </a:xfrm>
          <a:prstGeom prst="ellipse">
            <a:avLst/>
          </a:prstGeom>
          <a:noFill/>
          <a:ln w="38100">
            <a:solidFill>
              <a:srgbClr val="008000"/>
            </a:solidFill>
            <a:round/>
            <a:headEnd/>
            <a:tailEnd/>
          </a:ln>
        </p:spPr>
        <p:txBody>
          <a:bodyPr wrap="none" anchor="ctr"/>
          <a:lstStyle/>
          <a:p>
            <a:endParaRPr lang="zh-CN" altLang="en-US"/>
          </a:p>
        </p:txBody>
      </p:sp>
      <p:sp>
        <p:nvSpPr>
          <p:cNvPr id="286762" name="Oval 42"/>
          <p:cNvSpPr>
            <a:spLocks noChangeArrowheads="1"/>
          </p:cNvSpPr>
          <p:nvPr/>
        </p:nvSpPr>
        <p:spPr bwMode="auto">
          <a:xfrm>
            <a:off x="3311525" y="5373688"/>
            <a:ext cx="2322513" cy="1114425"/>
          </a:xfrm>
          <a:prstGeom prst="ellipse">
            <a:avLst/>
          </a:prstGeom>
          <a:noFill/>
          <a:ln w="38100">
            <a:solidFill>
              <a:srgbClr val="008000"/>
            </a:solidFill>
            <a:round/>
            <a:headEnd/>
            <a:tailEnd/>
          </a:ln>
        </p:spPr>
        <p:txBody>
          <a:bodyPr wrap="none" anchor="ctr"/>
          <a:lstStyle/>
          <a:p>
            <a:endParaRPr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86761"/>
                                        </p:tgtEl>
                                        <p:attrNameLst>
                                          <p:attrName>style.visibility</p:attrName>
                                        </p:attrNameLst>
                                      </p:cBhvr>
                                      <p:to>
                                        <p:strVal val="visible"/>
                                      </p:to>
                                    </p:set>
                                    <p:animEffect transition="in" filter="wipe(left)">
                                      <p:cBhvr>
                                        <p:cTn id="7" dur="500"/>
                                        <p:tgtEl>
                                          <p:spTgt spid="28676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86760"/>
                                        </p:tgtEl>
                                        <p:attrNameLst>
                                          <p:attrName>style.visibility</p:attrName>
                                        </p:attrNameLst>
                                      </p:cBhvr>
                                      <p:to>
                                        <p:strVal val="visible"/>
                                      </p:to>
                                    </p:set>
                                    <p:animEffect transition="in" filter="wipe(left)">
                                      <p:cBhvr>
                                        <p:cTn id="12" dur="500"/>
                                        <p:tgtEl>
                                          <p:spTgt spid="28676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86762"/>
                                        </p:tgtEl>
                                        <p:attrNameLst>
                                          <p:attrName>style.visibility</p:attrName>
                                        </p:attrNameLst>
                                      </p:cBhvr>
                                      <p:to>
                                        <p:strVal val="visible"/>
                                      </p:to>
                                    </p:set>
                                    <p:animEffect transition="in" filter="wipe(left)">
                                      <p:cBhvr>
                                        <p:cTn id="17" dur="500"/>
                                        <p:tgtEl>
                                          <p:spTgt spid="2867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760" grpId="0" animBg="1"/>
      <p:bldP spid="286761" grpId="0" animBg="1"/>
      <p:bldP spid="286762" grpId="0" animBg="1"/>
    </p:bldLst>
  </p:timing>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9874" name="灯片编号占位符 5"/>
          <p:cNvSpPr>
            <a:spLocks noGrp="1"/>
          </p:cNvSpPr>
          <p:nvPr>
            <p:ph type="sldNum" sz="quarter" idx="12"/>
          </p:nvPr>
        </p:nvSpPr>
        <p:spPr>
          <a:noFill/>
        </p:spPr>
        <p:txBody>
          <a:bodyPr/>
          <a:lstStyle/>
          <a:p>
            <a:fld id="{F9C269C1-4B25-4969-B536-F857B0716BF1}" type="slidenum">
              <a:rPr lang="zh-CN" altLang="en-US" smtClean="0"/>
              <a:pPr/>
              <a:t>68</a:t>
            </a:fld>
            <a:endParaRPr lang="en-US" altLang="zh-CN" smtClean="0"/>
          </a:p>
        </p:txBody>
      </p:sp>
      <p:sp>
        <p:nvSpPr>
          <p:cNvPr id="79875" name="Rectangle 2"/>
          <p:cNvSpPr>
            <a:spLocks noGrp="1" noChangeArrowheads="1"/>
          </p:cNvSpPr>
          <p:nvPr>
            <p:ph type="title"/>
          </p:nvPr>
        </p:nvSpPr>
        <p:spPr/>
        <p:txBody>
          <a:bodyPr/>
          <a:lstStyle/>
          <a:p>
            <a:pPr eaLnBrk="1" hangingPunct="1"/>
            <a:r>
              <a:rPr lang="en-US" altLang="zh-CN" smtClean="0"/>
              <a:t>Temp4</a:t>
            </a:r>
          </a:p>
        </p:txBody>
      </p:sp>
      <p:sp>
        <p:nvSpPr>
          <p:cNvPr id="79876" name="Rectangle 3"/>
          <p:cNvSpPr>
            <a:spLocks noGrp="1" noChangeArrowheads="1"/>
          </p:cNvSpPr>
          <p:nvPr>
            <p:ph type="body" idx="1"/>
          </p:nvPr>
        </p:nvSpPr>
        <p:spPr/>
        <p:txBody>
          <a:bodyPr/>
          <a:lstStyle/>
          <a:p>
            <a:pPr eaLnBrk="1" hangingPunct="1"/>
            <a:endParaRPr lang="zh-CN" altLang="en-US" smtClean="0"/>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0898" name="灯片编号占位符 5"/>
          <p:cNvSpPr>
            <a:spLocks noGrp="1"/>
          </p:cNvSpPr>
          <p:nvPr>
            <p:ph type="sldNum" sz="quarter" idx="12"/>
          </p:nvPr>
        </p:nvSpPr>
        <p:spPr>
          <a:noFill/>
        </p:spPr>
        <p:txBody>
          <a:bodyPr/>
          <a:lstStyle/>
          <a:p>
            <a:fld id="{FAD233BE-A825-4E05-B4E3-FB0512072A42}" type="slidenum">
              <a:rPr lang="zh-CN" altLang="en-US" smtClean="0"/>
              <a:pPr/>
              <a:t>69</a:t>
            </a:fld>
            <a:endParaRPr lang="en-US" altLang="zh-CN" smtClean="0"/>
          </a:p>
        </p:txBody>
      </p:sp>
      <p:sp>
        <p:nvSpPr>
          <p:cNvPr id="80899" name="Rectangle 2"/>
          <p:cNvSpPr>
            <a:spLocks noGrp="1" noChangeArrowheads="1"/>
          </p:cNvSpPr>
          <p:nvPr>
            <p:ph type="title"/>
          </p:nvPr>
        </p:nvSpPr>
        <p:spPr>
          <a:xfrm>
            <a:off x="395288" y="1463675"/>
            <a:ext cx="7800975" cy="885825"/>
          </a:xfrm>
        </p:spPr>
        <p:txBody>
          <a:bodyPr/>
          <a:lstStyle/>
          <a:p>
            <a:pPr eaLnBrk="1" hangingPunct="1"/>
            <a:r>
              <a:rPr lang="zh-CN" altLang="en-US" smtClean="0"/>
              <a:t>复习讲课思路</a:t>
            </a:r>
          </a:p>
        </p:txBody>
      </p:sp>
      <p:sp>
        <p:nvSpPr>
          <p:cNvPr id="80900" name="Rectangle 3"/>
          <p:cNvSpPr>
            <a:spLocks noGrp="1" noChangeArrowheads="1"/>
          </p:cNvSpPr>
          <p:nvPr>
            <p:ph type="body" idx="1"/>
          </p:nvPr>
        </p:nvSpPr>
        <p:spPr>
          <a:xfrm>
            <a:off x="1223963" y="2349500"/>
            <a:ext cx="6694487" cy="719138"/>
          </a:xfrm>
        </p:spPr>
        <p:txBody>
          <a:bodyPr/>
          <a:lstStyle/>
          <a:p>
            <a:pPr eaLnBrk="1" hangingPunct="1"/>
            <a:r>
              <a:rPr lang="zh-CN" altLang="zh-CN" sz="3600" smtClean="0">
                <a:ea typeface="隶书" pitchFamily="49" charset="-122"/>
              </a:rPr>
              <a:t>一、考查什么</a:t>
            </a:r>
            <a:endParaRPr lang="zh-CN" altLang="en-US" sz="3600" smtClean="0">
              <a:ea typeface="隶书" pitchFamily="49" charset="-122"/>
            </a:endParaRPr>
          </a:p>
        </p:txBody>
      </p:sp>
      <p:sp>
        <p:nvSpPr>
          <p:cNvPr id="80901" name="Rectangle 4"/>
          <p:cNvSpPr>
            <a:spLocks noChangeArrowheads="1"/>
          </p:cNvSpPr>
          <p:nvPr/>
        </p:nvSpPr>
        <p:spPr bwMode="auto">
          <a:xfrm>
            <a:off x="685800" y="188913"/>
            <a:ext cx="7772400" cy="1044575"/>
          </a:xfrm>
          <a:prstGeom prst="rect">
            <a:avLst/>
          </a:prstGeom>
          <a:noFill/>
          <a:ln w="9525">
            <a:noFill/>
            <a:miter lim="800000"/>
            <a:headEnd/>
            <a:tailEnd/>
          </a:ln>
        </p:spPr>
        <p:txBody>
          <a:bodyPr anchor="b"/>
          <a:lstStyle/>
          <a:p>
            <a:pPr algn="ctr"/>
            <a:r>
              <a:rPr lang="zh-CN" altLang="en-US" sz="5400">
                <a:solidFill>
                  <a:schemeClr val="hlink"/>
                </a:solidFill>
              </a:rPr>
              <a:t>模拟电子技术基础</a:t>
            </a:r>
          </a:p>
        </p:txBody>
      </p:sp>
      <p:sp>
        <p:nvSpPr>
          <p:cNvPr id="80902" name="Rectangle 5"/>
          <p:cNvSpPr>
            <a:spLocks noChangeArrowheads="1"/>
          </p:cNvSpPr>
          <p:nvPr/>
        </p:nvSpPr>
        <p:spPr bwMode="auto">
          <a:xfrm>
            <a:off x="1223963" y="4219575"/>
            <a:ext cx="6694487" cy="649288"/>
          </a:xfrm>
          <a:prstGeom prst="rect">
            <a:avLst/>
          </a:prstGeom>
          <a:noFill/>
          <a:ln w="9525">
            <a:noFill/>
            <a:miter lim="800000"/>
            <a:headEnd/>
            <a:tailEnd/>
          </a:ln>
        </p:spPr>
        <p:txBody>
          <a:bodyPr/>
          <a:lstStyle/>
          <a:p>
            <a:pPr marL="342900" indent="-342900">
              <a:spcBef>
                <a:spcPct val="20000"/>
              </a:spcBef>
              <a:buClr>
                <a:schemeClr val="folHlink"/>
              </a:buClr>
              <a:buSzPct val="60000"/>
              <a:buFont typeface="Wingdings" pitchFamily="2" charset="2"/>
              <a:buChar char="n"/>
            </a:pPr>
            <a:r>
              <a:rPr lang="zh-CN" altLang="en-US" sz="3600">
                <a:ea typeface="隶书" pitchFamily="49" charset="-122"/>
              </a:rPr>
              <a:t>三、复习思路</a:t>
            </a:r>
          </a:p>
        </p:txBody>
      </p:sp>
      <p:sp>
        <p:nvSpPr>
          <p:cNvPr id="80903" name="Rectangle 6"/>
          <p:cNvSpPr>
            <a:spLocks noChangeArrowheads="1"/>
          </p:cNvSpPr>
          <p:nvPr/>
        </p:nvSpPr>
        <p:spPr bwMode="auto">
          <a:xfrm>
            <a:off x="1223963" y="3282950"/>
            <a:ext cx="6694487" cy="720725"/>
          </a:xfrm>
          <a:prstGeom prst="rect">
            <a:avLst/>
          </a:prstGeom>
          <a:noFill/>
          <a:ln w="9525">
            <a:noFill/>
            <a:miter lim="800000"/>
            <a:headEnd/>
            <a:tailEnd/>
          </a:ln>
        </p:spPr>
        <p:txBody>
          <a:bodyPr/>
          <a:lstStyle/>
          <a:p>
            <a:pPr marL="342900" indent="-342900">
              <a:spcBef>
                <a:spcPct val="20000"/>
              </a:spcBef>
              <a:buClr>
                <a:schemeClr val="folHlink"/>
              </a:buClr>
              <a:buSzPct val="60000"/>
              <a:buFont typeface="Wingdings" pitchFamily="2" charset="2"/>
              <a:buChar char="n"/>
            </a:pPr>
            <a:r>
              <a:rPr lang="zh-CN" altLang="en-US" sz="3600">
                <a:ea typeface="隶书" pitchFamily="49" charset="-122"/>
              </a:rPr>
              <a:t>二、考试范围</a:t>
            </a:r>
          </a:p>
        </p:txBody>
      </p:sp>
      <p:sp>
        <p:nvSpPr>
          <p:cNvPr id="80904" name="Rectangle 7"/>
          <p:cNvSpPr>
            <a:spLocks noChangeArrowheads="1"/>
          </p:cNvSpPr>
          <p:nvPr/>
        </p:nvSpPr>
        <p:spPr bwMode="auto">
          <a:xfrm>
            <a:off x="1223963" y="5084763"/>
            <a:ext cx="6694487" cy="649287"/>
          </a:xfrm>
          <a:prstGeom prst="rect">
            <a:avLst/>
          </a:prstGeom>
          <a:noFill/>
          <a:ln w="9525">
            <a:noFill/>
            <a:miter lim="800000"/>
            <a:headEnd/>
            <a:tailEnd/>
          </a:ln>
        </p:spPr>
        <p:txBody>
          <a:bodyPr/>
          <a:lstStyle/>
          <a:p>
            <a:pPr marL="342900" indent="-342900">
              <a:spcBef>
                <a:spcPct val="20000"/>
              </a:spcBef>
              <a:buClr>
                <a:schemeClr val="folHlink"/>
              </a:buClr>
              <a:buSzPct val="60000"/>
              <a:buFont typeface="Wingdings" pitchFamily="2" charset="2"/>
              <a:buChar char="n"/>
            </a:pPr>
            <a:r>
              <a:rPr lang="zh-CN" altLang="en-US" sz="3600">
                <a:ea typeface="隶书" pitchFamily="49" charset="-122"/>
              </a:rPr>
              <a:t>四、出题（思路）猜想</a:t>
            </a: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灯片编号占位符 1"/>
          <p:cNvSpPr>
            <a:spLocks noGrp="1"/>
          </p:cNvSpPr>
          <p:nvPr>
            <p:ph type="sldNum" sz="quarter" idx="12"/>
          </p:nvPr>
        </p:nvSpPr>
        <p:spPr>
          <a:noFill/>
        </p:spPr>
        <p:txBody>
          <a:bodyPr/>
          <a:lstStyle/>
          <a:p>
            <a:fld id="{64C43447-E305-4925-9501-0986DD50B292}" type="slidenum">
              <a:rPr lang="zh-CN" altLang="en-US" smtClean="0"/>
              <a:pPr/>
              <a:t>7</a:t>
            </a:fld>
            <a:endParaRPr lang="en-US" altLang="zh-CN" smtClean="0"/>
          </a:p>
        </p:txBody>
      </p:sp>
      <p:pic>
        <p:nvPicPr>
          <p:cNvPr id="3076" name="Picture 3"/>
          <p:cNvPicPr>
            <a:picLocks noChangeAspect="1" noChangeArrowheads="1"/>
          </p:cNvPicPr>
          <p:nvPr/>
        </p:nvPicPr>
        <p:blipFill>
          <a:blip r:embed="rId3" cstate="print"/>
          <a:srcRect/>
          <a:stretch>
            <a:fillRect/>
          </a:stretch>
        </p:blipFill>
        <p:spPr bwMode="auto">
          <a:xfrm>
            <a:off x="3989388" y="0"/>
            <a:ext cx="5154612" cy="3571875"/>
          </a:xfrm>
          <a:prstGeom prst="rect">
            <a:avLst/>
          </a:prstGeom>
          <a:noFill/>
          <a:ln w="9525" algn="ctr">
            <a:noFill/>
            <a:miter lim="800000"/>
            <a:headEnd/>
            <a:tailEnd/>
          </a:ln>
        </p:spPr>
      </p:pic>
      <p:graphicFrame>
        <p:nvGraphicFramePr>
          <p:cNvPr id="3074" name="Object 4"/>
          <p:cNvGraphicFramePr>
            <a:graphicFrameLocks noChangeAspect="1"/>
          </p:cNvGraphicFramePr>
          <p:nvPr/>
        </p:nvGraphicFramePr>
        <p:xfrm>
          <a:off x="4857750" y="3643313"/>
          <a:ext cx="4048125" cy="2757487"/>
        </p:xfrm>
        <a:graphic>
          <a:graphicData uri="http://schemas.openxmlformats.org/presentationml/2006/ole">
            <p:oleObj spid="_x0000_s3074" name="Picture2" r:id="rId4" imgW="2238480" imgH="1523880" progId="Word.Picture.8">
              <p:embed/>
            </p:oleObj>
          </a:graphicData>
        </a:graphic>
      </p:graphicFrame>
      <p:sp>
        <p:nvSpPr>
          <p:cNvPr id="3077" name="Text Box 4"/>
          <p:cNvSpPr txBox="1">
            <a:spLocks noChangeArrowheads="1"/>
          </p:cNvSpPr>
          <p:nvPr/>
        </p:nvSpPr>
        <p:spPr bwMode="auto">
          <a:xfrm>
            <a:off x="0" y="1900238"/>
            <a:ext cx="5749925" cy="1600200"/>
          </a:xfrm>
          <a:prstGeom prst="rect">
            <a:avLst/>
          </a:prstGeom>
          <a:solidFill>
            <a:schemeClr val="bg1"/>
          </a:solidFill>
          <a:ln w="9525">
            <a:noFill/>
            <a:miter lim="800000"/>
            <a:headEnd/>
            <a:tailEnd/>
          </a:ln>
        </p:spPr>
        <p:txBody>
          <a:bodyPr>
            <a:spAutoFit/>
          </a:bodyPr>
          <a:lstStyle/>
          <a:p>
            <a:r>
              <a:rPr lang="zh-CN" altLang="en-US" sz="1400"/>
              <a:t>三、（</a:t>
            </a:r>
            <a:r>
              <a:rPr lang="en-US" altLang="zh-CN" sz="1400"/>
              <a:t>12</a:t>
            </a:r>
            <a:r>
              <a:rPr lang="zh-CN" altLang="en-US" sz="1400"/>
              <a:t>分）</a:t>
            </a:r>
          </a:p>
          <a:p>
            <a:r>
              <a:rPr lang="zh-CN" altLang="en-US" sz="1400"/>
              <a:t>电路如图</a:t>
            </a:r>
            <a:r>
              <a:rPr lang="en-US" altLang="zh-CN" sz="1400"/>
              <a:t>3</a:t>
            </a:r>
            <a:r>
              <a:rPr lang="zh-CN" altLang="en-US" sz="1400"/>
              <a:t>所示，各晶体管的</a:t>
            </a:r>
            <a:r>
              <a:rPr lang="zh-CN" altLang="en-US" sz="1400" i="1">
                <a:sym typeface="Symbol" pitchFamily="18" charset="2"/>
              </a:rPr>
              <a:t></a:t>
            </a:r>
            <a:r>
              <a:rPr lang="zh-CN" altLang="en-US" sz="1400" i="1"/>
              <a:t> </a:t>
            </a:r>
            <a:r>
              <a:rPr lang="zh-CN" altLang="en-US" sz="1400"/>
              <a:t>均为</a:t>
            </a:r>
            <a:r>
              <a:rPr lang="en-US" altLang="zh-CN" sz="1400"/>
              <a:t>80</a:t>
            </a:r>
            <a:r>
              <a:rPr lang="zh-CN" altLang="en-US" sz="1400"/>
              <a:t>，</a:t>
            </a:r>
            <a:r>
              <a:rPr lang="en-US" altLang="zh-CN" sz="1400" i="1"/>
              <a:t>V</a:t>
            </a:r>
            <a:r>
              <a:rPr lang="en-US" altLang="zh-CN" sz="1400" baseline="-25000"/>
              <a:t>BE</a:t>
            </a:r>
            <a:r>
              <a:rPr lang="en-US" altLang="zh-CN" sz="1400"/>
              <a:t> =0.6V</a:t>
            </a:r>
            <a:r>
              <a:rPr lang="zh-CN" altLang="en-US" sz="1400"/>
              <a:t>，</a:t>
            </a:r>
            <a:r>
              <a:rPr lang="en-US" altLang="zh-CN" sz="1400" i="1"/>
              <a:t>r</a:t>
            </a:r>
            <a:r>
              <a:rPr lang="en-US" altLang="zh-CN" sz="1400" baseline="-25000"/>
              <a:t>bb</a:t>
            </a:r>
            <a:r>
              <a:rPr lang="en-US" altLang="zh-CN" sz="1400" baseline="-25000">
                <a:sym typeface="Symbol" pitchFamily="18" charset="2"/>
              </a:rPr>
              <a:t></a:t>
            </a:r>
            <a:r>
              <a:rPr lang="en-US" altLang="zh-CN" sz="1400"/>
              <a:t>=300</a:t>
            </a:r>
            <a:r>
              <a:rPr lang="en-US" altLang="zh-CN" sz="1400">
                <a:sym typeface="Symbol" pitchFamily="18" charset="2"/>
              </a:rPr>
              <a:t></a:t>
            </a:r>
            <a:r>
              <a:rPr lang="zh-CN" altLang="en-US" sz="1400"/>
              <a:t>，基极电流均可忽略，</a:t>
            </a:r>
            <a:r>
              <a:rPr lang="en-US" altLang="zh-CN" sz="1400" i="1"/>
              <a:t>R</a:t>
            </a:r>
            <a:r>
              <a:rPr lang="en-US" altLang="zh-CN" sz="1400"/>
              <a:t>w</a:t>
            </a:r>
            <a:r>
              <a:rPr lang="zh-CN" altLang="en-US" sz="1400"/>
              <a:t>滑动端处于中间位置，试求：</a:t>
            </a:r>
            <a:endParaRPr lang="zh-CN" altLang="en-US" sz="1400">
              <a:sym typeface="Symbol" pitchFamily="18" charset="2"/>
            </a:endParaRPr>
          </a:p>
          <a:p>
            <a:r>
              <a:rPr lang="zh-CN" altLang="en-US" sz="1400">
                <a:sym typeface="Symbol" pitchFamily="18" charset="2"/>
              </a:rPr>
              <a:t></a:t>
            </a:r>
            <a:r>
              <a:rPr lang="en-US" altLang="zh-CN" sz="1400"/>
              <a:t>1</a:t>
            </a:r>
            <a:r>
              <a:rPr lang="en-US" altLang="zh-CN" sz="1400">
                <a:sym typeface="Symbol" pitchFamily="18" charset="2"/>
              </a:rPr>
              <a:t></a:t>
            </a:r>
            <a:r>
              <a:rPr lang="en-US" altLang="zh-CN" sz="1400"/>
              <a:t> </a:t>
            </a:r>
            <a:r>
              <a:rPr lang="zh-CN" altLang="en-US" sz="1400"/>
              <a:t>分析该电路是几级放大电路，各级电路的名称及组成？</a:t>
            </a:r>
          </a:p>
          <a:p>
            <a:r>
              <a:rPr lang="en-US" altLang="zh-CN" sz="1400"/>
              <a:t>(2) T3</a:t>
            </a:r>
            <a:r>
              <a:rPr lang="zh-CN" altLang="en-US" sz="1400"/>
              <a:t>的静态工作点。</a:t>
            </a:r>
          </a:p>
          <a:p>
            <a:r>
              <a:rPr lang="en-US" altLang="zh-CN" sz="1400"/>
              <a:t>(3) </a:t>
            </a:r>
            <a:r>
              <a:rPr lang="zh-CN" altLang="en-US" sz="1400"/>
              <a:t>电压放大倍数</a:t>
            </a:r>
            <a:r>
              <a:rPr lang="en-US" altLang="zh-CN" sz="1400" i="1"/>
              <a:t>Av</a:t>
            </a:r>
            <a:r>
              <a:rPr lang="en-US" altLang="zh-CN" sz="1400"/>
              <a:t> = </a:t>
            </a:r>
            <a:r>
              <a:rPr lang="en-US" altLang="zh-CN" sz="1400" i="1"/>
              <a:t>v</a:t>
            </a:r>
            <a:r>
              <a:rPr lang="en-US" altLang="zh-CN" sz="1400" baseline="-25000"/>
              <a:t>o</a:t>
            </a:r>
            <a:r>
              <a:rPr lang="en-US" altLang="zh-CN" sz="1400"/>
              <a:t> / </a:t>
            </a:r>
            <a:r>
              <a:rPr lang="en-US" altLang="zh-CN" sz="1400" i="1"/>
              <a:t>v</a:t>
            </a:r>
            <a:r>
              <a:rPr lang="en-US" altLang="zh-CN" sz="1400" i="1" baseline="-25000"/>
              <a:t>i</a:t>
            </a:r>
            <a:r>
              <a:rPr lang="en-US" altLang="zh-CN" sz="1400"/>
              <a:t> </a:t>
            </a:r>
            <a:r>
              <a:rPr lang="zh-CN" altLang="en-US" sz="1400"/>
              <a:t>；</a:t>
            </a:r>
          </a:p>
          <a:p>
            <a:r>
              <a:rPr lang="en-US" altLang="zh-CN" sz="1400"/>
              <a:t>(4) </a:t>
            </a:r>
            <a:r>
              <a:rPr lang="zh-CN" altLang="en-US" sz="1400"/>
              <a:t>输入电阻</a:t>
            </a:r>
            <a:r>
              <a:rPr lang="en-US" altLang="zh-CN" sz="1400" i="1"/>
              <a:t>R</a:t>
            </a:r>
            <a:r>
              <a:rPr lang="en-US" altLang="zh-CN" sz="1400"/>
              <a:t>i</a:t>
            </a:r>
            <a:r>
              <a:rPr lang="zh-CN" altLang="en-US" sz="1400"/>
              <a:t>和输出电阻</a:t>
            </a:r>
            <a:r>
              <a:rPr lang="en-US" altLang="zh-CN" sz="1400" i="1"/>
              <a:t>R</a:t>
            </a:r>
            <a:r>
              <a:rPr lang="en-US" altLang="zh-CN" sz="1400" baseline="-25000"/>
              <a:t>o</a:t>
            </a:r>
            <a:r>
              <a:rPr lang="en-US" altLang="zh-CN" sz="1400"/>
              <a:t> </a:t>
            </a:r>
            <a:r>
              <a:rPr lang="zh-CN" altLang="en-US" sz="1400"/>
              <a:t>； </a:t>
            </a:r>
          </a:p>
        </p:txBody>
      </p:sp>
      <p:pic>
        <p:nvPicPr>
          <p:cNvPr id="3078" name="Picture 5"/>
          <p:cNvPicPr>
            <a:picLocks noChangeAspect="1" noChangeArrowheads="1"/>
          </p:cNvPicPr>
          <p:nvPr/>
        </p:nvPicPr>
        <p:blipFill>
          <a:blip r:embed="rId5" cstate="print"/>
          <a:srcRect/>
          <a:stretch>
            <a:fillRect/>
          </a:stretch>
        </p:blipFill>
        <p:spPr bwMode="auto">
          <a:xfrm>
            <a:off x="214313" y="3429000"/>
            <a:ext cx="4614862" cy="3116263"/>
          </a:xfrm>
          <a:prstGeom prst="rect">
            <a:avLst/>
          </a:prstGeom>
          <a:noFill/>
          <a:ln w="9525">
            <a:noFill/>
            <a:miter lim="800000"/>
            <a:headEnd/>
            <a:tailEnd/>
          </a:ln>
        </p:spPr>
      </p:pic>
      <p:sp>
        <p:nvSpPr>
          <p:cNvPr id="8" name="Rectangle 3"/>
          <p:cNvSpPr txBox="1">
            <a:spLocks noChangeArrowheads="1"/>
          </p:cNvSpPr>
          <p:nvPr/>
        </p:nvSpPr>
        <p:spPr>
          <a:xfrm>
            <a:off x="0" y="0"/>
            <a:ext cx="4500563" cy="2000250"/>
          </a:xfrm>
          <a:prstGeom prst="rect">
            <a:avLst/>
          </a:prstGeom>
        </p:spPr>
        <p:txBody>
          <a:bodyPr/>
          <a:lstStyle/>
          <a:p>
            <a:pPr marL="342900" indent="-342900">
              <a:lnSpc>
                <a:spcPct val="90000"/>
              </a:lnSpc>
              <a:spcBef>
                <a:spcPct val="20000"/>
              </a:spcBef>
              <a:buClr>
                <a:schemeClr val="folHlink"/>
              </a:buClr>
              <a:buSzPct val="60000"/>
              <a:buFont typeface="Wingdings" pitchFamily="2" charset="2"/>
              <a:buChar char="n"/>
              <a:defRPr/>
            </a:pPr>
            <a:r>
              <a:rPr lang="zh-CN" altLang="en-US" kern="0" dirty="0">
                <a:latin typeface="+mn-lt"/>
                <a:ea typeface="+mn-ea"/>
              </a:rPr>
              <a:t>常见考题 </a:t>
            </a:r>
            <a:r>
              <a:rPr lang="en-US" altLang="zh-CN" sz="1800" kern="0" dirty="0">
                <a:latin typeface="+mn-lt"/>
                <a:ea typeface="+mn-ea"/>
              </a:rPr>
              <a:t>( 2~3 </a:t>
            </a:r>
            <a:r>
              <a:rPr lang="zh-CN" altLang="en-US" sz="1800" kern="0" dirty="0">
                <a:latin typeface="+mn-lt"/>
                <a:ea typeface="+mn-ea"/>
              </a:rPr>
              <a:t>题 </a:t>
            </a:r>
            <a:r>
              <a:rPr lang="en-US" altLang="zh-CN" sz="1800" kern="0" dirty="0">
                <a:latin typeface="+mn-lt"/>
                <a:ea typeface="+mn-ea"/>
              </a:rPr>
              <a:t>)</a:t>
            </a:r>
          </a:p>
          <a:p>
            <a:pPr marL="742950" lvl="1" indent="-285750">
              <a:lnSpc>
                <a:spcPct val="90000"/>
              </a:lnSpc>
              <a:spcBef>
                <a:spcPct val="20000"/>
              </a:spcBef>
              <a:buClr>
                <a:schemeClr val="hlink"/>
              </a:buClr>
              <a:buSzPct val="55000"/>
              <a:buFont typeface="Wingdings" pitchFamily="2" charset="2"/>
              <a:buChar char="n"/>
              <a:defRPr/>
            </a:pPr>
            <a:r>
              <a:rPr lang="zh-CN" altLang="en-US" sz="1800" kern="0" dirty="0">
                <a:latin typeface="+mn-lt"/>
                <a:ea typeface="+mn-ea"/>
              </a:rPr>
              <a:t>变化题</a:t>
            </a:r>
          </a:p>
          <a:p>
            <a:pPr marL="1143000" lvl="2" indent="-228600">
              <a:lnSpc>
                <a:spcPct val="90000"/>
              </a:lnSpc>
              <a:spcBef>
                <a:spcPct val="20000"/>
              </a:spcBef>
              <a:buClr>
                <a:schemeClr val="folHlink"/>
              </a:buClr>
              <a:buSzPct val="50000"/>
              <a:buFont typeface="Wingdings" pitchFamily="2" charset="2"/>
              <a:buChar char="n"/>
              <a:defRPr/>
            </a:pPr>
            <a:r>
              <a:rPr lang="en-US" altLang="zh-CN" sz="1600" kern="0" dirty="0">
                <a:latin typeface="+mn-lt"/>
                <a:ea typeface="+mn-ea"/>
              </a:rPr>
              <a:t>BJT</a:t>
            </a:r>
            <a:r>
              <a:rPr lang="zh-CN" altLang="en-US" sz="1600" kern="0" dirty="0">
                <a:latin typeface="+mn-lt"/>
                <a:ea typeface="+mn-ea"/>
              </a:rPr>
              <a:t>共射</a:t>
            </a:r>
          </a:p>
          <a:p>
            <a:pPr marL="1143000" lvl="2" indent="-228600">
              <a:lnSpc>
                <a:spcPct val="90000"/>
              </a:lnSpc>
              <a:spcBef>
                <a:spcPct val="20000"/>
              </a:spcBef>
              <a:buClr>
                <a:schemeClr val="folHlink"/>
              </a:buClr>
              <a:buSzPct val="50000"/>
              <a:buFont typeface="Wingdings" pitchFamily="2" charset="2"/>
              <a:buChar char="n"/>
              <a:defRPr/>
            </a:pPr>
            <a:r>
              <a:rPr lang="en-US" altLang="zh-CN" sz="1600" kern="0" dirty="0">
                <a:latin typeface="+mn-lt"/>
                <a:ea typeface="+mn-ea"/>
              </a:rPr>
              <a:t>MOS</a:t>
            </a:r>
            <a:r>
              <a:rPr lang="zh-CN" altLang="en-US" sz="1600" kern="0" dirty="0">
                <a:latin typeface="+mn-lt"/>
                <a:ea typeface="+mn-ea"/>
              </a:rPr>
              <a:t>差分</a:t>
            </a:r>
          </a:p>
          <a:p>
            <a:pPr marL="1143000" lvl="2" indent="-228600">
              <a:lnSpc>
                <a:spcPct val="90000"/>
              </a:lnSpc>
              <a:spcBef>
                <a:spcPct val="20000"/>
              </a:spcBef>
              <a:buClr>
                <a:schemeClr val="folHlink"/>
              </a:buClr>
              <a:buSzPct val="50000"/>
              <a:buFont typeface="Wingdings" pitchFamily="2" charset="2"/>
              <a:buChar char="n"/>
              <a:defRPr/>
            </a:pPr>
            <a:r>
              <a:rPr lang="en-US" altLang="zh-CN" sz="1600" kern="0" dirty="0">
                <a:latin typeface="+mn-lt"/>
                <a:ea typeface="+mn-ea"/>
              </a:rPr>
              <a:t>2</a:t>
            </a:r>
            <a:r>
              <a:rPr lang="zh-CN" altLang="en-US" sz="1600" kern="0" dirty="0">
                <a:latin typeface="+mn-lt"/>
                <a:ea typeface="+mn-ea"/>
              </a:rPr>
              <a:t>级放大电路</a:t>
            </a:r>
            <a:endParaRPr lang="en-US" altLang="zh-CN" sz="1600" kern="0" dirty="0">
              <a:latin typeface="+mn-lt"/>
              <a:ea typeface="+mn-ea"/>
            </a:endParaRPr>
          </a:p>
          <a:p>
            <a:pPr marL="1143000" lvl="2" indent="-228600">
              <a:lnSpc>
                <a:spcPct val="90000"/>
              </a:lnSpc>
              <a:spcBef>
                <a:spcPct val="20000"/>
              </a:spcBef>
              <a:buClr>
                <a:schemeClr val="folHlink"/>
              </a:buClr>
              <a:buSzPct val="50000"/>
              <a:buFont typeface="Wingdings" pitchFamily="2" charset="2"/>
              <a:buChar char="n"/>
              <a:defRPr/>
            </a:pPr>
            <a:r>
              <a:rPr lang="zh-CN" altLang="en-US" sz="1600" kern="0" dirty="0">
                <a:latin typeface="+mn-lt"/>
                <a:ea typeface="+mn-ea"/>
              </a:rPr>
              <a:t>判断能否放大，各元件的作用</a:t>
            </a:r>
            <a:endParaRPr lang="en-US" altLang="zh-CN" sz="1600" kern="0" dirty="0">
              <a:latin typeface="+mn-lt"/>
              <a:ea typeface="+mn-ea"/>
            </a:endParaRPr>
          </a:p>
          <a:p>
            <a:pPr marL="1143000" lvl="2" indent="-228600">
              <a:lnSpc>
                <a:spcPct val="90000"/>
              </a:lnSpc>
              <a:spcBef>
                <a:spcPct val="20000"/>
              </a:spcBef>
              <a:buClr>
                <a:schemeClr val="folHlink"/>
              </a:buClr>
              <a:buSzPct val="50000"/>
              <a:buFont typeface="Wingdings" pitchFamily="2" charset="2"/>
              <a:buChar char="n"/>
              <a:defRPr/>
            </a:pPr>
            <a:r>
              <a:rPr lang="zh-CN" altLang="en-US" sz="1600" kern="0" dirty="0">
                <a:latin typeface="+mn-lt"/>
                <a:ea typeface="+mn-ea"/>
              </a:rPr>
              <a:t>组态之间性能比较</a:t>
            </a:r>
          </a:p>
        </p:txBody>
      </p:sp>
      <p:grpSp>
        <p:nvGrpSpPr>
          <p:cNvPr id="3080" name="组合 78"/>
          <p:cNvGrpSpPr>
            <a:grpSpLocks/>
          </p:cNvGrpSpPr>
          <p:nvPr/>
        </p:nvGrpSpPr>
        <p:grpSpPr bwMode="auto">
          <a:xfrm>
            <a:off x="0" y="857250"/>
            <a:ext cx="928688" cy="338138"/>
            <a:chOff x="4679157" y="5857892"/>
            <a:chExt cx="928694" cy="338554"/>
          </a:xfrm>
        </p:grpSpPr>
        <p:sp>
          <p:nvSpPr>
            <p:cNvPr id="3082" name="Oval 40"/>
            <p:cNvSpPr>
              <a:spLocks noChangeArrowheads="1"/>
            </p:cNvSpPr>
            <p:nvPr/>
          </p:nvSpPr>
          <p:spPr bwMode="auto">
            <a:xfrm>
              <a:off x="4750595" y="5884107"/>
              <a:ext cx="785818" cy="285752"/>
            </a:xfrm>
            <a:prstGeom prst="ellipse">
              <a:avLst/>
            </a:prstGeom>
            <a:noFill/>
            <a:ln w="38100">
              <a:solidFill>
                <a:srgbClr val="333399"/>
              </a:solidFill>
              <a:miter lim="800000"/>
              <a:headEnd/>
              <a:tailEnd/>
            </a:ln>
          </p:spPr>
          <p:txBody>
            <a:bodyPr wrap="none" anchor="ctr"/>
            <a:lstStyle/>
            <a:p>
              <a:endParaRPr lang="zh-CN" altLang="en-US" sz="1600"/>
            </a:p>
          </p:txBody>
        </p:sp>
        <p:sp>
          <p:nvSpPr>
            <p:cNvPr id="3083" name="Text Box 41"/>
            <p:cNvSpPr txBox="1">
              <a:spLocks noChangeArrowheads="1"/>
            </p:cNvSpPr>
            <p:nvPr/>
          </p:nvSpPr>
          <p:spPr bwMode="auto">
            <a:xfrm>
              <a:off x="4679157" y="5857892"/>
              <a:ext cx="928694" cy="338554"/>
            </a:xfrm>
            <a:prstGeom prst="rect">
              <a:avLst/>
            </a:prstGeom>
            <a:noFill/>
            <a:ln w="9525">
              <a:noFill/>
              <a:miter lim="800000"/>
              <a:headEnd/>
              <a:tailEnd/>
            </a:ln>
          </p:spPr>
          <p:txBody>
            <a:bodyPr>
              <a:spAutoFit/>
            </a:bodyPr>
            <a:lstStyle/>
            <a:p>
              <a:pPr algn="ctr">
                <a:spcBef>
                  <a:spcPct val="50000"/>
                </a:spcBef>
              </a:pPr>
              <a:r>
                <a:rPr lang="en-US" altLang="zh-CN" sz="1600"/>
                <a:t>1-2</a:t>
              </a:r>
              <a:r>
                <a:rPr lang="zh-CN" altLang="en-US" sz="1600"/>
                <a:t>题</a:t>
              </a:r>
            </a:p>
          </p:txBody>
        </p:sp>
      </p:grpSp>
      <p:sp>
        <p:nvSpPr>
          <p:cNvPr id="3081" name="椭圆 11"/>
          <p:cNvSpPr>
            <a:spLocks noChangeArrowheads="1"/>
          </p:cNvSpPr>
          <p:nvPr/>
        </p:nvSpPr>
        <p:spPr bwMode="auto">
          <a:xfrm>
            <a:off x="857250" y="1071563"/>
            <a:ext cx="1785938" cy="433387"/>
          </a:xfrm>
          <a:prstGeom prst="ellipse">
            <a:avLst/>
          </a:prstGeom>
          <a:noFill/>
          <a:ln w="38100" algn="ctr">
            <a:solidFill>
              <a:srgbClr val="006600"/>
            </a:solidFill>
            <a:round/>
            <a:headEnd/>
            <a:tailEnd/>
          </a:ln>
        </p:spPr>
        <p:txBody>
          <a:bodyPr lIns="0" tIns="0" rIns="0" bIns="0">
            <a:spAutoFit/>
          </a:bodyPr>
          <a:lstStyle/>
          <a:p>
            <a:pPr marL="457200"/>
            <a:endParaRPr lang="zh-CN" altLang="en-US"/>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627" name="灯片编号占位符 6"/>
          <p:cNvSpPr>
            <a:spLocks noGrp="1"/>
          </p:cNvSpPr>
          <p:nvPr>
            <p:ph type="sldNum" sz="quarter" idx="12"/>
          </p:nvPr>
        </p:nvSpPr>
        <p:spPr>
          <a:noFill/>
        </p:spPr>
        <p:txBody>
          <a:bodyPr/>
          <a:lstStyle/>
          <a:p>
            <a:fld id="{73866B86-7527-463B-AE85-0E87EBD79476}" type="slidenum">
              <a:rPr lang="zh-CN" altLang="en-US" smtClean="0"/>
              <a:pPr/>
              <a:t>70</a:t>
            </a:fld>
            <a:endParaRPr lang="en-US" altLang="zh-CN" smtClean="0"/>
          </a:p>
        </p:txBody>
      </p:sp>
      <p:sp>
        <p:nvSpPr>
          <p:cNvPr id="26628" name="Rectangle 2"/>
          <p:cNvSpPr>
            <a:spLocks noGrp="1" noChangeArrowheads="1"/>
          </p:cNvSpPr>
          <p:nvPr>
            <p:ph type="title"/>
          </p:nvPr>
        </p:nvSpPr>
        <p:spPr>
          <a:xfrm>
            <a:off x="1331913" y="476250"/>
            <a:ext cx="5853112" cy="863600"/>
          </a:xfrm>
          <a:noFill/>
        </p:spPr>
        <p:txBody>
          <a:bodyPr/>
          <a:lstStyle/>
          <a:p>
            <a:pPr eaLnBrk="1" hangingPunct="1"/>
            <a:r>
              <a:rPr lang="en-US" altLang="zh-CN" sz="5400" smtClean="0">
                <a:solidFill>
                  <a:srgbClr val="FF0000"/>
                </a:solidFill>
              </a:rPr>
              <a:t>1   </a:t>
            </a:r>
            <a:r>
              <a:rPr lang="zh-CN" altLang="en-US" sz="5400" smtClean="0">
                <a:solidFill>
                  <a:srgbClr val="FF0000"/>
                </a:solidFill>
              </a:rPr>
              <a:t>绪 论</a:t>
            </a:r>
          </a:p>
        </p:txBody>
      </p:sp>
      <p:graphicFrame>
        <p:nvGraphicFramePr>
          <p:cNvPr id="26626" name="Object 3"/>
          <p:cNvGraphicFramePr>
            <a:graphicFrameLocks noGrp="1"/>
          </p:cNvGraphicFramePr>
          <p:nvPr>
            <p:ph sz="half" idx="1"/>
          </p:nvPr>
        </p:nvGraphicFramePr>
        <p:xfrm>
          <a:off x="107950" y="115888"/>
          <a:ext cx="4608513" cy="360362"/>
        </p:xfrm>
        <a:graphic>
          <a:graphicData uri="http://schemas.openxmlformats.org/presentationml/2006/ole">
            <p:oleObj spid="_x0000_s26626" name="Image" r:id="rId3" imgW="9866667" imgH="1180952" progId="">
              <p:embed/>
            </p:oleObj>
          </a:graphicData>
        </a:graphic>
      </p:graphicFrame>
      <p:sp>
        <p:nvSpPr>
          <p:cNvPr id="26629" name="Text Box 26"/>
          <p:cNvSpPr txBox="1">
            <a:spLocks noChangeArrowheads="1"/>
          </p:cNvSpPr>
          <p:nvPr/>
        </p:nvSpPr>
        <p:spPr bwMode="auto">
          <a:xfrm>
            <a:off x="4211638" y="800100"/>
            <a:ext cx="4752975" cy="396875"/>
          </a:xfrm>
          <a:prstGeom prst="rect">
            <a:avLst/>
          </a:prstGeom>
          <a:noFill/>
          <a:ln w="9525">
            <a:noFill/>
            <a:miter lim="800000"/>
            <a:headEnd/>
            <a:tailEnd/>
          </a:ln>
        </p:spPr>
        <p:txBody>
          <a:bodyPr>
            <a:spAutoFit/>
          </a:bodyPr>
          <a:lstStyle/>
          <a:p>
            <a:pPr>
              <a:spcBef>
                <a:spcPct val="50000"/>
              </a:spcBef>
            </a:pPr>
            <a:r>
              <a:rPr lang="zh-CN" altLang="en-US">
                <a:solidFill>
                  <a:schemeClr val="tx2"/>
                </a:solidFill>
              </a:rPr>
              <a:t>不会单独出题，但重要概念。。。</a:t>
            </a:r>
          </a:p>
        </p:txBody>
      </p:sp>
      <p:sp>
        <p:nvSpPr>
          <p:cNvPr id="26630" name="Text Box 28"/>
          <p:cNvSpPr txBox="1">
            <a:spLocks noChangeArrowheads="1"/>
          </p:cNvSpPr>
          <p:nvPr/>
        </p:nvSpPr>
        <p:spPr bwMode="auto">
          <a:xfrm>
            <a:off x="5148263" y="4221163"/>
            <a:ext cx="3779837" cy="2255837"/>
          </a:xfrm>
          <a:prstGeom prst="rect">
            <a:avLst/>
          </a:prstGeom>
          <a:noFill/>
          <a:ln w="9525">
            <a:noFill/>
            <a:miter lim="800000"/>
            <a:headEnd/>
            <a:tailEnd/>
          </a:ln>
        </p:spPr>
        <p:txBody>
          <a:bodyPr>
            <a:spAutoFit/>
          </a:bodyPr>
          <a:lstStyle/>
          <a:p>
            <a:r>
              <a:rPr lang="en-US" altLang="zh-CN">
                <a:solidFill>
                  <a:schemeClr val="hlink"/>
                </a:solidFill>
                <a:sym typeface="Symbol" pitchFamily="18" charset="2"/>
              </a:rPr>
              <a:t></a:t>
            </a:r>
            <a:r>
              <a:rPr lang="en-US" altLang="zh-CN">
                <a:sym typeface="Symbol" pitchFamily="18" charset="2"/>
              </a:rPr>
              <a:t> </a:t>
            </a:r>
            <a:r>
              <a:rPr lang="en-US" altLang="zh-CN" i="1"/>
              <a:t>A</a:t>
            </a:r>
            <a:r>
              <a:rPr lang="en-US" altLang="zh-CN" baseline="-25000"/>
              <a:t>V </a:t>
            </a:r>
            <a:r>
              <a:rPr lang="en-US" altLang="zh-CN"/>
              <a:t>(dB)、</a:t>
            </a:r>
            <a:r>
              <a:rPr lang="en-US" altLang="zh-CN" i="1"/>
              <a:t>R</a:t>
            </a:r>
            <a:r>
              <a:rPr lang="en-US" altLang="zh-CN" baseline="-25000"/>
              <a:t>i </a:t>
            </a:r>
            <a:r>
              <a:rPr lang="en-US" altLang="zh-CN"/>
              <a:t>(</a:t>
            </a:r>
            <a:r>
              <a:rPr lang="en-US" altLang="zh-CN" i="1"/>
              <a:t>A</a:t>
            </a:r>
            <a:r>
              <a:rPr lang="en-US" altLang="zh-CN" baseline="-25000"/>
              <a:t>VS</a:t>
            </a:r>
            <a:r>
              <a:rPr lang="en-US" altLang="zh-CN"/>
              <a:t>)、</a:t>
            </a:r>
            <a:r>
              <a:rPr lang="en-US" altLang="zh-CN" i="1"/>
              <a:t>R</a:t>
            </a:r>
            <a:r>
              <a:rPr lang="en-US" altLang="zh-CN" baseline="-25000"/>
              <a:t>o </a:t>
            </a:r>
            <a:r>
              <a:rPr lang="en-US" altLang="zh-CN"/>
              <a:t>(</a:t>
            </a:r>
            <a:r>
              <a:rPr lang="en-US" altLang="zh-CN" i="1"/>
              <a:t>A</a:t>
            </a:r>
            <a:r>
              <a:rPr lang="en-US" altLang="zh-CN" baseline="-25000"/>
              <a:t>VO</a:t>
            </a:r>
            <a:r>
              <a:rPr lang="en-US" altLang="zh-CN"/>
              <a:t>)</a:t>
            </a:r>
            <a:r>
              <a:rPr lang="zh-CN" altLang="en-US"/>
              <a:t>；</a:t>
            </a:r>
          </a:p>
          <a:p>
            <a:r>
              <a:rPr lang="en-US" altLang="zh-CN">
                <a:solidFill>
                  <a:schemeClr val="hlink"/>
                </a:solidFill>
                <a:sym typeface="Symbol" pitchFamily="18" charset="2"/>
              </a:rPr>
              <a:t></a:t>
            </a:r>
            <a:r>
              <a:rPr lang="en-US" altLang="zh-CN">
                <a:sym typeface="Symbol" pitchFamily="18" charset="2"/>
              </a:rPr>
              <a:t> </a:t>
            </a:r>
            <a:r>
              <a:rPr lang="en-US" altLang="zh-CN"/>
              <a:t>4</a:t>
            </a:r>
            <a:r>
              <a:rPr lang="zh-CN" altLang="en-US"/>
              <a:t>种放大器与反馈</a:t>
            </a:r>
            <a:r>
              <a:rPr lang="en-US" altLang="zh-CN"/>
              <a:t>4</a:t>
            </a:r>
            <a:r>
              <a:rPr lang="zh-CN" altLang="en-US"/>
              <a:t>种组态；</a:t>
            </a:r>
          </a:p>
          <a:p>
            <a:r>
              <a:rPr lang="en-US" altLang="zh-CN" sz="2400">
                <a:solidFill>
                  <a:schemeClr val="hlink"/>
                </a:solidFill>
                <a:sym typeface="Symbol" pitchFamily="18" charset="2"/>
              </a:rPr>
              <a:t> </a:t>
            </a:r>
            <a:r>
              <a:rPr lang="zh-CN" altLang="en-US">
                <a:solidFill>
                  <a:schemeClr val="hlink"/>
                </a:solidFill>
                <a:sym typeface="Symbol" pitchFamily="18" charset="2"/>
              </a:rPr>
              <a:t>非线性失真</a:t>
            </a:r>
            <a:r>
              <a:rPr lang="zh-CN" altLang="en-US">
                <a:sym typeface="Symbol" pitchFamily="18" charset="2"/>
              </a:rPr>
              <a:t>与</a:t>
            </a:r>
            <a:r>
              <a:rPr lang="zh-CN" altLang="en-US">
                <a:solidFill>
                  <a:schemeClr val="hlink"/>
                </a:solidFill>
                <a:sym typeface="Symbol" pitchFamily="18" charset="2"/>
              </a:rPr>
              <a:t>频率失真 </a:t>
            </a:r>
          </a:p>
          <a:p>
            <a:r>
              <a:rPr lang="en-US" altLang="zh-CN">
                <a:solidFill>
                  <a:schemeClr val="hlink"/>
                </a:solidFill>
                <a:sym typeface="Symbol" pitchFamily="18" charset="2"/>
              </a:rPr>
              <a:t> </a:t>
            </a:r>
            <a:r>
              <a:rPr lang="zh-CN" altLang="en-US"/>
              <a:t>线性范围</a:t>
            </a:r>
          </a:p>
          <a:p>
            <a:r>
              <a:rPr lang="en-US" altLang="zh-CN"/>
              <a:t>    ——</a:t>
            </a:r>
            <a:r>
              <a:rPr lang="zh-CN" altLang="en-US"/>
              <a:t>最大不失真输出幅值；</a:t>
            </a:r>
          </a:p>
          <a:p>
            <a:r>
              <a:rPr lang="en-US" altLang="zh-CN">
                <a:solidFill>
                  <a:schemeClr val="hlink"/>
                </a:solidFill>
                <a:sym typeface="Symbol" pitchFamily="18" charset="2"/>
              </a:rPr>
              <a:t> </a:t>
            </a:r>
            <a:r>
              <a:rPr lang="zh-CN" altLang="en-US">
                <a:sym typeface="Symbol" pitchFamily="18" charset="2"/>
              </a:rPr>
              <a:t>频率范围</a:t>
            </a:r>
            <a:r>
              <a:rPr lang="zh-CN" altLang="en-US">
                <a:solidFill>
                  <a:schemeClr val="hlink"/>
                </a:solidFill>
                <a:sym typeface="Symbol" pitchFamily="18" charset="2"/>
              </a:rPr>
              <a:t> </a:t>
            </a:r>
            <a:r>
              <a:rPr lang="en-US" altLang="zh-CN">
                <a:solidFill>
                  <a:schemeClr val="hlink"/>
                </a:solidFill>
                <a:sym typeface="Symbol" pitchFamily="18" charset="2"/>
              </a:rPr>
              <a:t>— </a:t>
            </a:r>
            <a:r>
              <a:rPr lang="zh-CN" altLang="en-US">
                <a:solidFill>
                  <a:schemeClr val="hlink"/>
                </a:solidFill>
                <a:sym typeface="Symbol" pitchFamily="18" charset="2"/>
              </a:rPr>
              <a:t>带宽</a:t>
            </a:r>
            <a:endParaRPr lang="zh-CN" altLang="en-US" sz="1800"/>
          </a:p>
          <a:p>
            <a:endParaRPr lang="zh-CN" altLang="en-US" sz="1800"/>
          </a:p>
        </p:txBody>
      </p:sp>
      <p:sp>
        <p:nvSpPr>
          <p:cNvPr id="26631" name="Text Box 31">
            <a:hlinkClick r:id="rId4" action="ppaction://hlinksldjump"/>
          </p:cNvPr>
          <p:cNvSpPr txBox="1">
            <a:spLocks noChangeArrowheads="1"/>
          </p:cNvSpPr>
          <p:nvPr/>
        </p:nvSpPr>
        <p:spPr bwMode="auto">
          <a:xfrm>
            <a:off x="179388" y="1530350"/>
            <a:ext cx="6019800" cy="476250"/>
          </a:xfrm>
          <a:prstGeom prst="rect">
            <a:avLst/>
          </a:prstGeom>
          <a:noFill/>
          <a:ln w="9525">
            <a:noFill/>
            <a:miter lim="800000"/>
            <a:headEnd/>
            <a:tailEnd/>
          </a:ln>
        </p:spPr>
        <p:txBody>
          <a:bodyPr>
            <a:spAutoFit/>
          </a:bodyPr>
          <a:lstStyle/>
          <a:p>
            <a:pPr>
              <a:lnSpc>
                <a:spcPct val="90000"/>
              </a:lnSpc>
              <a:spcBef>
                <a:spcPct val="50000"/>
              </a:spcBef>
            </a:pPr>
            <a:r>
              <a:rPr lang="en-US" altLang="zh-CN" sz="2800">
                <a:solidFill>
                  <a:schemeClr val="folHlink"/>
                </a:solidFill>
              </a:rPr>
              <a:t>1.1  </a:t>
            </a:r>
            <a:r>
              <a:rPr lang="zh-CN" altLang="en-US" sz="2800">
                <a:solidFill>
                  <a:schemeClr val="folHlink"/>
                </a:solidFill>
              </a:rPr>
              <a:t>信号</a:t>
            </a:r>
          </a:p>
        </p:txBody>
      </p:sp>
      <p:sp>
        <p:nvSpPr>
          <p:cNvPr id="26632" name="Text Box 32">
            <a:hlinkClick r:id="rId5" action="ppaction://hlinkpres?slideindex=1&amp;slidetitle=PowerPoint 演示文稿"/>
          </p:cNvPr>
          <p:cNvSpPr txBox="1">
            <a:spLocks noChangeArrowheads="1"/>
          </p:cNvSpPr>
          <p:nvPr/>
        </p:nvSpPr>
        <p:spPr bwMode="auto">
          <a:xfrm>
            <a:off x="179388" y="2617788"/>
            <a:ext cx="6705600" cy="476250"/>
          </a:xfrm>
          <a:prstGeom prst="rect">
            <a:avLst/>
          </a:prstGeom>
          <a:noFill/>
          <a:ln w="12700" cap="sq">
            <a:noFill/>
            <a:miter lim="800000"/>
            <a:headEnd type="none" w="sm" len="sm"/>
            <a:tailEnd type="none" w="sm" len="sm"/>
          </a:ln>
        </p:spPr>
        <p:txBody>
          <a:bodyPr lIns="90000" tIns="46800" rIns="90000" bIns="46800">
            <a:spAutoFit/>
          </a:bodyPr>
          <a:lstStyle/>
          <a:p>
            <a:pPr>
              <a:lnSpc>
                <a:spcPct val="90000"/>
              </a:lnSpc>
              <a:spcBef>
                <a:spcPct val="50000"/>
              </a:spcBef>
            </a:pPr>
            <a:r>
              <a:rPr lang="en-US" altLang="zh-CN" sz="2800">
                <a:solidFill>
                  <a:schemeClr val="folHlink"/>
                </a:solidFill>
              </a:rPr>
              <a:t>1.3  </a:t>
            </a:r>
            <a:r>
              <a:rPr lang="zh-CN" altLang="en-US" sz="2800">
                <a:solidFill>
                  <a:schemeClr val="folHlink"/>
                </a:solidFill>
              </a:rPr>
              <a:t>模拟信号和数字信号</a:t>
            </a:r>
          </a:p>
        </p:txBody>
      </p:sp>
      <p:sp>
        <p:nvSpPr>
          <p:cNvPr id="26633" name="Text Box 33">
            <a:hlinkClick r:id="rId4" action="ppaction://hlinksldjump"/>
          </p:cNvPr>
          <p:cNvSpPr txBox="1">
            <a:spLocks noChangeArrowheads="1"/>
          </p:cNvSpPr>
          <p:nvPr/>
        </p:nvSpPr>
        <p:spPr bwMode="auto">
          <a:xfrm>
            <a:off x="179388" y="2073275"/>
            <a:ext cx="6019800" cy="476250"/>
          </a:xfrm>
          <a:prstGeom prst="rect">
            <a:avLst/>
          </a:prstGeom>
          <a:noFill/>
          <a:ln w="9525">
            <a:noFill/>
            <a:miter lim="800000"/>
            <a:headEnd/>
            <a:tailEnd/>
          </a:ln>
        </p:spPr>
        <p:txBody>
          <a:bodyPr>
            <a:spAutoFit/>
          </a:bodyPr>
          <a:lstStyle/>
          <a:p>
            <a:pPr>
              <a:lnSpc>
                <a:spcPct val="90000"/>
              </a:lnSpc>
              <a:spcBef>
                <a:spcPct val="50000"/>
              </a:spcBef>
            </a:pPr>
            <a:r>
              <a:rPr lang="en-US" altLang="zh-CN" sz="2800">
                <a:solidFill>
                  <a:schemeClr val="folHlink"/>
                </a:solidFill>
              </a:rPr>
              <a:t>1.2  </a:t>
            </a:r>
            <a:r>
              <a:rPr lang="zh-CN" altLang="en-US" sz="2800">
                <a:solidFill>
                  <a:schemeClr val="folHlink"/>
                </a:solidFill>
              </a:rPr>
              <a:t>信号的频谱</a:t>
            </a:r>
          </a:p>
        </p:txBody>
      </p:sp>
      <p:sp>
        <p:nvSpPr>
          <p:cNvPr id="26634" name="Text Box 34">
            <a:hlinkClick r:id="rId6" action="ppaction://hlinksldjump"/>
          </p:cNvPr>
          <p:cNvSpPr txBox="1">
            <a:spLocks noChangeArrowheads="1"/>
          </p:cNvSpPr>
          <p:nvPr/>
        </p:nvSpPr>
        <p:spPr bwMode="auto">
          <a:xfrm>
            <a:off x="179388" y="3160713"/>
            <a:ext cx="6705600" cy="476250"/>
          </a:xfrm>
          <a:prstGeom prst="rect">
            <a:avLst/>
          </a:prstGeom>
          <a:noFill/>
          <a:ln w="12700" cap="sq">
            <a:noFill/>
            <a:miter lim="800000"/>
            <a:headEnd type="none" w="sm" len="sm"/>
            <a:tailEnd type="none" w="sm" len="sm"/>
          </a:ln>
        </p:spPr>
        <p:txBody>
          <a:bodyPr lIns="90000" tIns="46800" rIns="90000" bIns="46800">
            <a:spAutoFit/>
          </a:bodyPr>
          <a:lstStyle/>
          <a:p>
            <a:pPr>
              <a:lnSpc>
                <a:spcPct val="90000"/>
              </a:lnSpc>
              <a:spcBef>
                <a:spcPct val="50000"/>
              </a:spcBef>
            </a:pPr>
            <a:r>
              <a:rPr lang="en-US" altLang="zh-CN" sz="2800">
                <a:solidFill>
                  <a:schemeClr val="folHlink"/>
                </a:solidFill>
              </a:rPr>
              <a:t>1.4  </a:t>
            </a:r>
            <a:r>
              <a:rPr lang="zh-CN" altLang="en-US" sz="2800">
                <a:solidFill>
                  <a:schemeClr val="folHlink"/>
                </a:solidFill>
              </a:rPr>
              <a:t>放大电路模型</a:t>
            </a:r>
          </a:p>
        </p:txBody>
      </p:sp>
      <p:sp>
        <p:nvSpPr>
          <p:cNvPr id="26635" name="Text Box 35">
            <a:hlinkClick r:id="rId5" action="ppaction://hlinkpres?slideindex=1&amp;slidetitle=PowerPoint 演示文稿"/>
          </p:cNvPr>
          <p:cNvSpPr txBox="1">
            <a:spLocks noChangeArrowheads="1"/>
          </p:cNvSpPr>
          <p:nvPr/>
        </p:nvSpPr>
        <p:spPr bwMode="auto">
          <a:xfrm>
            <a:off x="179388" y="4681538"/>
            <a:ext cx="6705600" cy="476250"/>
          </a:xfrm>
          <a:prstGeom prst="rect">
            <a:avLst/>
          </a:prstGeom>
          <a:noFill/>
          <a:ln w="12700" cap="sq">
            <a:noFill/>
            <a:miter lim="800000"/>
            <a:headEnd type="none" w="sm" len="sm"/>
            <a:tailEnd type="none" w="sm" len="sm"/>
          </a:ln>
        </p:spPr>
        <p:txBody>
          <a:bodyPr lIns="90000" tIns="46800" rIns="90000" bIns="46800">
            <a:spAutoFit/>
          </a:bodyPr>
          <a:lstStyle/>
          <a:p>
            <a:pPr>
              <a:lnSpc>
                <a:spcPct val="90000"/>
              </a:lnSpc>
              <a:spcBef>
                <a:spcPct val="50000"/>
              </a:spcBef>
            </a:pPr>
            <a:r>
              <a:rPr lang="en-US" altLang="zh-CN" sz="2800">
                <a:solidFill>
                  <a:schemeClr val="folHlink"/>
                </a:solidFill>
              </a:rPr>
              <a:t>1.5  </a:t>
            </a:r>
            <a:r>
              <a:rPr lang="zh-CN" altLang="en-US" sz="2800">
                <a:solidFill>
                  <a:schemeClr val="folHlink"/>
                </a:solidFill>
              </a:rPr>
              <a:t>放大电路的主要性能指标</a:t>
            </a:r>
          </a:p>
        </p:txBody>
      </p:sp>
      <p:sp>
        <p:nvSpPr>
          <p:cNvPr id="26636" name="Text Box 36">
            <a:hlinkClick r:id="rId5" action="ppaction://hlinkpres?slideindex=1&amp;slidetitle=PowerPoint 演示文稿"/>
          </p:cNvPr>
          <p:cNvSpPr txBox="1">
            <a:spLocks noChangeArrowheads="1"/>
          </p:cNvSpPr>
          <p:nvPr/>
        </p:nvSpPr>
        <p:spPr bwMode="auto">
          <a:xfrm>
            <a:off x="468313" y="3705225"/>
            <a:ext cx="5653087" cy="420688"/>
          </a:xfrm>
          <a:prstGeom prst="rect">
            <a:avLst/>
          </a:prstGeom>
          <a:noFill/>
          <a:ln w="12700" cap="sq">
            <a:noFill/>
            <a:miter lim="800000"/>
            <a:headEnd type="none" w="sm" len="sm"/>
            <a:tailEnd type="none" w="sm" len="sm"/>
          </a:ln>
        </p:spPr>
        <p:txBody>
          <a:bodyPr lIns="90000" tIns="46800" rIns="90000" bIns="46800">
            <a:spAutoFit/>
          </a:bodyPr>
          <a:lstStyle/>
          <a:p>
            <a:pPr>
              <a:lnSpc>
                <a:spcPct val="90000"/>
              </a:lnSpc>
              <a:spcBef>
                <a:spcPct val="50000"/>
              </a:spcBef>
            </a:pPr>
            <a:r>
              <a:rPr lang="en-US" altLang="zh-CN" sz="2400">
                <a:solidFill>
                  <a:srgbClr val="CC3300"/>
                </a:solidFill>
              </a:rPr>
              <a:t>1.  </a:t>
            </a:r>
            <a:r>
              <a:rPr lang="zh-CN" altLang="en-US" sz="2400">
                <a:solidFill>
                  <a:srgbClr val="CC3300"/>
                </a:solidFill>
              </a:rPr>
              <a:t>放大电路的符号及模拟信号放大</a:t>
            </a:r>
          </a:p>
        </p:txBody>
      </p:sp>
      <p:sp>
        <p:nvSpPr>
          <p:cNvPr id="26637" name="Text Box 37">
            <a:hlinkClick r:id="rId5" action="ppaction://hlinkpres?slideindex=1&amp;slidetitle=PowerPoint 演示文稿"/>
          </p:cNvPr>
          <p:cNvSpPr txBox="1">
            <a:spLocks noChangeArrowheads="1"/>
          </p:cNvSpPr>
          <p:nvPr/>
        </p:nvSpPr>
        <p:spPr bwMode="auto">
          <a:xfrm>
            <a:off x="468313" y="4192588"/>
            <a:ext cx="5653087" cy="420687"/>
          </a:xfrm>
          <a:prstGeom prst="rect">
            <a:avLst/>
          </a:prstGeom>
          <a:noFill/>
          <a:ln w="12700" cap="sq">
            <a:noFill/>
            <a:miter lim="800000"/>
            <a:headEnd type="none" w="sm" len="sm"/>
            <a:tailEnd type="none" w="sm" len="sm"/>
          </a:ln>
        </p:spPr>
        <p:txBody>
          <a:bodyPr lIns="90000" tIns="46800" rIns="90000" bIns="46800">
            <a:spAutoFit/>
          </a:bodyPr>
          <a:lstStyle/>
          <a:p>
            <a:pPr>
              <a:lnSpc>
                <a:spcPct val="90000"/>
              </a:lnSpc>
              <a:spcBef>
                <a:spcPct val="50000"/>
              </a:spcBef>
            </a:pPr>
            <a:r>
              <a:rPr lang="en-US" altLang="zh-CN" sz="2400">
                <a:solidFill>
                  <a:srgbClr val="CC3300"/>
                </a:solidFill>
              </a:rPr>
              <a:t>2.  </a:t>
            </a:r>
            <a:r>
              <a:rPr lang="zh-CN" altLang="en-US" sz="2400">
                <a:solidFill>
                  <a:srgbClr val="CC3300"/>
                </a:solidFill>
              </a:rPr>
              <a:t>放大电路模型</a:t>
            </a:r>
          </a:p>
        </p:txBody>
      </p:sp>
    </p:spTree>
  </p:cSld>
  <p:clrMapOvr>
    <a:masterClrMapping/>
  </p:clrMapOvr>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1922" name="灯片编号占位符 4"/>
          <p:cNvSpPr>
            <a:spLocks noGrp="1"/>
          </p:cNvSpPr>
          <p:nvPr>
            <p:ph type="sldNum" sz="quarter" idx="12"/>
          </p:nvPr>
        </p:nvSpPr>
        <p:spPr>
          <a:noFill/>
        </p:spPr>
        <p:txBody>
          <a:bodyPr/>
          <a:lstStyle/>
          <a:p>
            <a:fld id="{BB4588FB-FC70-44B4-9FA1-0242B795BFC8}" type="slidenum">
              <a:rPr lang="zh-CN" altLang="en-US" smtClean="0"/>
              <a:pPr/>
              <a:t>71</a:t>
            </a:fld>
            <a:endParaRPr lang="en-US" altLang="zh-CN" smtClean="0"/>
          </a:p>
        </p:txBody>
      </p:sp>
      <p:sp>
        <p:nvSpPr>
          <p:cNvPr id="81923" name="Rectangle 2"/>
          <p:cNvSpPr>
            <a:spLocks noGrp="1" noChangeArrowheads="1"/>
          </p:cNvSpPr>
          <p:nvPr>
            <p:ph type="title"/>
          </p:nvPr>
        </p:nvSpPr>
        <p:spPr>
          <a:xfrm>
            <a:off x="947738" y="333375"/>
            <a:ext cx="7800975" cy="885825"/>
          </a:xfrm>
        </p:spPr>
        <p:txBody>
          <a:bodyPr/>
          <a:lstStyle/>
          <a:p>
            <a:pPr eaLnBrk="1" hangingPunct="1"/>
            <a:r>
              <a:rPr lang="en-US" altLang="zh-CN" smtClean="0">
                <a:solidFill>
                  <a:schemeClr val="hlink"/>
                </a:solidFill>
              </a:rPr>
              <a:t>3  </a:t>
            </a:r>
            <a:r>
              <a:rPr lang="zh-CN" altLang="en-US" smtClean="0">
                <a:solidFill>
                  <a:schemeClr val="hlink"/>
                </a:solidFill>
              </a:rPr>
              <a:t>半导体二极管及其应用电路</a:t>
            </a:r>
          </a:p>
        </p:txBody>
      </p:sp>
      <p:sp>
        <p:nvSpPr>
          <p:cNvPr id="81924" name="Rectangle 4">
            <a:hlinkClick r:id="" action="ppaction://hlinkshowjump?jump=nextslide"/>
          </p:cNvPr>
          <p:cNvSpPr>
            <a:spLocks noChangeArrowheads="1"/>
          </p:cNvSpPr>
          <p:nvPr/>
        </p:nvSpPr>
        <p:spPr bwMode="auto">
          <a:xfrm>
            <a:off x="323850" y="1557338"/>
            <a:ext cx="5761038" cy="458787"/>
          </a:xfrm>
          <a:prstGeom prst="rect">
            <a:avLst/>
          </a:prstGeom>
          <a:noFill/>
          <a:ln w="57150" algn="ctr">
            <a:noFill/>
            <a:miter lim="800000"/>
            <a:headEnd/>
            <a:tailEnd/>
          </a:ln>
        </p:spPr>
        <p:txBody>
          <a:bodyPr/>
          <a:lstStyle/>
          <a:p>
            <a:pPr marL="342900" indent="-342900">
              <a:lnSpc>
                <a:spcPct val="90000"/>
              </a:lnSpc>
              <a:spcBef>
                <a:spcPct val="20000"/>
              </a:spcBef>
              <a:buClr>
                <a:srgbClr val="1946AD"/>
              </a:buClr>
              <a:buSzPct val="60000"/>
              <a:buFont typeface="Wingdings" pitchFamily="2" charset="2"/>
              <a:buNone/>
            </a:pPr>
            <a:r>
              <a:rPr lang="en-US" altLang="zh-CN" sz="3200">
                <a:solidFill>
                  <a:schemeClr val="tx2"/>
                </a:solidFill>
              </a:rPr>
              <a:t>2.1  PN</a:t>
            </a:r>
            <a:r>
              <a:rPr lang="zh-CN" altLang="en-US" sz="3200">
                <a:solidFill>
                  <a:schemeClr val="tx2"/>
                </a:solidFill>
              </a:rPr>
              <a:t>结的基本知识</a:t>
            </a:r>
          </a:p>
        </p:txBody>
      </p:sp>
      <p:sp>
        <p:nvSpPr>
          <p:cNvPr id="81925" name="Rectangle 5">
            <a:hlinkClick r:id="rId2" action="ppaction://hlinksldjump"/>
          </p:cNvPr>
          <p:cNvSpPr>
            <a:spLocks noChangeArrowheads="1"/>
          </p:cNvSpPr>
          <p:nvPr/>
        </p:nvSpPr>
        <p:spPr bwMode="auto">
          <a:xfrm>
            <a:off x="323850" y="2084388"/>
            <a:ext cx="5976938" cy="444500"/>
          </a:xfrm>
          <a:prstGeom prst="rect">
            <a:avLst/>
          </a:prstGeom>
          <a:noFill/>
          <a:ln w="57150" algn="ctr">
            <a:noFill/>
            <a:miter lim="800000"/>
            <a:headEnd/>
            <a:tailEnd/>
          </a:ln>
        </p:spPr>
        <p:txBody>
          <a:bodyPr/>
          <a:lstStyle/>
          <a:p>
            <a:pPr marL="342900" indent="-342900">
              <a:lnSpc>
                <a:spcPct val="90000"/>
              </a:lnSpc>
              <a:spcBef>
                <a:spcPct val="20000"/>
              </a:spcBef>
              <a:buClr>
                <a:srgbClr val="1946AD"/>
              </a:buClr>
              <a:buSzPct val="60000"/>
              <a:buFont typeface="Wingdings" pitchFamily="2" charset="2"/>
              <a:buNone/>
            </a:pPr>
            <a:r>
              <a:rPr lang="en-US" altLang="zh-CN" sz="3200">
                <a:solidFill>
                  <a:schemeClr val="tx2"/>
                </a:solidFill>
              </a:rPr>
              <a:t>2.2  </a:t>
            </a:r>
            <a:r>
              <a:rPr lang="zh-CN" altLang="en-US" sz="3200">
                <a:solidFill>
                  <a:schemeClr val="tx2"/>
                </a:solidFill>
              </a:rPr>
              <a:t>半导体二极管</a:t>
            </a:r>
          </a:p>
        </p:txBody>
      </p:sp>
      <p:sp>
        <p:nvSpPr>
          <p:cNvPr id="81926" name="Rectangle 6">
            <a:hlinkClick r:id="rId3" action="ppaction://hlinksldjump"/>
          </p:cNvPr>
          <p:cNvSpPr>
            <a:spLocks noChangeArrowheads="1"/>
          </p:cNvSpPr>
          <p:nvPr/>
        </p:nvSpPr>
        <p:spPr bwMode="auto">
          <a:xfrm>
            <a:off x="323850" y="3122613"/>
            <a:ext cx="5976938" cy="484187"/>
          </a:xfrm>
          <a:prstGeom prst="rect">
            <a:avLst/>
          </a:prstGeom>
          <a:noFill/>
          <a:ln w="57150" algn="ctr">
            <a:noFill/>
            <a:miter lim="800000"/>
            <a:headEnd/>
            <a:tailEnd/>
          </a:ln>
        </p:spPr>
        <p:txBody>
          <a:bodyPr/>
          <a:lstStyle/>
          <a:p>
            <a:pPr marL="342900" indent="-342900">
              <a:lnSpc>
                <a:spcPct val="90000"/>
              </a:lnSpc>
              <a:spcBef>
                <a:spcPct val="20000"/>
              </a:spcBef>
              <a:buClr>
                <a:srgbClr val="1946AD"/>
              </a:buClr>
              <a:buSzPct val="60000"/>
              <a:buFont typeface="Wingdings" pitchFamily="2" charset="2"/>
              <a:buNone/>
            </a:pPr>
            <a:r>
              <a:rPr lang="en-US" altLang="zh-CN" sz="3200">
                <a:solidFill>
                  <a:schemeClr val="tx2"/>
                </a:solidFill>
              </a:rPr>
              <a:t>2.3  </a:t>
            </a:r>
            <a:r>
              <a:rPr lang="zh-CN" altLang="en-US" sz="3200">
                <a:solidFill>
                  <a:schemeClr val="tx2"/>
                </a:solidFill>
              </a:rPr>
              <a:t>二极管应用电路</a:t>
            </a:r>
          </a:p>
        </p:txBody>
      </p:sp>
      <p:sp>
        <p:nvSpPr>
          <p:cNvPr id="81927" name="Rectangle 7">
            <a:hlinkClick r:id="rId4" action="ppaction://hlinksldjump"/>
          </p:cNvPr>
          <p:cNvSpPr>
            <a:spLocks noChangeArrowheads="1"/>
          </p:cNvSpPr>
          <p:nvPr/>
        </p:nvSpPr>
        <p:spPr bwMode="auto">
          <a:xfrm>
            <a:off x="323850" y="5251450"/>
            <a:ext cx="5903913" cy="484188"/>
          </a:xfrm>
          <a:prstGeom prst="rect">
            <a:avLst/>
          </a:prstGeom>
          <a:noFill/>
          <a:ln w="57150" algn="ctr">
            <a:noFill/>
            <a:miter lim="800000"/>
            <a:headEnd/>
            <a:tailEnd/>
          </a:ln>
        </p:spPr>
        <p:txBody>
          <a:bodyPr/>
          <a:lstStyle/>
          <a:p>
            <a:pPr marL="342900" indent="-342900">
              <a:lnSpc>
                <a:spcPct val="90000"/>
              </a:lnSpc>
              <a:spcBef>
                <a:spcPct val="20000"/>
              </a:spcBef>
              <a:buClr>
                <a:srgbClr val="1946AD"/>
              </a:buClr>
              <a:buSzPct val="60000"/>
              <a:buFont typeface="Wingdings" pitchFamily="2" charset="2"/>
              <a:buNone/>
            </a:pPr>
            <a:r>
              <a:rPr lang="en-US" altLang="zh-CN" sz="3200">
                <a:solidFill>
                  <a:schemeClr val="tx2"/>
                </a:solidFill>
              </a:rPr>
              <a:t>2.4  </a:t>
            </a:r>
            <a:r>
              <a:rPr lang="zh-CN" altLang="en-US" sz="3200">
                <a:solidFill>
                  <a:schemeClr val="tx2"/>
                </a:solidFill>
              </a:rPr>
              <a:t>特殊二极管</a:t>
            </a:r>
          </a:p>
        </p:txBody>
      </p:sp>
      <p:sp>
        <p:nvSpPr>
          <p:cNvPr id="81928" name="Rectangle 8"/>
          <p:cNvSpPr>
            <a:spLocks noChangeArrowheads="1"/>
          </p:cNvSpPr>
          <p:nvPr/>
        </p:nvSpPr>
        <p:spPr bwMode="auto">
          <a:xfrm>
            <a:off x="646113" y="2597150"/>
            <a:ext cx="4213225" cy="457200"/>
          </a:xfrm>
          <a:prstGeom prst="rect">
            <a:avLst/>
          </a:prstGeom>
          <a:noFill/>
          <a:ln w="9525" algn="ctr">
            <a:noFill/>
            <a:miter lim="800000"/>
            <a:headEnd/>
            <a:tailEnd/>
          </a:ln>
        </p:spPr>
        <p:txBody>
          <a:bodyPr anchor="ctr">
            <a:spAutoFit/>
          </a:bodyPr>
          <a:lstStyle/>
          <a:p>
            <a:r>
              <a:rPr kumimoji="0" lang="en-US" altLang="zh-CN" sz="2400">
                <a:solidFill>
                  <a:srgbClr val="CC3300"/>
                </a:solidFill>
              </a:rPr>
              <a:t>2.2.4  </a:t>
            </a:r>
            <a:r>
              <a:rPr kumimoji="0" lang="zh-CN" altLang="en-US" sz="2400">
                <a:solidFill>
                  <a:srgbClr val="CC3300"/>
                </a:solidFill>
              </a:rPr>
              <a:t>二极管模型</a:t>
            </a:r>
          </a:p>
        </p:txBody>
      </p:sp>
      <p:sp>
        <p:nvSpPr>
          <p:cNvPr id="81929" name="Rectangle 9"/>
          <p:cNvSpPr>
            <a:spLocks noChangeArrowheads="1"/>
          </p:cNvSpPr>
          <p:nvPr/>
        </p:nvSpPr>
        <p:spPr bwMode="auto">
          <a:xfrm>
            <a:off x="646113" y="3675063"/>
            <a:ext cx="2908300" cy="457200"/>
          </a:xfrm>
          <a:prstGeom prst="rect">
            <a:avLst/>
          </a:prstGeom>
          <a:noFill/>
          <a:ln w="9525" algn="ctr">
            <a:noFill/>
            <a:miter lim="800000"/>
            <a:headEnd/>
            <a:tailEnd/>
          </a:ln>
        </p:spPr>
        <p:txBody>
          <a:bodyPr anchor="ctr">
            <a:spAutoFit/>
          </a:bodyPr>
          <a:lstStyle/>
          <a:p>
            <a:r>
              <a:rPr kumimoji="0" lang="en-US" altLang="zh-CN" sz="2400">
                <a:solidFill>
                  <a:srgbClr val="CC3300"/>
                </a:solidFill>
              </a:rPr>
              <a:t>2.3.1  </a:t>
            </a:r>
            <a:r>
              <a:rPr kumimoji="0" lang="zh-CN" altLang="en-US" sz="2400">
                <a:solidFill>
                  <a:srgbClr val="CC3300"/>
                </a:solidFill>
              </a:rPr>
              <a:t>整流电路</a:t>
            </a:r>
          </a:p>
        </p:txBody>
      </p:sp>
      <p:sp>
        <p:nvSpPr>
          <p:cNvPr id="81930" name="Rectangle 10"/>
          <p:cNvSpPr>
            <a:spLocks noChangeArrowheads="1"/>
          </p:cNvSpPr>
          <p:nvPr/>
        </p:nvSpPr>
        <p:spPr bwMode="auto">
          <a:xfrm>
            <a:off x="646113" y="4200525"/>
            <a:ext cx="3263900" cy="457200"/>
          </a:xfrm>
          <a:prstGeom prst="rect">
            <a:avLst/>
          </a:prstGeom>
          <a:noFill/>
          <a:ln w="9525" algn="ctr">
            <a:noFill/>
            <a:miter lim="800000"/>
            <a:headEnd/>
            <a:tailEnd/>
          </a:ln>
        </p:spPr>
        <p:txBody>
          <a:bodyPr anchor="ctr">
            <a:spAutoFit/>
          </a:bodyPr>
          <a:lstStyle/>
          <a:p>
            <a:r>
              <a:rPr kumimoji="0" lang="en-US" altLang="zh-CN" sz="2400">
                <a:solidFill>
                  <a:srgbClr val="CC3300"/>
                </a:solidFill>
              </a:rPr>
              <a:t>2.3.2  </a:t>
            </a:r>
            <a:r>
              <a:rPr kumimoji="0" lang="zh-CN" altLang="en-US" sz="2400">
                <a:solidFill>
                  <a:srgbClr val="CC3300"/>
                </a:solidFill>
              </a:rPr>
              <a:t>限幅电路</a:t>
            </a:r>
          </a:p>
        </p:txBody>
      </p:sp>
      <p:sp>
        <p:nvSpPr>
          <p:cNvPr id="81931" name="Rectangle 11"/>
          <p:cNvSpPr>
            <a:spLocks noChangeArrowheads="1"/>
          </p:cNvSpPr>
          <p:nvPr/>
        </p:nvSpPr>
        <p:spPr bwMode="auto">
          <a:xfrm>
            <a:off x="646113" y="4725988"/>
            <a:ext cx="3879850" cy="457200"/>
          </a:xfrm>
          <a:prstGeom prst="rect">
            <a:avLst/>
          </a:prstGeom>
          <a:noFill/>
          <a:ln w="9525" algn="ctr">
            <a:noFill/>
            <a:miter lim="800000"/>
            <a:headEnd/>
            <a:tailEnd/>
          </a:ln>
        </p:spPr>
        <p:txBody>
          <a:bodyPr anchor="ctr">
            <a:spAutoFit/>
          </a:bodyPr>
          <a:lstStyle/>
          <a:p>
            <a:r>
              <a:rPr kumimoji="0" lang="en-US" altLang="zh-CN" sz="2400">
                <a:solidFill>
                  <a:srgbClr val="CC3300"/>
                </a:solidFill>
              </a:rPr>
              <a:t>2.3.3  </a:t>
            </a:r>
            <a:r>
              <a:rPr kumimoji="0" lang="zh-CN" altLang="en-US" sz="2400">
                <a:solidFill>
                  <a:srgbClr val="CC3300"/>
                </a:solidFill>
              </a:rPr>
              <a:t>钳位电路</a:t>
            </a:r>
          </a:p>
        </p:txBody>
      </p:sp>
      <p:sp>
        <p:nvSpPr>
          <p:cNvPr id="81932" name="Rectangle 12"/>
          <p:cNvSpPr>
            <a:spLocks noChangeArrowheads="1"/>
          </p:cNvSpPr>
          <p:nvPr/>
        </p:nvSpPr>
        <p:spPr bwMode="auto">
          <a:xfrm>
            <a:off x="646113" y="5805488"/>
            <a:ext cx="4452937" cy="431800"/>
          </a:xfrm>
          <a:prstGeom prst="rect">
            <a:avLst/>
          </a:prstGeom>
          <a:noFill/>
          <a:ln w="9525">
            <a:noFill/>
            <a:miter lim="800000"/>
            <a:headEnd/>
            <a:tailEnd/>
          </a:ln>
        </p:spPr>
        <p:txBody>
          <a:bodyPr anchor="b"/>
          <a:lstStyle/>
          <a:p>
            <a:r>
              <a:rPr lang="en-US" altLang="zh-CN" sz="2400">
                <a:solidFill>
                  <a:srgbClr val="CC3300"/>
                </a:solidFill>
              </a:rPr>
              <a:t>2.4.1  </a:t>
            </a:r>
            <a:r>
              <a:rPr lang="zh-CN" altLang="en-US" sz="2400">
                <a:solidFill>
                  <a:srgbClr val="CC3300"/>
                </a:solidFill>
              </a:rPr>
              <a:t>稳压二极管</a:t>
            </a:r>
          </a:p>
        </p:txBody>
      </p:sp>
      <p:sp>
        <p:nvSpPr>
          <p:cNvPr id="81933" name="Line 13"/>
          <p:cNvSpPr>
            <a:spLocks noChangeShapeType="1"/>
          </p:cNvSpPr>
          <p:nvPr/>
        </p:nvSpPr>
        <p:spPr bwMode="auto">
          <a:xfrm>
            <a:off x="684213" y="4940300"/>
            <a:ext cx="2159000" cy="73025"/>
          </a:xfrm>
          <a:prstGeom prst="line">
            <a:avLst/>
          </a:prstGeom>
          <a:noFill/>
          <a:ln w="38100">
            <a:solidFill>
              <a:schemeClr val="tx1"/>
            </a:solidFill>
            <a:miter lim="800000"/>
            <a:headEnd/>
            <a:tailEnd/>
          </a:ln>
        </p:spPr>
        <p:txBody>
          <a:bodyPr wrap="none"/>
          <a:lstStyle/>
          <a:p>
            <a:endParaRPr lang="zh-CN" altLang="en-US"/>
          </a:p>
        </p:txBody>
      </p:sp>
      <p:sp>
        <p:nvSpPr>
          <p:cNvPr id="81934" name="Rectangle 14"/>
          <p:cNvSpPr>
            <a:spLocks noChangeArrowheads="1"/>
          </p:cNvSpPr>
          <p:nvPr/>
        </p:nvSpPr>
        <p:spPr bwMode="auto">
          <a:xfrm>
            <a:off x="3854450" y="2708275"/>
            <a:ext cx="5289550" cy="3600450"/>
          </a:xfrm>
          <a:prstGeom prst="rect">
            <a:avLst/>
          </a:prstGeom>
          <a:noFill/>
          <a:ln w="9525">
            <a:noFill/>
            <a:miter lim="800000"/>
            <a:headEnd/>
            <a:tailEnd/>
          </a:ln>
        </p:spPr>
        <p:txBody>
          <a:bodyPr/>
          <a:lstStyle/>
          <a:p>
            <a:pPr marL="342900" indent="-342900">
              <a:lnSpc>
                <a:spcPct val="80000"/>
              </a:lnSpc>
              <a:spcBef>
                <a:spcPct val="20000"/>
              </a:spcBef>
              <a:buClr>
                <a:schemeClr val="folHlink"/>
              </a:buClr>
              <a:buSzPct val="60000"/>
              <a:buFont typeface="Wingdings" pitchFamily="2" charset="2"/>
              <a:buChar char="n"/>
            </a:pPr>
            <a:r>
              <a:rPr lang="zh-CN" altLang="en-US" sz="2400"/>
              <a:t>会看：电路的识别、定性分析</a:t>
            </a:r>
          </a:p>
          <a:p>
            <a:pPr marL="742950" lvl="1" indent="-285750">
              <a:lnSpc>
                <a:spcPct val="80000"/>
              </a:lnSpc>
              <a:spcBef>
                <a:spcPct val="20000"/>
              </a:spcBef>
              <a:buClr>
                <a:schemeClr val="hlink"/>
              </a:buClr>
              <a:buSzPct val="55000"/>
              <a:buFont typeface="Wingdings" pitchFamily="2" charset="2"/>
              <a:buChar char="n"/>
            </a:pPr>
            <a:r>
              <a:rPr lang="zh-CN" altLang="en-US"/>
              <a:t>整流、限幅、与门、或门</a:t>
            </a:r>
          </a:p>
          <a:p>
            <a:pPr marL="742950" lvl="1" indent="-285750">
              <a:lnSpc>
                <a:spcPct val="80000"/>
              </a:lnSpc>
              <a:spcBef>
                <a:spcPct val="20000"/>
              </a:spcBef>
              <a:buClr>
                <a:schemeClr val="hlink"/>
              </a:buClr>
              <a:buSzPct val="55000"/>
              <a:buFont typeface="Wingdings" pitchFamily="2" charset="2"/>
              <a:buChar char="n"/>
            </a:pPr>
            <a:r>
              <a:rPr lang="zh-CN" altLang="en-US"/>
              <a:t>稳压电路</a:t>
            </a:r>
            <a:r>
              <a:rPr lang="en-US" altLang="zh-CN"/>
              <a:t>(</a:t>
            </a:r>
            <a:r>
              <a:rPr lang="zh-CN" altLang="en-US"/>
              <a:t>第</a:t>
            </a:r>
            <a:r>
              <a:rPr lang="en-US" altLang="zh-CN"/>
              <a:t>7</a:t>
            </a:r>
            <a:r>
              <a:rPr lang="zh-CN" altLang="en-US"/>
              <a:t>章 比较器电路</a:t>
            </a:r>
            <a:r>
              <a:rPr lang="en-US" altLang="zh-CN"/>
              <a:t>)</a:t>
            </a:r>
            <a:endParaRPr lang="zh-CN" altLang="en-US"/>
          </a:p>
          <a:p>
            <a:pPr marL="342900" indent="-342900">
              <a:lnSpc>
                <a:spcPct val="80000"/>
              </a:lnSpc>
              <a:spcBef>
                <a:spcPct val="20000"/>
              </a:spcBef>
              <a:buClr>
                <a:schemeClr val="folHlink"/>
              </a:buClr>
              <a:buSzPct val="60000"/>
              <a:buFont typeface="Wingdings" pitchFamily="2" charset="2"/>
              <a:buChar char="n"/>
            </a:pPr>
            <a:r>
              <a:rPr lang="zh-CN" altLang="en-US" sz="2400"/>
              <a:t>会算：电路的定量分析</a:t>
            </a:r>
          </a:p>
          <a:p>
            <a:pPr marL="742950" lvl="1" indent="-285750">
              <a:lnSpc>
                <a:spcPct val="80000"/>
              </a:lnSpc>
              <a:spcBef>
                <a:spcPct val="20000"/>
              </a:spcBef>
              <a:buClr>
                <a:schemeClr val="hlink"/>
              </a:buClr>
              <a:buSzPct val="55000"/>
              <a:buFont typeface="Wingdings" pitchFamily="2" charset="2"/>
              <a:buChar char="n"/>
            </a:pPr>
            <a:r>
              <a:rPr lang="zh-CN" altLang="en-US"/>
              <a:t>二极管状态的判断</a:t>
            </a:r>
          </a:p>
          <a:p>
            <a:pPr marL="742950" lvl="1" indent="-285750">
              <a:lnSpc>
                <a:spcPct val="80000"/>
              </a:lnSpc>
              <a:spcBef>
                <a:spcPct val="20000"/>
              </a:spcBef>
              <a:buClr>
                <a:schemeClr val="hlink"/>
              </a:buClr>
              <a:buSzPct val="55000"/>
              <a:buFont typeface="Wingdings" pitchFamily="2" charset="2"/>
              <a:buChar char="n"/>
            </a:pPr>
            <a:r>
              <a:rPr lang="zh-CN" altLang="en-US"/>
              <a:t>会画输出波形和电压传输特性</a:t>
            </a:r>
          </a:p>
          <a:p>
            <a:pPr marL="742950" lvl="1" indent="-285750">
              <a:lnSpc>
                <a:spcPct val="80000"/>
              </a:lnSpc>
              <a:spcBef>
                <a:spcPct val="20000"/>
              </a:spcBef>
              <a:buClr>
                <a:schemeClr val="hlink"/>
              </a:buClr>
              <a:buSzPct val="55000"/>
              <a:buFont typeface="Wingdings" pitchFamily="2" charset="2"/>
              <a:buChar char="n"/>
            </a:pPr>
            <a:r>
              <a:rPr lang="zh-CN" altLang="en-US"/>
              <a:t>恒压降模型、理想二极管模型</a:t>
            </a:r>
          </a:p>
          <a:p>
            <a:pPr marL="342900" indent="-342900">
              <a:lnSpc>
                <a:spcPct val="80000"/>
              </a:lnSpc>
              <a:spcBef>
                <a:spcPct val="20000"/>
              </a:spcBef>
              <a:buClr>
                <a:schemeClr val="folHlink"/>
              </a:buClr>
              <a:buSzPct val="60000"/>
              <a:buFont typeface="Wingdings" pitchFamily="2" charset="2"/>
              <a:buChar char="n"/>
            </a:pPr>
            <a:r>
              <a:rPr lang="zh-CN" altLang="en-US" sz="2400"/>
              <a:t>其他概念</a:t>
            </a:r>
            <a:endParaRPr lang="zh-CN" altLang="en-US">
              <a:solidFill>
                <a:schemeClr val="hlink"/>
              </a:solidFill>
            </a:endParaRPr>
          </a:p>
          <a:p>
            <a:pPr marL="742950" lvl="1" indent="-285750">
              <a:lnSpc>
                <a:spcPct val="80000"/>
              </a:lnSpc>
              <a:spcBef>
                <a:spcPct val="20000"/>
              </a:spcBef>
              <a:buClr>
                <a:schemeClr val="hlink"/>
              </a:buClr>
              <a:buSzPct val="55000"/>
              <a:buFont typeface="Wingdings" pitchFamily="2" charset="2"/>
              <a:buChar char="n"/>
            </a:pPr>
            <a:r>
              <a:rPr lang="zh-CN" altLang="en-US"/>
              <a:t>半导体导电的特点</a:t>
            </a:r>
          </a:p>
          <a:p>
            <a:pPr marL="742950" lvl="1" indent="-285750">
              <a:lnSpc>
                <a:spcPct val="80000"/>
              </a:lnSpc>
              <a:spcBef>
                <a:spcPct val="20000"/>
              </a:spcBef>
              <a:buClr>
                <a:schemeClr val="hlink"/>
              </a:buClr>
              <a:buSzPct val="55000"/>
              <a:buFont typeface="Wingdings" pitchFamily="2" charset="2"/>
              <a:buChar char="n"/>
            </a:pPr>
            <a:r>
              <a:rPr lang="en-US" altLang="zh-CN"/>
              <a:t>PN</a:t>
            </a:r>
            <a:r>
              <a:rPr lang="zh-CN" altLang="en-US"/>
              <a:t>结的特性</a:t>
            </a:r>
            <a:r>
              <a:rPr lang="en-US" altLang="zh-CN"/>
              <a:t>(</a:t>
            </a:r>
            <a:r>
              <a:rPr lang="zh-CN" altLang="en-US"/>
              <a:t>单向导电性、击穿特性</a:t>
            </a:r>
            <a:r>
              <a:rPr lang="en-US" altLang="zh-CN"/>
              <a:t>)</a:t>
            </a:r>
          </a:p>
          <a:p>
            <a:pPr marL="742950" lvl="1" indent="-285750">
              <a:lnSpc>
                <a:spcPct val="80000"/>
              </a:lnSpc>
              <a:spcBef>
                <a:spcPct val="20000"/>
              </a:spcBef>
              <a:buClr>
                <a:schemeClr val="hlink"/>
              </a:buClr>
              <a:buSzPct val="55000"/>
              <a:buFont typeface="Wingdings" pitchFamily="2" charset="2"/>
              <a:buChar char="n"/>
            </a:pPr>
            <a:r>
              <a:rPr lang="zh-CN" altLang="en-US"/>
              <a:t>二极管</a:t>
            </a:r>
            <a:r>
              <a:rPr lang="en-US" altLang="zh-CN"/>
              <a:t>(</a:t>
            </a:r>
            <a:r>
              <a:rPr lang="zh-CN" altLang="en-US"/>
              <a:t>齐纳二极管</a:t>
            </a:r>
            <a:r>
              <a:rPr lang="en-US" altLang="zh-CN"/>
              <a:t>)</a:t>
            </a:r>
            <a:r>
              <a:rPr lang="zh-CN" altLang="en-US"/>
              <a:t>特性及参数等</a:t>
            </a: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099" name="灯片编号占位符 3"/>
          <p:cNvSpPr>
            <a:spLocks noGrp="1"/>
          </p:cNvSpPr>
          <p:nvPr>
            <p:ph type="sldNum" sz="quarter" idx="12"/>
          </p:nvPr>
        </p:nvSpPr>
        <p:spPr>
          <a:noFill/>
        </p:spPr>
        <p:txBody>
          <a:bodyPr/>
          <a:lstStyle/>
          <a:p>
            <a:fld id="{BF10156C-F3A3-4836-8B0F-0D3DBE72D773}" type="slidenum">
              <a:rPr lang="zh-CN" altLang="en-US" smtClean="0"/>
              <a:pPr/>
              <a:t>8</a:t>
            </a:fld>
            <a:endParaRPr lang="en-US" altLang="zh-CN" smtClean="0"/>
          </a:p>
        </p:txBody>
      </p:sp>
      <p:pic>
        <p:nvPicPr>
          <p:cNvPr id="4100" name="Picture 5"/>
          <p:cNvPicPr>
            <a:picLocks noChangeAspect="1" noChangeArrowheads="1"/>
          </p:cNvPicPr>
          <p:nvPr/>
        </p:nvPicPr>
        <p:blipFill>
          <a:blip r:embed="rId3" cstate="print"/>
          <a:srcRect/>
          <a:stretch>
            <a:fillRect/>
          </a:stretch>
        </p:blipFill>
        <p:spPr bwMode="auto">
          <a:xfrm>
            <a:off x="3773488" y="0"/>
            <a:ext cx="5370512" cy="1643063"/>
          </a:xfrm>
          <a:prstGeom prst="rect">
            <a:avLst/>
          </a:prstGeom>
          <a:noFill/>
          <a:ln w="9525" algn="ctr">
            <a:noFill/>
            <a:miter lim="800000"/>
            <a:headEnd/>
            <a:tailEnd/>
          </a:ln>
        </p:spPr>
      </p:pic>
      <p:pic>
        <p:nvPicPr>
          <p:cNvPr id="4101" name="Picture 6"/>
          <p:cNvPicPr>
            <a:picLocks noChangeAspect="1" noChangeArrowheads="1"/>
          </p:cNvPicPr>
          <p:nvPr/>
        </p:nvPicPr>
        <p:blipFill>
          <a:blip r:embed="rId4" cstate="print"/>
          <a:srcRect/>
          <a:stretch>
            <a:fillRect/>
          </a:stretch>
        </p:blipFill>
        <p:spPr bwMode="auto">
          <a:xfrm>
            <a:off x="5500688" y="1652588"/>
            <a:ext cx="3000375" cy="2490787"/>
          </a:xfrm>
          <a:prstGeom prst="rect">
            <a:avLst/>
          </a:prstGeom>
          <a:noFill/>
          <a:ln w="9525" algn="ctr">
            <a:noFill/>
            <a:miter lim="800000"/>
            <a:headEnd/>
            <a:tailEnd/>
          </a:ln>
        </p:spPr>
      </p:pic>
      <p:sp>
        <p:nvSpPr>
          <p:cNvPr id="7" name="Rectangle 3"/>
          <p:cNvSpPr txBox="1">
            <a:spLocks noChangeArrowheads="1"/>
          </p:cNvSpPr>
          <p:nvPr/>
        </p:nvSpPr>
        <p:spPr>
          <a:xfrm>
            <a:off x="0" y="0"/>
            <a:ext cx="4500563" cy="2000250"/>
          </a:xfrm>
          <a:prstGeom prst="rect">
            <a:avLst/>
          </a:prstGeom>
        </p:spPr>
        <p:txBody>
          <a:bodyPr/>
          <a:lstStyle/>
          <a:p>
            <a:pPr marL="342900" indent="-342900">
              <a:lnSpc>
                <a:spcPct val="90000"/>
              </a:lnSpc>
              <a:spcBef>
                <a:spcPct val="20000"/>
              </a:spcBef>
              <a:buClr>
                <a:schemeClr val="folHlink"/>
              </a:buClr>
              <a:buSzPct val="60000"/>
              <a:buFont typeface="Wingdings" pitchFamily="2" charset="2"/>
              <a:buChar char="n"/>
              <a:defRPr/>
            </a:pPr>
            <a:r>
              <a:rPr lang="zh-CN" altLang="en-US" kern="0" dirty="0">
                <a:latin typeface="+mn-lt"/>
                <a:ea typeface="+mn-ea"/>
              </a:rPr>
              <a:t>常见考题 </a:t>
            </a:r>
            <a:r>
              <a:rPr lang="en-US" altLang="zh-CN" sz="1800" kern="0" dirty="0">
                <a:latin typeface="+mn-lt"/>
                <a:ea typeface="+mn-ea"/>
              </a:rPr>
              <a:t>( 2~3 </a:t>
            </a:r>
            <a:r>
              <a:rPr lang="zh-CN" altLang="en-US" sz="1800" kern="0" dirty="0">
                <a:latin typeface="+mn-lt"/>
                <a:ea typeface="+mn-ea"/>
              </a:rPr>
              <a:t>题 </a:t>
            </a:r>
            <a:r>
              <a:rPr lang="en-US" altLang="zh-CN" sz="1800" kern="0" dirty="0">
                <a:latin typeface="+mn-lt"/>
                <a:ea typeface="+mn-ea"/>
              </a:rPr>
              <a:t>)</a:t>
            </a:r>
          </a:p>
          <a:p>
            <a:pPr marL="742950" lvl="1" indent="-285750">
              <a:lnSpc>
                <a:spcPct val="90000"/>
              </a:lnSpc>
              <a:spcBef>
                <a:spcPct val="20000"/>
              </a:spcBef>
              <a:buClr>
                <a:schemeClr val="hlink"/>
              </a:buClr>
              <a:buSzPct val="55000"/>
              <a:buFont typeface="Wingdings" pitchFamily="2" charset="2"/>
              <a:buChar char="n"/>
              <a:defRPr/>
            </a:pPr>
            <a:r>
              <a:rPr lang="zh-CN" altLang="en-US" sz="1800" kern="0" dirty="0">
                <a:latin typeface="+mn-lt"/>
                <a:ea typeface="+mn-ea"/>
              </a:rPr>
              <a:t>变化题</a:t>
            </a:r>
          </a:p>
          <a:p>
            <a:pPr marL="1143000" lvl="2" indent="-228600">
              <a:lnSpc>
                <a:spcPct val="90000"/>
              </a:lnSpc>
              <a:spcBef>
                <a:spcPct val="20000"/>
              </a:spcBef>
              <a:buClr>
                <a:schemeClr val="folHlink"/>
              </a:buClr>
              <a:buSzPct val="50000"/>
              <a:buFont typeface="Wingdings" pitchFamily="2" charset="2"/>
              <a:buChar char="n"/>
              <a:defRPr/>
            </a:pPr>
            <a:r>
              <a:rPr lang="en-US" altLang="zh-CN" sz="1600" kern="0" dirty="0">
                <a:latin typeface="+mn-lt"/>
                <a:ea typeface="+mn-ea"/>
              </a:rPr>
              <a:t>BJT</a:t>
            </a:r>
            <a:r>
              <a:rPr lang="zh-CN" altLang="en-US" sz="1600" kern="0" dirty="0">
                <a:latin typeface="+mn-lt"/>
                <a:ea typeface="+mn-ea"/>
              </a:rPr>
              <a:t>共射</a:t>
            </a:r>
          </a:p>
          <a:p>
            <a:pPr marL="1143000" lvl="2" indent="-228600">
              <a:lnSpc>
                <a:spcPct val="90000"/>
              </a:lnSpc>
              <a:spcBef>
                <a:spcPct val="20000"/>
              </a:spcBef>
              <a:buClr>
                <a:schemeClr val="folHlink"/>
              </a:buClr>
              <a:buSzPct val="50000"/>
              <a:buFont typeface="Wingdings" pitchFamily="2" charset="2"/>
              <a:buChar char="n"/>
              <a:defRPr/>
            </a:pPr>
            <a:r>
              <a:rPr lang="en-US" altLang="zh-CN" sz="1600" kern="0" dirty="0">
                <a:latin typeface="+mn-lt"/>
                <a:ea typeface="+mn-ea"/>
              </a:rPr>
              <a:t>MOS</a:t>
            </a:r>
            <a:r>
              <a:rPr lang="zh-CN" altLang="en-US" sz="1600" kern="0" dirty="0">
                <a:latin typeface="+mn-lt"/>
                <a:ea typeface="+mn-ea"/>
              </a:rPr>
              <a:t>差分</a:t>
            </a:r>
          </a:p>
          <a:p>
            <a:pPr marL="1143000" lvl="2" indent="-228600">
              <a:lnSpc>
                <a:spcPct val="90000"/>
              </a:lnSpc>
              <a:spcBef>
                <a:spcPct val="20000"/>
              </a:spcBef>
              <a:buClr>
                <a:schemeClr val="folHlink"/>
              </a:buClr>
              <a:buSzPct val="50000"/>
              <a:buFont typeface="Wingdings" pitchFamily="2" charset="2"/>
              <a:buChar char="n"/>
              <a:defRPr/>
            </a:pPr>
            <a:r>
              <a:rPr lang="en-US" altLang="zh-CN" sz="1600" kern="0" dirty="0">
                <a:latin typeface="+mn-lt"/>
                <a:ea typeface="+mn-ea"/>
              </a:rPr>
              <a:t>2</a:t>
            </a:r>
            <a:r>
              <a:rPr lang="zh-CN" altLang="en-US" sz="1600" kern="0" dirty="0">
                <a:latin typeface="+mn-lt"/>
                <a:ea typeface="+mn-ea"/>
              </a:rPr>
              <a:t>级放大电路</a:t>
            </a:r>
            <a:endParaRPr lang="en-US" altLang="zh-CN" sz="1600" kern="0" dirty="0">
              <a:latin typeface="+mn-lt"/>
              <a:ea typeface="+mn-ea"/>
            </a:endParaRPr>
          </a:p>
          <a:p>
            <a:pPr marL="1143000" lvl="2" indent="-228600">
              <a:lnSpc>
                <a:spcPct val="90000"/>
              </a:lnSpc>
              <a:spcBef>
                <a:spcPct val="20000"/>
              </a:spcBef>
              <a:buClr>
                <a:schemeClr val="folHlink"/>
              </a:buClr>
              <a:buSzPct val="50000"/>
              <a:buFont typeface="Wingdings" pitchFamily="2" charset="2"/>
              <a:buChar char="n"/>
              <a:defRPr/>
            </a:pPr>
            <a:r>
              <a:rPr lang="zh-CN" altLang="en-US" sz="1600" kern="0" dirty="0">
                <a:latin typeface="+mn-lt"/>
                <a:ea typeface="+mn-ea"/>
              </a:rPr>
              <a:t>判断能否放大，各元件的作用</a:t>
            </a:r>
            <a:endParaRPr lang="en-US" altLang="zh-CN" sz="1600" kern="0" dirty="0">
              <a:latin typeface="+mn-lt"/>
              <a:ea typeface="+mn-ea"/>
            </a:endParaRPr>
          </a:p>
          <a:p>
            <a:pPr marL="1143000" lvl="2" indent="-228600">
              <a:lnSpc>
                <a:spcPct val="90000"/>
              </a:lnSpc>
              <a:spcBef>
                <a:spcPct val="20000"/>
              </a:spcBef>
              <a:buClr>
                <a:schemeClr val="folHlink"/>
              </a:buClr>
              <a:buSzPct val="50000"/>
              <a:buFont typeface="Wingdings" pitchFamily="2" charset="2"/>
              <a:buChar char="n"/>
              <a:defRPr/>
            </a:pPr>
            <a:r>
              <a:rPr lang="zh-CN" altLang="en-US" sz="1600" kern="0" dirty="0">
                <a:latin typeface="+mn-lt"/>
                <a:ea typeface="+mn-ea"/>
              </a:rPr>
              <a:t>组态之间性能比较</a:t>
            </a:r>
          </a:p>
        </p:txBody>
      </p:sp>
      <p:grpSp>
        <p:nvGrpSpPr>
          <p:cNvPr id="4103" name="组合 78"/>
          <p:cNvGrpSpPr>
            <a:grpSpLocks/>
          </p:cNvGrpSpPr>
          <p:nvPr/>
        </p:nvGrpSpPr>
        <p:grpSpPr bwMode="auto">
          <a:xfrm>
            <a:off x="0" y="857250"/>
            <a:ext cx="928688" cy="338138"/>
            <a:chOff x="4679157" y="5857892"/>
            <a:chExt cx="928694" cy="338554"/>
          </a:xfrm>
        </p:grpSpPr>
        <p:sp>
          <p:nvSpPr>
            <p:cNvPr id="4107" name="Oval 40"/>
            <p:cNvSpPr>
              <a:spLocks noChangeArrowheads="1"/>
            </p:cNvSpPr>
            <p:nvPr/>
          </p:nvSpPr>
          <p:spPr bwMode="auto">
            <a:xfrm>
              <a:off x="4750595" y="5884107"/>
              <a:ext cx="785818" cy="285752"/>
            </a:xfrm>
            <a:prstGeom prst="ellipse">
              <a:avLst/>
            </a:prstGeom>
            <a:noFill/>
            <a:ln w="38100">
              <a:solidFill>
                <a:srgbClr val="333399"/>
              </a:solidFill>
              <a:miter lim="800000"/>
              <a:headEnd/>
              <a:tailEnd/>
            </a:ln>
          </p:spPr>
          <p:txBody>
            <a:bodyPr wrap="none" anchor="ctr"/>
            <a:lstStyle/>
            <a:p>
              <a:endParaRPr lang="zh-CN" altLang="en-US" sz="1600"/>
            </a:p>
          </p:txBody>
        </p:sp>
        <p:sp>
          <p:nvSpPr>
            <p:cNvPr id="4108" name="Text Box 41"/>
            <p:cNvSpPr txBox="1">
              <a:spLocks noChangeArrowheads="1"/>
            </p:cNvSpPr>
            <p:nvPr/>
          </p:nvSpPr>
          <p:spPr bwMode="auto">
            <a:xfrm>
              <a:off x="4679157" y="5857892"/>
              <a:ext cx="928694" cy="338554"/>
            </a:xfrm>
            <a:prstGeom prst="rect">
              <a:avLst/>
            </a:prstGeom>
            <a:noFill/>
            <a:ln w="9525">
              <a:noFill/>
              <a:miter lim="800000"/>
              <a:headEnd/>
              <a:tailEnd/>
            </a:ln>
          </p:spPr>
          <p:txBody>
            <a:bodyPr>
              <a:spAutoFit/>
            </a:bodyPr>
            <a:lstStyle/>
            <a:p>
              <a:pPr algn="ctr">
                <a:spcBef>
                  <a:spcPct val="50000"/>
                </a:spcBef>
              </a:pPr>
              <a:r>
                <a:rPr lang="en-US" altLang="zh-CN" sz="1600"/>
                <a:t>1-2</a:t>
              </a:r>
              <a:r>
                <a:rPr lang="zh-CN" altLang="en-US" sz="1600"/>
                <a:t>题</a:t>
              </a:r>
            </a:p>
          </p:txBody>
        </p:sp>
      </p:grpSp>
      <p:sp>
        <p:nvSpPr>
          <p:cNvPr id="4104" name="椭圆 10"/>
          <p:cNvSpPr>
            <a:spLocks noChangeArrowheads="1"/>
          </p:cNvSpPr>
          <p:nvPr/>
        </p:nvSpPr>
        <p:spPr bwMode="auto">
          <a:xfrm>
            <a:off x="857250" y="1071563"/>
            <a:ext cx="1785938" cy="433387"/>
          </a:xfrm>
          <a:prstGeom prst="ellipse">
            <a:avLst/>
          </a:prstGeom>
          <a:noFill/>
          <a:ln w="38100" algn="ctr">
            <a:solidFill>
              <a:srgbClr val="006600"/>
            </a:solidFill>
            <a:round/>
            <a:headEnd/>
            <a:tailEnd/>
          </a:ln>
        </p:spPr>
        <p:txBody>
          <a:bodyPr lIns="0" tIns="0" rIns="0" bIns="0">
            <a:spAutoFit/>
          </a:bodyPr>
          <a:lstStyle/>
          <a:p>
            <a:pPr marL="457200"/>
            <a:endParaRPr lang="zh-CN" altLang="en-US"/>
          </a:p>
        </p:txBody>
      </p:sp>
      <p:sp>
        <p:nvSpPr>
          <p:cNvPr id="4105" name="Text Box 4"/>
          <p:cNvSpPr txBox="1">
            <a:spLocks noChangeArrowheads="1"/>
          </p:cNvSpPr>
          <p:nvPr/>
        </p:nvSpPr>
        <p:spPr bwMode="auto">
          <a:xfrm>
            <a:off x="0" y="1970088"/>
            <a:ext cx="5643563" cy="1816100"/>
          </a:xfrm>
          <a:prstGeom prst="rect">
            <a:avLst/>
          </a:prstGeom>
          <a:solidFill>
            <a:schemeClr val="bg1"/>
          </a:solidFill>
          <a:ln w="9525">
            <a:noFill/>
            <a:miter lim="800000"/>
            <a:headEnd/>
            <a:tailEnd/>
          </a:ln>
        </p:spPr>
        <p:txBody>
          <a:bodyPr>
            <a:spAutoFit/>
          </a:bodyPr>
          <a:lstStyle/>
          <a:p>
            <a:r>
              <a:rPr lang="zh-CN" altLang="en-US" sz="1400"/>
              <a:t>三、（</a:t>
            </a:r>
            <a:r>
              <a:rPr lang="en-US" altLang="zh-CN" sz="1400"/>
              <a:t>14</a:t>
            </a:r>
            <a:r>
              <a:rPr lang="zh-CN" altLang="en-US" sz="1400"/>
              <a:t>分）</a:t>
            </a:r>
          </a:p>
          <a:p>
            <a:r>
              <a:rPr lang="zh-CN" altLang="en-US" sz="1400"/>
              <a:t>放大电路如下图所示。</a:t>
            </a:r>
          </a:p>
          <a:p>
            <a:r>
              <a:rPr lang="en-US" altLang="zh-CN" sz="1400"/>
              <a:t>1</a:t>
            </a:r>
            <a:r>
              <a:rPr lang="zh-CN" altLang="en-US" sz="1400"/>
              <a:t>、分析该电路是几级放大电路，各级有哪些三极管构成？</a:t>
            </a:r>
          </a:p>
          <a:p>
            <a:r>
              <a:rPr lang="en-US" altLang="zh-CN" sz="1400"/>
              <a:t>2</a:t>
            </a:r>
            <a:r>
              <a:rPr lang="zh-CN" altLang="en-US" sz="1400"/>
              <a:t>、</a:t>
            </a:r>
            <a:r>
              <a:rPr lang="en-US" altLang="zh-CN" sz="1400" i="1"/>
              <a:t>T</a:t>
            </a:r>
            <a:r>
              <a:rPr lang="en-US" altLang="zh-CN" sz="1400"/>
              <a:t>1</a:t>
            </a:r>
            <a:r>
              <a:rPr lang="zh-CN" altLang="en-US" sz="1400"/>
              <a:t>和</a:t>
            </a:r>
            <a:r>
              <a:rPr lang="en-US" altLang="zh-CN" sz="1400" i="1"/>
              <a:t>T</a:t>
            </a:r>
            <a:r>
              <a:rPr lang="en-US" altLang="zh-CN" sz="1400"/>
              <a:t>2</a:t>
            </a:r>
            <a:r>
              <a:rPr lang="zh-CN" altLang="en-US" sz="1400"/>
              <a:t>构成什么电路？</a:t>
            </a:r>
            <a:r>
              <a:rPr lang="en-US" altLang="zh-CN" sz="1400" i="1"/>
              <a:t>T</a:t>
            </a:r>
            <a:r>
              <a:rPr lang="en-US" altLang="zh-CN" sz="1400"/>
              <a:t>3</a:t>
            </a:r>
            <a:r>
              <a:rPr lang="zh-CN" altLang="en-US" sz="1400"/>
              <a:t>又构成什么电路？ </a:t>
            </a:r>
          </a:p>
          <a:p>
            <a:r>
              <a:rPr lang="en-US" altLang="zh-CN" sz="1400"/>
              <a:t>3</a:t>
            </a:r>
            <a:r>
              <a:rPr lang="zh-CN" altLang="en-US" sz="1400"/>
              <a:t>、</a:t>
            </a:r>
            <a:r>
              <a:rPr lang="en-US" altLang="zh-CN" sz="1400" i="1"/>
              <a:t>T</a:t>
            </a:r>
            <a:r>
              <a:rPr lang="en-US" altLang="zh-CN" sz="1400"/>
              <a:t>4</a:t>
            </a:r>
            <a:r>
              <a:rPr lang="zh-CN" altLang="en-US" sz="1400"/>
              <a:t>和</a:t>
            </a:r>
            <a:r>
              <a:rPr lang="en-US" altLang="zh-CN" sz="1400" i="1"/>
              <a:t>T</a:t>
            </a:r>
            <a:r>
              <a:rPr lang="en-US" altLang="zh-CN" sz="1400"/>
              <a:t>5</a:t>
            </a:r>
            <a:r>
              <a:rPr lang="zh-CN" altLang="en-US" sz="1400"/>
              <a:t>分别是什么组态？ </a:t>
            </a:r>
          </a:p>
          <a:p>
            <a:r>
              <a:rPr lang="en-US" altLang="zh-CN" sz="1400"/>
              <a:t>4</a:t>
            </a:r>
            <a:r>
              <a:rPr lang="zh-CN" altLang="en-US" sz="1400"/>
              <a:t>、为稳定放大电路的输出电压，某同学引入了一个负反馈如图中</a:t>
            </a:r>
            <a:r>
              <a:rPr lang="en-US" altLang="zh-CN" sz="1400" i="1"/>
              <a:t>R</a:t>
            </a:r>
            <a:r>
              <a:rPr lang="en-US" altLang="zh-CN" sz="1400" baseline="-25000"/>
              <a:t>f</a:t>
            </a:r>
            <a:r>
              <a:rPr lang="zh-CN" altLang="en-US" sz="1400"/>
              <a:t>，请问该反馈有没有问题？若有问题，请在图中改正。</a:t>
            </a:r>
          </a:p>
          <a:p>
            <a:r>
              <a:rPr lang="en-US" altLang="zh-CN" sz="1400"/>
              <a:t>5</a:t>
            </a:r>
            <a:r>
              <a:rPr lang="zh-CN" altLang="en-US" sz="1400"/>
              <a:t>、在深度负反馈的条件下，估算该放大电路的闭环电压增益。</a:t>
            </a:r>
          </a:p>
        </p:txBody>
      </p:sp>
      <p:graphicFrame>
        <p:nvGraphicFramePr>
          <p:cNvPr id="4098" name="Object 5"/>
          <p:cNvGraphicFramePr>
            <a:graphicFrameLocks noChangeAspect="1"/>
          </p:cNvGraphicFramePr>
          <p:nvPr/>
        </p:nvGraphicFramePr>
        <p:xfrm>
          <a:off x="439738" y="3767138"/>
          <a:ext cx="4489450" cy="3019425"/>
        </p:xfrm>
        <a:graphic>
          <a:graphicData uri="http://schemas.openxmlformats.org/presentationml/2006/ole">
            <p:oleObj spid="_x0000_s4098" name="图片" r:id="rId5" imgW="3343656" imgH="2247900" progId="Word.Picture.8">
              <p:embed/>
            </p:oleObj>
          </a:graphicData>
        </a:graphic>
      </p:graphicFrame>
      <p:sp>
        <p:nvSpPr>
          <p:cNvPr id="4106" name="Text Box 21"/>
          <p:cNvSpPr txBox="1">
            <a:spLocks noChangeArrowheads="1"/>
          </p:cNvSpPr>
          <p:nvPr/>
        </p:nvSpPr>
        <p:spPr bwMode="auto">
          <a:xfrm>
            <a:off x="5546725" y="4500563"/>
            <a:ext cx="1811338" cy="338137"/>
          </a:xfrm>
          <a:prstGeom prst="rect">
            <a:avLst/>
          </a:prstGeom>
          <a:noFill/>
          <a:ln w="38100">
            <a:solidFill>
              <a:srgbClr val="333399"/>
            </a:solidFill>
            <a:miter lim="800000"/>
            <a:headEnd/>
            <a:tailEnd/>
          </a:ln>
        </p:spPr>
        <p:txBody>
          <a:bodyPr>
            <a:spAutoFit/>
          </a:bodyPr>
          <a:lstStyle/>
          <a:p>
            <a:pPr algn="ctr">
              <a:spcBef>
                <a:spcPct val="50000"/>
              </a:spcBef>
            </a:pPr>
            <a:r>
              <a:rPr lang="en-US" altLang="zh-CN" sz="1600"/>
              <a:t>1</a:t>
            </a:r>
            <a:r>
              <a:rPr lang="zh-CN" altLang="en-US" sz="1600"/>
              <a:t>～</a:t>
            </a:r>
            <a:r>
              <a:rPr lang="en-US" altLang="zh-CN" sz="1600"/>
              <a:t>2</a:t>
            </a:r>
            <a:r>
              <a:rPr lang="zh-CN" altLang="en-US" sz="1600"/>
              <a:t>题：综合题</a:t>
            </a: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123" name="灯片编号占位符 3"/>
          <p:cNvSpPr>
            <a:spLocks noGrp="1"/>
          </p:cNvSpPr>
          <p:nvPr>
            <p:ph type="sldNum" sz="quarter" idx="12"/>
          </p:nvPr>
        </p:nvSpPr>
        <p:spPr>
          <a:noFill/>
        </p:spPr>
        <p:txBody>
          <a:bodyPr/>
          <a:lstStyle/>
          <a:p>
            <a:fld id="{127BEA44-6B12-4808-B201-60FFE271D9C2}" type="slidenum">
              <a:rPr lang="zh-CN" altLang="en-US" smtClean="0"/>
              <a:pPr/>
              <a:t>9</a:t>
            </a:fld>
            <a:endParaRPr lang="en-US" altLang="zh-CN" smtClean="0"/>
          </a:p>
        </p:txBody>
      </p:sp>
      <p:sp>
        <p:nvSpPr>
          <p:cNvPr id="5124" name="Rectangle 2"/>
          <p:cNvSpPr>
            <a:spLocks noChangeArrowheads="1"/>
          </p:cNvSpPr>
          <p:nvPr/>
        </p:nvSpPr>
        <p:spPr bwMode="auto">
          <a:xfrm>
            <a:off x="107950" y="228600"/>
            <a:ext cx="8991600" cy="1616075"/>
          </a:xfrm>
          <a:prstGeom prst="rect">
            <a:avLst/>
          </a:prstGeom>
          <a:solidFill>
            <a:schemeClr val="bg1"/>
          </a:solidFill>
          <a:ln w="9525">
            <a:noFill/>
            <a:miter lim="800000"/>
            <a:headEnd/>
            <a:tailEnd/>
          </a:ln>
        </p:spPr>
        <p:txBody>
          <a:bodyPr>
            <a:spAutoFit/>
          </a:bodyPr>
          <a:lstStyle/>
          <a:p>
            <a:pPr indent="269875" algn="just"/>
            <a:r>
              <a:rPr lang="zh-CN" altLang="en-US"/>
              <a:t>电路如图2所示，已知场效应管</a:t>
            </a:r>
            <a:r>
              <a:rPr lang="en-US" altLang="zh-CN"/>
              <a:t>T</a:t>
            </a:r>
            <a:r>
              <a:rPr lang="en-US" altLang="zh-CN" baseline="-30000"/>
              <a:t>1</a:t>
            </a:r>
            <a:r>
              <a:rPr lang="zh-CN" altLang="en-US"/>
              <a:t>的漏极输出电阻</a:t>
            </a:r>
            <a:r>
              <a:rPr lang="en-US" altLang="zh-CN"/>
              <a:t>r</a:t>
            </a:r>
            <a:r>
              <a:rPr lang="en-US" altLang="zh-CN" baseline="-30000"/>
              <a:t>d</a:t>
            </a:r>
            <a:r>
              <a:rPr lang="en-US" altLang="zh-CN"/>
              <a:t> =</a:t>
            </a:r>
            <a:r>
              <a:rPr lang="en-US" altLang="zh-CN">
                <a:sym typeface="Symbol" pitchFamily="18" charset="2"/>
              </a:rPr>
              <a:t></a:t>
            </a:r>
            <a:r>
              <a:rPr lang="en-US" altLang="zh-CN"/>
              <a:t>，</a:t>
            </a:r>
          </a:p>
          <a:p>
            <a:pPr indent="269875" algn="just"/>
            <a:r>
              <a:rPr lang="en-US" altLang="zh-CN">
                <a:sym typeface="Symbol" pitchFamily="18" charset="2"/>
              </a:rPr>
              <a:t>g</a:t>
            </a:r>
            <a:r>
              <a:rPr lang="en-US" altLang="zh-CN" baseline="-30000">
                <a:sym typeface="Symbol" pitchFamily="18" charset="2"/>
              </a:rPr>
              <a:t>m</a:t>
            </a:r>
            <a:r>
              <a:rPr lang="en-US" altLang="zh-CN">
                <a:sym typeface="Symbol" pitchFamily="18" charset="2"/>
              </a:rPr>
              <a:t> =2mS（</a:t>
            </a:r>
            <a:r>
              <a:rPr lang="zh-CN" altLang="en-US">
                <a:sym typeface="Symbol" pitchFamily="18" charset="2"/>
              </a:rPr>
              <a:t>即2</a:t>
            </a:r>
            <a:r>
              <a:rPr lang="en-US" altLang="zh-CN">
                <a:sym typeface="Symbol" pitchFamily="18" charset="2"/>
              </a:rPr>
              <a:t>mA/V），BJT</a:t>
            </a:r>
            <a:r>
              <a:rPr lang="zh-CN" altLang="en-US">
                <a:sym typeface="Symbol" pitchFamily="18" charset="2"/>
              </a:rPr>
              <a:t>三极管</a:t>
            </a:r>
            <a:r>
              <a:rPr lang="en-US" altLang="zh-CN">
                <a:sym typeface="Symbol" pitchFamily="18" charset="2"/>
              </a:rPr>
              <a:t>T</a:t>
            </a:r>
            <a:r>
              <a:rPr lang="en-US" altLang="zh-CN" baseline="-30000">
                <a:sym typeface="Symbol" pitchFamily="18" charset="2"/>
              </a:rPr>
              <a:t>2</a:t>
            </a:r>
            <a:r>
              <a:rPr lang="zh-CN" altLang="en-US">
                <a:sym typeface="Symbol" pitchFamily="18" charset="2"/>
              </a:rPr>
              <a:t>的</a:t>
            </a:r>
            <a:r>
              <a:rPr lang="en-US" altLang="zh-CN">
                <a:sym typeface="Symbol" pitchFamily="18" charset="2"/>
              </a:rPr>
              <a:t>β=50，V</a:t>
            </a:r>
            <a:r>
              <a:rPr lang="en-US" altLang="zh-CN" baseline="-30000">
                <a:sym typeface="Symbol" pitchFamily="18" charset="2"/>
              </a:rPr>
              <a:t>BE  </a:t>
            </a:r>
            <a:r>
              <a:rPr lang="en-US" altLang="zh-CN">
                <a:sym typeface="Symbol" pitchFamily="18" charset="2"/>
              </a:rPr>
              <a:t>= 0.7V，r</a:t>
            </a:r>
            <a:r>
              <a:rPr lang="en-US" altLang="zh-CN" baseline="-30000">
                <a:sym typeface="Symbol" pitchFamily="18" charset="2"/>
              </a:rPr>
              <a:t>be </a:t>
            </a:r>
            <a:r>
              <a:rPr lang="en-US" altLang="zh-CN">
                <a:sym typeface="Symbol" pitchFamily="18" charset="2"/>
              </a:rPr>
              <a:t>=1k</a:t>
            </a:r>
            <a:r>
              <a:rPr lang="en-US" altLang="zh-CN"/>
              <a:t>，</a:t>
            </a:r>
            <a:r>
              <a:rPr lang="zh-CN" altLang="en-US"/>
              <a:t>其他参数如图示。图中所有电容对交流均可视为短路。</a:t>
            </a:r>
            <a:endParaRPr lang="zh-CN" altLang="en-US">
              <a:sym typeface="Symbol" pitchFamily="18" charset="2"/>
            </a:endParaRPr>
          </a:p>
          <a:p>
            <a:pPr indent="269875" algn="just" eaLnBrk="0" hangingPunct="0"/>
            <a:r>
              <a:rPr lang="zh-CN" altLang="en-US">
                <a:sym typeface="Symbol" pitchFamily="18" charset="2"/>
              </a:rPr>
              <a:t>（1）图中的放大电路各为什么</a:t>
            </a:r>
            <a:r>
              <a:rPr lang="zh-CN" altLang="en-US">
                <a:solidFill>
                  <a:srgbClr val="FF0000"/>
                </a:solidFill>
                <a:sym typeface="Symbol" pitchFamily="18" charset="2"/>
              </a:rPr>
              <a:t>组态</a:t>
            </a:r>
            <a:r>
              <a:rPr lang="zh-CN" altLang="en-US">
                <a:sym typeface="Symbol" pitchFamily="18" charset="2"/>
              </a:rPr>
              <a:t>？</a:t>
            </a:r>
          </a:p>
          <a:p>
            <a:pPr indent="269875" algn="just" eaLnBrk="0" hangingPunct="0"/>
            <a:r>
              <a:rPr lang="zh-CN" altLang="en-US">
                <a:sym typeface="Symbol" pitchFamily="18" charset="2"/>
              </a:rPr>
              <a:t>（2）计算输入电阻</a:t>
            </a:r>
            <a:r>
              <a:rPr lang="en-US" altLang="zh-CN">
                <a:sym typeface="Symbol" pitchFamily="18" charset="2"/>
              </a:rPr>
              <a:t>R</a:t>
            </a:r>
            <a:r>
              <a:rPr lang="en-US" altLang="zh-CN" baseline="-30000">
                <a:sym typeface="Symbol" pitchFamily="18" charset="2"/>
              </a:rPr>
              <a:t>i</a:t>
            </a:r>
            <a:r>
              <a:rPr lang="en-US" altLang="zh-CN">
                <a:sym typeface="Symbol" pitchFamily="18" charset="2"/>
              </a:rPr>
              <a:t>、</a:t>
            </a:r>
            <a:r>
              <a:rPr lang="zh-CN" altLang="en-US">
                <a:sym typeface="Symbol" pitchFamily="18" charset="2"/>
              </a:rPr>
              <a:t>输出电阻</a:t>
            </a:r>
            <a:r>
              <a:rPr lang="en-US" altLang="zh-CN">
                <a:sym typeface="Symbol" pitchFamily="18" charset="2"/>
              </a:rPr>
              <a:t>R</a:t>
            </a:r>
            <a:r>
              <a:rPr lang="en-US" altLang="zh-CN" baseline="-30000">
                <a:sym typeface="Symbol" pitchFamily="18" charset="2"/>
              </a:rPr>
              <a:t>o</a:t>
            </a:r>
            <a:r>
              <a:rPr lang="zh-CN" altLang="en-US">
                <a:sym typeface="Symbol" pitchFamily="18" charset="2"/>
              </a:rPr>
              <a:t>和电压增益</a:t>
            </a:r>
            <a:r>
              <a:rPr lang="en-US" altLang="zh-CN">
                <a:sym typeface="Symbol" pitchFamily="18" charset="2"/>
              </a:rPr>
              <a:t>A</a:t>
            </a:r>
            <a:r>
              <a:rPr lang="en-US" altLang="zh-CN" baseline="-30000">
                <a:sym typeface="Symbol" pitchFamily="18" charset="2"/>
              </a:rPr>
              <a:t>v</a:t>
            </a:r>
            <a:r>
              <a:rPr lang="en-US" altLang="zh-CN">
                <a:sym typeface="Symbol" pitchFamily="18" charset="2"/>
              </a:rPr>
              <a:t> = V</a:t>
            </a:r>
            <a:r>
              <a:rPr lang="en-US" altLang="zh-CN" baseline="-30000">
                <a:sym typeface="Symbol" pitchFamily="18" charset="2"/>
              </a:rPr>
              <a:t>o</a:t>
            </a:r>
            <a:r>
              <a:rPr lang="en-US" altLang="zh-CN">
                <a:sym typeface="Symbol" pitchFamily="18" charset="2"/>
              </a:rPr>
              <a:t> / V</a:t>
            </a:r>
            <a:r>
              <a:rPr lang="en-US" altLang="zh-CN" baseline="-30000">
                <a:sym typeface="Symbol" pitchFamily="18" charset="2"/>
              </a:rPr>
              <a:t>i</a:t>
            </a:r>
            <a:r>
              <a:rPr lang="en-US" altLang="zh-CN">
                <a:sym typeface="Symbol" pitchFamily="18" charset="2"/>
              </a:rPr>
              <a:t>。</a:t>
            </a:r>
          </a:p>
        </p:txBody>
      </p:sp>
      <p:graphicFrame>
        <p:nvGraphicFramePr>
          <p:cNvPr id="5122" name="Object 3"/>
          <p:cNvGraphicFramePr>
            <a:graphicFrameLocks noChangeAspect="1"/>
          </p:cNvGraphicFramePr>
          <p:nvPr/>
        </p:nvGraphicFramePr>
        <p:xfrm>
          <a:off x="76200" y="1916113"/>
          <a:ext cx="8991600" cy="4445000"/>
        </p:xfrm>
        <a:graphic>
          <a:graphicData uri="http://schemas.openxmlformats.org/presentationml/2006/ole">
            <p:oleObj spid="_x0000_s5122" r:id="rId3" imgW="4991100" imgH="2686812" progId="Word.Picture.8">
              <p:embed/>
            </p:oleObj>
          </a:graphicData>
        </a:graphic>
      </p:graphicFrame>
    </p:spTree>
  </p:cSld>
  <p:clrMapOvr>
    <a:masterClrMapping/>
  </p:clrMapOvr>
  <p:timing>
    <p:tnLst>
      <p:par>
        <p:cTn id="1" dur="indefinite" restart="never" nodeType="tmRoot"/>
      </p:par>
    </p:tnLst>
  </p:timing>
</p:sld>
</file>

<file path=ppt/theme/theme1.xml><?xml version="1.0" encoding="utf-8"?>
<a:theme xmlns:a="http://schemas.openxmlformats.org/drawingml/2006/main" name="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imes New Roman"/>
        <a:ea typeface="楷体_GB2312"/>
        <a:cs typeface=""/>
      </a:majorFont>
      <a:minorFont>
        <a:latin typeface="Times New Roman"/>
        <a:ea typeface="楷体_GB2312"/>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0" tIns="0" rIns="0" bIns="0" numCol="1" anchor="t" anchorCtr="0" compatLnSpc="1">
        <a:prstTxWarp prst="textNoShape">
          <a:avLst/>
        </a:prstTxWarp>
        <a:spAutoFit/>
      </a:bodyPr>
      <a:lstStyle>
        <a:defPPr marL="457200" marR="0" indent="0" algn="l" defTabSz="914400" rtl="0" eaLnBrk="1" fontAlgn="base" latinLnBrk="0" hangingPunct="1">
          <a:lnSpc>
            <a:spcPct val="100000"/>
          </a:lnSpc>
          <a:spcBef>
            <a:spcPct val="0"/>
          </a:spcBef>
          <a:spcAft>
            <a:spcPct val="0"/>
          </a:spcAft>
          <a:buClrTx/>
          <a:buSzTx/>
          <a:buFontTx/>
          <a:buNone/>
          <a:tabLst/>
          <a:defRPr kumimoji="1" lang="en-US" sz="2000" b="1" i="0" u="none" strike="noStrike" cap="none" normalizeH="0" baseline="0" smtClean="0">
            <a:ln>
              <a:noFill/>
            </a:ln>
            <a:solidFill>
              <a:schemeClr val="tx1"/>
            </a:solidFill>
            <a:effectLst/>
            <a:latin typeface="Times New Roman" pitchFamily="18" charset="0"/>
            <a:ea typeface="楷体_GB2312" pitchFamily="49"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0" tIns="0" rIns="0" bIns="0" numCol="1" anchor="t" anchorCtr="0" compatLnSpc="1">
        <a:prstTxWarp prst="textNoShape">
          <a:avLst/>
        </a:prstTxWarp>
        <a:spAutoFit/>
      </a:bodyPr>
      <a:lstStyle>
        <a:defPPr marL="457200" marR="0" indent="0" algn="l" defTabSz="914400" rtl="0" eaLnBrk="1" fontAlgn="base" latinLnBrk="0" hangingPunct="1">
          <a:lnSpc>
            <a:spcPct val="100000"/>
          </a:lnSpc>
          <a:spcBef>
            <a:spcPct val="0"/>
          </a:spcBef>
          <a:spcAft>
            <a:spcPct val="0"/>
          </a:spcAft>
          <a:buClrTx/>
          <a:buSzTx/>
          <a:buFontTx/>
          <a:buNone/>
          <a:tabLst/>
          <a:defRPr kumimoji="1" lang="en-US" sz="2000" b="1" i="0" u="none" strike="noStrike" cap="none" normalizeH="0" baseline="0" smtClean="0">
            <a:ln>
              <a:noFill/>
            </a:ln>
            <a:solidFill>
              <a:schemeClr val="tx1"/>
            </a:solidFill>
            <a:effectLst/>
            <a:latin typeface="Times New Roman" pitchFamily="18" charset="0"/>
            <a:ea typeface="楷体_GB2312" pitchFamily="49" charset="-122"/>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C:\Program Files\Microsoft Office\Templates\Presentation Designs\Blends.pot</Template>
  <TotalTime>4564</TotalTime>
  <Words>7266</Words>
  <Application>Microsoft Office PowerPoint</Application>
  <PresentationFormat>全屏显示(4:3)</PresentationFormat>
  <Paragraphs>1025</Paragraphs>
  <Slides>71</Slides>
  <Notes>5</Notes>
  <HiddenSlides>0</HiddenSlides>
  <MMClips>0</MMClips>
  <ScaleCrop>false</ScaleCrop>
  <HeadingPairs>
    <vt:vector size="6" baseType="variant">
      <vt:variant>
        <vt:lpstr>主题</vt:lpstr>
      </vt:variant>
      <vt:variant>
        <vt:i4>1</vt:i4>
      </vt:variant>
      <vt:variant>
        <vt:lpstr>嵌入 OLE 服务器</vt:lpstr>
      </vt:variant>
      <vt:variant>
        <vt:i4>9</vt:i4>
      </vt:variant>
      <vt:variant>
        <vt:lpstr>幻灯片标题</vt:lpstr>
      </vt:variant>
      <vt:variant>
        <vt:i4>71</vt:i4>
      </vt:variant>
    </vt:vector>
  </HeadingPairs>
  <TitlesOfParts>
    <vt:vector size="81" baseType="lpstr">
      <vt:lpstr>Blends</vt:lpstr>
      <vt:lpstr>剪辑</vt:lpstr>
      <vt:lpstr>图片</vt:lpstr>
      <vt:lpstr>Picture2</vt:lpstr>
      <vt:lpstr>Microsoft Word Picture</vt:lpstr>
      <vt:lpstr>公式</vt:lpstr>
      <vt:lpstr>Image</vt:lpstr>
      <vt:lpstr>Microsoft Word 图片</vt:lpstr>
      <vt:lpstr>Microsoft 公式 3.0</vt:lpstr>
      <vt:lpstr>Picture</vt:lpstr>
      <vt:lpstr>复 习 与 考 试</vt:lpstr>
      <vt:lpstr>复习建议</vt:lpstr>
      <vt:lpstr>考题一般分布</vt:lpstr>
      <vt:lpstr>分立元件电路</vt:lpstr>
      <vt:lpstr>幻灯片 5</vt:lpstr>
      <vt:lpstr>幻灯片 6</vt:lpstr>
      <vt:lpstr>幻灯片 7</vt:lpstr>
      <vt:lpstr>幻灯片 8</vt:lpstr>
      <vt:lpstr>幻灯片 9</vt:lpstr>
      <vt:lpstr>运放电路</vt:lpstr>
      <vt:lpstr>集成运放应用电路</vt:lpstr>
      <vt:lpstr>幻灯片 12</vt:lpstr>
      <vt:lpstr>幻灯片 13</vt:lpstr>
      <vt:lpstr>幻灯片 14</vt:lpstr>
      <vt:lpstr>幻灯片 15</vt:lpstr>
      <vt:lpstr>幻灯片 16</vt:lpstr>
      <vt:lpstr>幻灯片 17</vt:lpstr>
      <vt:lpstr>幻灯片 18</vt:lpstr>
      <vt:lpstr>幻灯片 19</vt:lpstr>
      <vt:lpstr>幻灯片 20</vt:lpstr>
      <vt:lpstr>第7章  反馈放大电路</vt:lpstr>
      <vt:lpstr>幻灯片 22</vt:lpstr>
      <vt:lpstr>幻灯片 23</vt:lpstr>
      <vt:lpstr>其他内容</vt:lpstr>
      <vt:lpstr>分析举例1</vt:lpstr>
      <vt:lpstr>幻灯片 26</vt:lpstr>
      <vt:lpstr>幻灯片 27</vt:lpstr>
      <vt:lpstr>一套英文试卷（缺第1题选择填空）</vt:lpstr>
      <vt:lpstr>幻灯片 29</vt:lpstr>
      <vt:lpstr>幻灯片 30</vt:lpstr>
      <vt:lpstr>幻灯片 31</vt:lpstr>
      <vt:lpstr>幻灯片 32</vt:lpstr>
      <vt:lpstr>幻灯片 33</vt:lpstr>
      <vt:lpstr>幻灯片 34</vt:lpstr>
      <vt:lpstr>幻灯片 35</vt:lpstr>
      <vt:lpstr>以下为草稿</vt:lpstr>
      <vt:lpstr>幻灯片 37</vt:lpstr>
      <vt:lpstr>复 习 与 考 试</vt:lpstr>
      <vt:lpstr>考题一般分布</vt:lpstr>
      <vt:lpstr>11  直流稳压电源</vt:lpstr>
      <vt:lpstr>11  直流稳压电源</vt:lpstr>
      <vt:lpstr>幻灯片 42</vt:lpstr>
      <vt:lpstr>幻灯片 43</vt:lpstr>
      <vt:lpstr>二、内容归纳</vt:lpstr>
      <vt:lpstr>一、考试范围(总体分布)</vt:lpstr>
      <vt:lpstr>一、考试范围</vt:lpstr>
      <vt:lpstr>(1) 结构的变化</vt:lpstr>
      <vt:lpstr>第4章  双极结型三极管及放大电路基础</vt:lpstr>
      <vt:lpstr>第5章  场效应管放大电路</vt:lpstr>
      <vt:lpstr>第7章  模拟集成电路</vt:lpstr>
      <vt:lpstr>第3章  二极管及其应用电路</vt:lpstr>
      <vt:lpstr>9  信号处理与信号产生电路</vt:lpstr>
      <vt:lpstr>第10章  直流稳压电源</vt:lpstr>
      <vt:lpstr>第8章  功率放大电路</vt:lpstr>
      <vt:lpstr>课程内容与学时安排</vt:lpstr>
      <vt:lpstr>第1章  绪论</vt:lpstr>
      <vt:lpstr>第2章  运算放大器</vt:lpstr>
      <vt:lpstr>第3章  半导体二极管及其应用电路 </vt:lpstr>
      <vt:lpstr>二极管状态判断方法小结</vt:lpstr>
      <vt:lpstr>第4章 双极结型三极管及放大电路基础</vt:lpstr>
      <vt:lpstr>5  场效应管放大电路</vt:lpstr>
      <vt:lpstr>6  模拟集成电路</vt:lpstr>
      <vt:lpstr>第7章  反馈放大电路</vt:lpstr>
      <vt:lpstr>第8章  功率放大电路</vt:lpstr>
      <vt:lpstr>9  信号处理与信号产生电路</vt:lpstr>
      <vt:lpstr>第10章  直流稳压电源</vt:lpstr>
      <vt:lpstr>多级放大器组成原则及模电发展线索</vt:lpstr>
      <vt:lpstr>Temp4</vt:lpstr>
      <vt:lpstr>复习讲课思路</vt:lpstr>
      <vt:lpstr>1   绪 论</vt:lpstr>
      <vt:lpstr>3  半导体二极管及其应用电路</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dell</dc:creator>
  <cp:lastModifiedBy>dell</cp:lastModifiedBy>
  <cp:revision>446</cp:revision>
  <dcterms:created xsi:type="dcterms:W3CDTF">1601-01-01T00:00:00Z</dcterms:created>
  <dcterms:modified xsi:type="dcterms:W3CDTF">2021-05-19T14:03:28Z</dcterms:modified>
</cp:coreProperties>
</file>